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86" r:id="rId2"/>
    <p:sldId id="396" r:id="rId3"/>
    <p:sldId id="397" r:id="rId4"/>
    <p:sldId id="398" r:id="rId5"/>
    <p:sldId id="399" r:id="rId6"/>
    <p:sldId id="400" r:id="rId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AEAEA"/>
    <a:srgbClr val="F8F8F8"/>
    <a:srgbClr val="DDDDDD"/>
    <a:srgbClr val="428B38"/>
    <a:srgbClr val="AAAAAA"/>
    <a:srgbClr val="D7FF55"/>
    <a:srgbClr val="D7E155"/>
    <a:srgbClr val="FEF48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17" autoAdjust="0"/>
    <p:restoredTop sz="94286" autoAdjust="0"/>
  </p:normalViewPr>
  <p:slideViewPr>
    <p:cSldViewPr>
      <p:cViewPr>
        <p:scale>
          <a:sx n="82" d="100"/>
          <a:sy n="82" d="100"/>
        </p:scale>
        <p:origin x="-69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208" y="-108"/>
      </p:cViewPr>
      <p:guideLst>
        <p:guide orient="horz" pos="3127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46A4411-450E-4740-84A1-44CF36E3458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5"/>
            <a:ext cx="5437187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9" tIns="45885" rIns="91769" bIns="458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DAD84EB-3015-4BD2-A2A3-2E2DA8BAE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EA-LOGO_rounded_squares_grey_bold-regular_V05_3D_choice_vec_OMBRAGE-01_forMS.png"/>
          <p:cNvPicPr>
            <a:picLocks noChangeAspect="1"/>
          </p:cNvPicPr>
          <p:nvPr userDrawn="1"/>
        </p:nvPicPr>
        <p:blipFill>
          <a:blip r:embed="rId2" cstate="print"/>
          <a:srcRect l="-2457" t="-1282" r="50475" b="52278"/>
          <a:stretch>
            <a:fillRect/>
          </a:stretch>
        </p:blipFill>
        <p:spPr bwMode="auto">
          <a:xfrm>
            <a:off x="4067175" y="3916363"/>
            <a:ext cx="5076825" cy="294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CEA_CMYK+baselin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363" y="360363"/>
            <a:ext cx="1825625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"/>
          <p:cNvSpPr>
            <a:spLocks noChangeArrowheads="1"/>
          </p:cNvSpPr>
          <p:nvPr userDrawn="1"/>
        </p:nvSpPr>
        <p:spPr bwMode="gray">
          <a:xfrm>
            <a:off x="0" y="6338888"/>
            <a:ext cx="2124075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400"/>
              </a:spcAft>
              <a:buClr>
                <a:srgbClr val="808080"/>
              </a:buClr>
            </a:pPr>
            <a:endParaRPr lang="sk-SK" sz="1400" b="1" noProof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600" y="2708920"/>
            <a:ext cx="7772400" cy="1440160"/>
          </a:xfrm>
        </p:spPr>
        <p:txBody>
          <a:bodyPr/>
          <a:lstStyle>
            <a:lvl1pPr algn="l">
              <a:defRPr sz="28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600" y="4149080"/>
            <a:ext cx="4712456" cy="307777"/>
          </a:xfrm>
        </p:spPr>
        <p:txBody>
          <a:bodyPr>
            <a:spAutoFit/>
          </a:bodyPr>
          <a:lstStyle>
            <a:lvl1pPr marL="0" indent="0">
              <a:buNone/>
              <a:defRPr sz="2000" b="1" baseline="0">
                <a:solidFill>
                  <a:srgbClr val="82C55B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 userDrawn="1"/>
        </p:nvCxnSpPr>
        <p:spPr>
          <a:xfrm>
            <a:off x="395288" y="908050"/>
            <a:ext cx="8497887" cy="0"/>
          </a:xfrm>
          <a:prstGeom prst="line">
            <a:avLst/>
          </a:prstGeom>
          <a:ln w="12700">
            <a:solidFill>
              <a:srgbClr val="82C5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9" descr="CEA_CMYK+baselin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6021388"/>
            <a:ext cx="9366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95288" y="1196753"/>
            <a:ext cx="8424862" cy="4824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3pPr>
              <a:buFontTx/>
              <a:buBlip>
                <a:blip r:embed="rId3"/>
              </a:buBlip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>
            <a:lvl1pPr>
              <a:defRPr baseline="0"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10"/>
          </p:nvPr>
        </p:nvSpPr>
        <p:spPr>
          <a:xfrm>
            <a:off x="6732588" y="6264275"/>
            <a:ext cx="2133600" cy="339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E22C3-F234-4534-B3A8-B88E6232F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+Subtitle+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1"/>
          <p:cNvCxnSpPr/>
          <p:nvPr userDrawn="1"/>
        </p:nvCxnSpPr>
        <p:spPr>
          <a:xfrm>
            <a:off x="395288" y="908050"/>
            <a:ext cx="8497887" cy="0"/>
          </a:xfrm>
          <a:prstGeom prst="line">
            <a:avLst/>
          </a:prstGeom>
          <a:ln w="12700">
            <a:solidFill>
              <a:srgbClr val="82C5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 descr="CEA_CMYK+baselin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6021388"/>
            <a:ext cx="9366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96000" y="1124744"/>
            <a:ext cx="8496480" cy="359246"/>
          </a:xfrm>
        </p:spPr>
        <p:txBody>
          <a:bodyPr/>
          <a:lstStyle>
            <a:lvl1pPr>
              <a:buFont typeface="Arial" pitchFamily="34" charset="0"/>
              <a:buNone/>
              <a:defRPr sz="1800" b="1">
                <a:solidFill>
                  <a:srgbClr val="82C55B"/>
                </a:solidFill>
              </a:defRPr>
            </a:lvl1pPr>
          </a:lstStyle>
          <a:p>
            <a:pPr lvl="0"/>
            <a:r>
              <a:rPr lang="en-US" dirty="0" smtClean="0"/>
              <a:t>Click to edit Master text</a:t>
            </a:r>
            <a:endParaRPr lang="fr-BE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95288" y="1628799"/>
            <a:ext cx="8424862" cy="432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3pPr marL="1076325" indent="-266700">
              <a:tabLst>
                <a:tab pos="808038" algn="l"/>
              </a:tabLst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3"/>
          </p:nvPr>
        </p:nvSpPr>
        <p:spPr>
          <a:xfrm>
            <a:off x="6732588" y="6264275"/>
            <a:ext cx="2133600" cy="339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374A5-00F9-4950-BF31-322C0894B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for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9"/>
          <p:cNvCxnSpPr/>
          <p:nvPr userDrawn="1"/>
        </p:nvCxnSpPr>
        <p:spPr>
          <a:xfrm>
            <a:off x="395288" y="908050"/>
            <a:ext cx="8497887" cy="0"/>
          </a:xfrm>
          <a:prstGeom prst="line">
            <a:avLst/>
          </a:prstGeom>
          <a:ln w="12700">
            <a:solidFill>
              <a:srgbClr val="82C5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9" descr="CEA_CMYK+baselin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6021388"/>
            <a:ext cx="9366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012161" y="1196752"/>
            <a:ext cx="2808312" cy="48965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BE" dirty="0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732588" y="6264275"/>
            <a:ext cx="2133600" cy="339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4F02B-B8AC-46D5-BBE3-E35F47762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84978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196975"/>
            <a:ext cx="8424862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237288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2957"/>
                </a:solidFill>
              </a:defRPr>
            </a:lvl1pPr>
          </a:lstStyle>
          <a:p>
            <a:pPr>
              <a:defRPr/>
            </a:pPr>
            <a:fld id="{75EA546B-D54B-4AC2-9088-46BC12109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2957"/>
          </a:solidFill>
          <a:latin typeface="Verdana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2957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2957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2957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2957"/>
          </a:solidFill>
          <a:latin typeface="Verdana" pitchFamily="34" charset="0"/>
          <a:cs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4480"/>
          </a:solidFill>
          <a:latin typeface="Frutiger LT Std 45 Light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4480"/>
          </a:solidFill>
          <a:latin typeface="Frutiger LT Std 45 Light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4480"/>
          </a:solidFill>
          <a:latin typeface="Frutiger LT Std 45 Light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4480"/>
          </a:solidFill>
          <a:latin typeface="Frutiger LT Std 45 Light" pitchFamily="34" charset="0"/>
        </a:defRPr>
      </a:lvl9pPr>
    </p:titleStyle>
    <p:bodyStyle>
      <a:lvl1pPr marL="266700" indent="-266700" algn="l" rtl="0" eaLnBrk="0" fontAlgn="base" hangingPunct="0">
        <a:spcBef>
          <a:spcPct val="20000"/>
        </a:spcBef>
        <a:spcAft>
          <a:spcPct val="0"/>
        </a:spcAft>
        <a:buClr>
          <a:srgbClr val="002957"/>
        </a:buClr>
        <a:buSzPct val="100000"/>
        <a:buBlip>
          <a:blip r:embed="rId6"/>
        </a:buBlip>
        <a:tabLst>
          <a:tab pos="266700" algn="l"/>
        </a:tabLst>
        <a:defRPr sz="2000">
          <a:solidFill>
            <a:schemeClr val="tx1"/>
          </a:solidFill>
          <a:latin typeface="Verdana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2C55B"/>
        </a:buClr>
        <a:buSzPct val="100000"/>
        <a:buBlip>
          <a:blip r:embed="rId7"/>
        </a:buBlip>
        <a:tabLst>
          <a:tab pos="717550" algn="l"/>
        </a:tabLst>
        <a:defRPr>
          <a:solidFill>
            <a:schemeClr val="tx1"/>
          </a:solidFill>
          <a:latin typeface="Verdana" pitchFamily="34" charset="0"/>
          <a:cs typeface="Arial" pitchFamily="34" charset="0"/>
        </a:defRPr>
      </a:lvl2pPr>
      <a:lvl3pPr marL="1076325" indent="-266700" algn="l" rtl="0" eaLnBrk="0" fontAlgn="base" hangingPunct="0">
        <a:spcBef>
          <a:spcPct val="20000"/>
        </a:spcBef>
        <a:spcAft>
          <a:spcPct val="0"/>
        </a:spcAft>
        <a:buClr>
          <a:srgbClr val="002957"/>
        </a:buClr>
        <a:buSzPct val="100000"/>
        <a:buBlip>
          <a:blip r:embed="rId8"/>
        </a:buBlip>
        <a:defRPr sz="1600">
          <a:solidFill>
            <a:schemeClr val="tx1"/>
          </a:solidFill>
          <a:latin typeface="Verdana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2C55B"/>
        </a:buClr>
        <a:buSzPct val="80000"/>
        <a:buFont typeface="Arial" charset="0"/>
        <a:buChar char="•"/>
        <a:defRPr sz="1400">
          <a:solidFill>
            <a:schemeClr val="tx1"/>
          </a:solidFill>
          <a:latin typeface="Verdana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957"/>
        </a:buClr>
        <a:buSzPct val="80000"/>
        <a:buFont typeface="Verdana" pitchFamily="34" charset="0"/>
        <a:buChar char="•"/>
        <a:defRPr sz="1200">
          <a:solidFill>
            <a:schemeClr val="tx1"/>
          </a:solidFill>
          <a:latin typeface="Verdana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63538" y="2708275"/>
            <a:ext cx="7772400" cy="1441450"/>
          </a:xfrm>
        </p:spPr>
        <p:txBody>
          <a:bodyPr/>
          <a:lstStyle/>
          <a:p>
            <a:r>
              <a:rPr lang="en-GB" smtClean="0">
                <a:cs typeface="Arial" charset="0"/>
              </a:rPr>
              <a:t>Long-Term Guarantee Assessment (LTGA): Recap and way forward</a:t>
            </a:r>
            <a:br>
              <a:rPr lang="en-GB" smtClean="0">
                <a:cs typeface="Arial" charset="0"/>
              </a:rPr>
            </a:br>
            <a:r>
              <a:rPr lang="en-GB" smtClean="0">
                <a:cs typeface="Arial" charset="0"/>
              </a:rPr>
              <a:t/>
            </a:r>
            <a:br>
              <a:rPr lang="en-GB" smtClean="0">
                <a:cs typeface="Arial" charset="0"/>
              </a:rPr>
            </a:br>
            <a:r>
              <a:rPr lang="en-GB" sz="1800" b="0" smtClean="0">
                <a:cs typeface="Arial" charset="0"/>
              </a:rPr>
              <a:t>Solvency II SG - agenda item 3.1</a:t>
            </a:r>
            <a:br>
              <a:rPr lang="en-GB" sz="1800" b="0" smtClean="0">
                <a:cs typeface="Arial" charset="0"/>
              </a:rPr>
            </a:br>
            <a:r>
              <a:rPr lang="fr-FR" sz="1800" b="0" smtClean="0">
                <a:cs typeface="Arial" charset="0"/>
              </a:rPr>
              <a:t/>
            </a:r>
            <a:br>
              <a:rPr lang="fr-FR" sz="1800" b="0" smtClean="0">
                <a:cs typeface="Arial" charset="0"/>
              </a:rPr>
            </a:br>
            <a:r>
              <a:rPr lang="fr-FR" sz="1800" b="0" smtClean="0">
                <a:cs typeface="Arial" charset="0"/>
              </a:rPr>
              <a:t/>
            </a:r>
            <a:br>
              <a:rPr lang="fr-FR" sz="1800" b="0" smtClean="0">
                <a:cs typeface="Arial" charset="0"/>
              </a:rPr>
            </a:br>
            <a:r>
              <a:rPr lang="en-GB" b="0" smtClean="0">
                <a:cs typeface="Arial" charset="0"/>
              </a:rPr>
              <a:t/>
            </a:r>
            <a:br>
              <a:rPr lang="en-GB" b="0" smtClean="0">
                <a:cs typeface="Arial" charset="0"/>
              </a:rPr>
            </a:br>
            <a:endParaRPr lang="en-GB" b="0" smtClean="0">
              <a:cs typeface="Arial" charset="0"/>
            </a:endParaRPr>
          </a:p>
        </p:txBody>
      </p:sp>
      <p:sp>
        <p:nvSpPr>
          <p:cNvPr id="6147" name="Text Placeholder 8"/>
          <p:cNvSpPr>
            <a:spLocks noGrp="1"/>
          </p:cNvSpPr>
          <p:nvPr/>
        </p:nvSpPr>
        <p:spPr bwMode="auto">
          <a:xfrm>
            <a:off x="323850" y="4581525"/>
            <a:ext cx="46085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002957"/>
              </a:buClr>
              <a:buSzPct val="100000"/>
              <a:tabLst>
                <a:tab pos="266700" algn="l"/>
              </a:tabLst>
            </a:pPr>
            <a:r>
              <a:rPr lang="fr-BE" sz="2000" b="1">
                <a:solidFill>
                  <a:srgbClr val="82C55B"/>
                </a:solidFill>
              </a:rPr>
              <a:t>Brussels, 24 January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1"/>
          </p:nvPr>
        </p:nvSpPr>
        <p:spPr>
          <a:xfrm>
            <a:off x="395288" y="1196975"/>
            <a:ext cx="8569325" cy="4824413"/>
          </a:xfrm>
        </p:spPr>
        <p:txBody>
          <a:bodyPr/>
          <a:lstStyle/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Since July 2012, the trialogue discussed the content of the LTGA</a:t>
            </a:r>
          </a:p>
          <a:p>
            <a:endParaRPr lang="en-GB" sz="1000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Trialogue agreement was finally reached in December 2013</a:t>
            </a:r>
          </a:p>
          <a:p>
            <a:pPr lvl="1"/>
            <a:endParaRPr lang="en-GB" sz="1000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agreed timeline for the LTGA is as follows:</a:t>
            </a:r>
          </a:p>
        </p:txBody>
      </p:sp>
      <p:sp>
        <p:nvSpPr>
          <p:cNvPr id="7171" name="Title 2"/>
          <p:cNvSpPr>
            <a:spLocks noGrp="1"/>
          </p:cNvSpPr>
          <p:nvPr>
            <p:ph type="title"/>
          </p:nvPr>
        </p:nvSpPr>
        <p:spPr>
          <a:xfrm>
            <a:off x="395288" y="395288"/>
            <a:ext cx="8497887" cy="307975"/>
          </a:xfrm>
        </p:spPr>
        <p:txBody>
          <a:bodyPr/>
          <a:lstStyle/>
          <a:p>
            <a:r>
              <a:rPr lang="en-GB" sz="2000" smtClean="0">
                <a:cs typeface="Arial" charset="0"/>
              </a:rPr>
              <a:t>Context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A05469-6454-4E47-A266-F127CADBC1EF}" type="slidenum">
              <a:rPr lang="en-US" smtClean="0"/>
              <a:pPr/>
              <a:t>2</a:t>
            </a:fld>
            <a:endParaRPr lang="en-US" smtClean="0"/>
          </a:p>
        </p:txBody>
      </p:sp>
      <p:grpSp>
        <p:nvGrpSpPr>
          <p:cNvPr id="7173" name="Group 4"/>
          <p:cNvGrpSpPr>
            <a:grpSpLocks/>
          </p:cNvGrpSpPr>
          <p:nvPr/>
        </p:nvGrpSpPr>
        <p:grpSpPr bwMode="auto">
          <a:xfrm>
            <a:off x="684213" y="3284538"/>
            <a:ext cx="6767512" cy="2546350"/>
            <a:chOff x="-868680" y="1628775"/>
            <a:chExt cx="9133887" cy="3543300"/>
          </a:xfrm>
        </p:grpSpPr>
        <p:sp>
          <p:nvSpPr>
            <p:cNvPr id="6" name="Pfeil nach rechts 24"/>
            <p:cNvSpPr/>
            <p:nvPr/>
          </p:nvSpPr>
          <p:spPr bwMode="gray">
            <a:xfrm>
              <a:off x="-868680" y="2683616"/>
              <a:ext cx="8282940" cy="2272029"/>
            </a:xfrm>
            <a:prstGeom prst="rightArrow">
              <a:avLst>
                <a:gd name="adj1" fmla="val 55366"/>
                <a:gd name="adj2" fmla="val 59391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>
              <a:outerShdw blurRad="127000" dist="63500" dir="8100000" sx="102000" sy="102000" algn="tr" rotWithShape="0">
                <a:prstClr val="black">
                  <a:alpha val="40000"/>
                </a:prstClr>
              </a:outerShdw>
            </a:effectLst>
            <a:scene3d>
              <a:camera prst="perspectiveHeroicExtremeLeftFacing" fov="5100000">
                <a:rot lat="19347912" lon="3674878" rev="17481372"/>
              </a:camera>
              <a:lightRig rig="threePt" dir="t">
                <a:rot lat="0" lon="0" rev="0"/>
              </a:lightRig>
            </a:scene3d>
            <a:sp3d extrusionH="120650">
              <a:extrusionClr>
                <a:schemeClr val="accent1">
                  <a:lumMod val="60000"/>
                  <a:lumOff val="40000"/>
                </a:schemeClr>
              </a:extrusionClr>
            </a:sp3d>
          </p:spPr>
          <p:txBody>
            <a:bodyPr anchor="ctr"/>
            <a:lstStyle/>
            <a:p>
              <a:pPr algn="ctr">
                <a:defRPr/>
              </a:pPr>
              <a:endParaRPr lang="de-DE" dirty="0">
                <a:cs typeface="+mn-cs"/>
              </a:endParaRPr>
            </a:p>
          </p:txBody>
        </p:sp>
        <p:cxnSp>
          <p:nvCxnSpPr>
            <p:cNvPr id="7175" name="Gerade Verbindung 25"/>
            <p:cNvCxnSpPr>
              <a:cxnSpLocks noChangeShapeType="1"/>
            </p:cNvCxnSpPr>
            <p:nvPr/>
          </p:nvCxnSpPr>
          <p:spPr bwMode="gray">
            <a:xfrm rot="5400000" flipH="1" flipV="1">
              <a:off x="782638" y="2424113"/>
              <a:ext cx="1371600" cy="0"/>
            </a:xfrm>
            <a:prstGeom prst="line">
              <a:avLst/>
            </a:prstGeom>
            <a:noFill/>
            <a:ln w="19050">
              <a:solidFill>
                <a:srgbClr val="969696"/>
              </a:solidFill>
              <a:prstDash val="sysDot"/>
              <a:round/>
              <a:headEnd/>
              <a:tailEnd/>
            </a:ln>
          </p:spPr>
        </p:cxnSp>
        <p:sp>
          <p:nvSpPr>
            <p:cNvPr id="7176" name="Rechteck 26"/>
            <p:cNvSpPr>
              <a:spLocks noChangeArrowheads="1"/>
            </p:cNvSpPr>
            <p:nvPr/>
          </p:nvSpPr>
          <p:spPr bwMode="gray">
            <a:xfrm>
              <a:off x="1395091" y="1628775"/>
              <a:ext cx="1314450" cy="437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808080"/>
                </a:buClr>
              </a:pPr>
              <a:r>
                <a:rPr lang="sk-SK" sz="900" b="1" noProof="1"/>
                <a:t>18 January</a:t>
              </a:r>
            </a:p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808080"/>
                </a:buClr>
              </a:pPr>
              <a:r>
                <a:rPr lang="sk-SK" sz="900" noProof="1"/>
                <a:t>LTGA starts</a:t>
              </a:r>
            </a:p>
          </p:txBody>
        </p:sp>
        <p:cxnSp>
          <p:nvCxnSpPr>
            <p:cNvPr id="7177" name="Gerade Verbindung 31"/>
            <p:cNvCxnSpPr>
              <a:cxnSpLocks noChangeShapeType="1"/>
            </p:cNvCxnSpPr>
            <p:nvPr/>
          </p:nvCxnSpPr>
          <p:spPr bwMode="gray">
            <a:xfrm flipV="1">
              <a:off x="4005256" y="2545253"/>
              <a:ext cx="7937" cy="1531446"/>
            </a:xfrm>
            <a:prstGeom prst="line">
              <a:avLst/>
            </a:prstGeom>
            <a:noFill/>
            <a:ln w="19050">
              <a:solidFill>
                <a:srgbClr val="969696"/>
              </a:solidFill>
              <a:prstDash val="sysDot"/>
              <a:round/>
              <a:headEnd/>
              <a:tailEnd/>
            </a:ln>
          </p:spPr>
        </p:cxnSp>
        <p:sp>
          <p:nvSpPr>
            <p:cNvPr id="7178" name="Rechteck 32"/>
            <p:cNvSpPr>
              <a:spLocks noChangeArrowheads="1"/>
            </p:cNvSpPr>
            <p:nvPr/>
          </p:nvSpPr>
          <p:spPr bwMode="gray">
            <a:xfrm>
              <a:off x="3964355" y="2376463"/>
              <a:ext cx="1273175" cy="1060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sk-SK" sz="900" b="1" noProof="1"/>
                <a:t>End of April</a:t>
              </a:r>
            </a:p>
            <a:p>
              <a:r>
                <a:rPr lang="en-US" sz="900"/>
                <a:t>NSAs send validated results to EIOPA</a:t>
              </a:r>
              <a:endParaRPr lang="en-GB" sz="900"/>
            </a:p>
          </p:txBody>
        </p:sp>
        <p:cxnSp>
          <p:nvCxnSpPr>
            <p:cNvPr id="7179" name="Gerade Verbindung 34"/>
            <p:cNvCxnSpPr>
              <a:cxnSpLocks noChangeShapeType="1"/>
            </p:cNvCxnSpPr>
            <p:nvPr/>
          </p:nvCxnSpPr>
          <p:spPr bwMode="gray">
            <a:xfrm rot="5400000" flipH="1" flipV="1">
              <a:off x="6105200" y="4383184"/>
              <a:ext cx="1403999" cy="0"/>
            </a:xfrm>
            <a:prstGeom prst="line">
              <a:avLst/>
            </a:prstGeom>
            <a:noFill/>
            <a:ln w="19050">
              <a:solidFill>
                <a:srgbClr val="969696"/>
              </a:solidFill>
              <a:prstDash val="sysDot"/>
              <a:round/>
              <a:headEnd/>
              <a:tailEnd/>
            </a:ln>
          </p:spPr>
        </p:cxnSp>
        <p:sp>
          <p:nvSpPr>
            <p:cNvPr id="7180" name="Rechteck 35"/>
            <p:cNvSpPr>
              <a:spLocks noChangeArrowheads="1"/>
            </p:cNvSpPr>
            <p:nvPr/>
          </p:nvSpPr>
          <p:spPr bwMode="gray">
            <a:xfrm>
              <a:off x="6782482" y="3461656"/>
              <a:ext cx="1482725" cy="1006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buClr>
                  <a:srgbClr val="808080"/>
                </a:buClr>
              </a:pPr>
              <a:r>
                <a:rPr lang="sk-SK" sz="1100" b="1" noProof="1"/>
                <a:t>12 July</a:t>
              </a:r>
              <a:r>
                <a:rPr lang="sk-SK" sz="2000" noProof="1"/>
                <a:t/>
              </a:r>
              <a:br>
                <a:rPr lang="sk-SK" sz="2000" noProof="1"/>
              </a:br>
              <a:r>
                <a:rPr lang="sk-SK" sz="900" noProof="1"/>
                <a:t>EC submits the final report to the co-legislators</a:t>
              </a:r>
            </a:p>
          </p:txBody>
        </p:sp>
        <p:cxnSp>
          <p:nvCxnSpPr>
            <p:cNvPr id="7181" name="Gerade Verbindung 38"/>
            <p:cNvCxnSpPr>
              <a:cxnSpLocks noChangeShapeType="1"/>
            </p:cNvCxnSpPr>
            <p:nvPr/>
          </p:nvCxnSpPr>
          <p:spPr bwMode="gray">
            <a:xfrm rot="5400000" flipH="1" flipV="1">
              <a:off x="4572438" y="3819967"/>
              <a:ext cx="1370730" cy="0"/>
            </a:xfrm>
            <a:prstGeom prst="line">
              <a:avLst/>
            </a:prstGeom>
            <a:noFill/>
            <a:ln w="19050">
              <a:solidFill>
                <a:srgbClr val="969696"/>
              </a:solidFill>
              <a:prstDash val="sysDot"/>
              <a:round/>
              <a:headEnd/>
              <a:tailEnd/>
            </a:ln>
          </p:spPr>
        </p:cxnSp>
        <p:sp>
          <p:nvSpPr>
            <p:cNvPr id="7182" name="Rechteck 39"/>
            <p:cNvSpPr>
              <a:spLocks noChangeArrowheads="1"/>
            </p:cNvSpPr>
            <p:nvPr/>
          </p:nvSpPr>
          <p:spPr bwMode="gray">
            <a:xfrm>
              <a:off x="5211274" y="2939143"/>
              <a:ext cx="1206500" cy="1060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sk-SK" sz="900" b="1" noProof="1"/>
                <a:t>14 June</a:t>
              </a:r>
            </a:p>
            <a:p>
              <a:r>
                <a:rPr lang="sk-SK" sz="900" noProof="1"/>
                <a:t>EIOPA submits its findings to EC</a:t>
              </a:r>
              <a:endParaRPr lang="en-US" sz="900"/>
            </a:p>
          </p:txBody>
        </p:sp>
        <p:sp>
          <p:nvSpPr>
            <p:cNvPr id="15" name="Ellipse 52"/>
            <p:cNvSpPr/>
            <p:nvPr/>
          </p:nvSpPr>
          <p:spPr bwMode="gray">
            <a:xfrm>
              <a:off x="1428183" y="3060233"/>
              <a:ext cx="74990" cy="77316"/>
            </a:xfrm>
            <a:prstGeom prst="ellipse">
              <a:avLst/>
            </a:prstGeom>
            <a:solidFill>
              <a:srgbClr val="82C55B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cxnSp>
          <p:nvCxnSpPr>
            <p:cNvPr id="7184" name="Gerade Verbindung 27"/>
            <p:cNvCxnSpPr>
              <a:cxnSpLocks noChangeShapeType="1"/>
            </p:cNvCxnSpPr>
            <p:nvPr/>
          </p:nvCxnSpPr>
          <p:spPr bwMode="gray">
            <a:xfrm rot="5400000" flipH="1" flipV="1">
              <a:off x="2065048" y="2892857"/>
              <a:ext cx="1372174" cy="0"/>
            </a:xfrm>
            <a:prstGeom prst="line">
              <a:avLst/>
            </a:prstGeom>
            <a:noFill/>
            <a:ln w="19050">
              <a:solidFill>
                <a:srgbClr val="969696"/>
              </a:solidFill>
              <a:prstDash val="sysDot"/>
              <a:round/>
              <a:headEnd/>
              <a:tailEnd/>
            </a:ln>
          </p:spPr>
        </p:cxnSp>
        <p:sp>
          <p:nvSpPr>
            <p:cNvPr id="7185" name="Rechteck 28"/>
            <p:cNvSpPr>
              <a:spLocks noChangeArrowheads="1"/>
            </p:cNvSpPr>
            <p:nvPr/>
          </p:nvSpPr>
          <p:spPr bwMode="gray">
            <a:xfrm>
              <a:off x="2716120" y="2087468"/>
              <a:ext cx="1380882" cy="987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808080"/>
                </a:buClr>
              </a:pPr>
              <a:r>
                <a:rPr lang="sk-SK" sz="900" b="1" noProof="1"/>
                <a:t>End of March</a:t>
              </a:r>
            </a:p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808080"/>
                </a:buClr>
              </a:pPr>
              <a:r>
                <a:rPr lang="en-US" sz="900"/>
                <a:t>Results are submitted by companies to NSAs</a:t>
              </a:r>
              <a:endParaRPr lang="en-US" sz="1600" noProof="1"/>
            </a:p>
          </p:txBody>
        </p:sp>
        <p:sp>
          <p:nvSpPr>
            <p:cNvPr id="18" name="Ellipse 53"/>
            <p:cNvSpPr/>
            <p:nvPr/>
          </p:nvSpPr>
          <p:spPr bwMode="gray">
            <a:xfrm>
              <a:off x="2713741" y="3557266"/>
              <a:ext cx="74990" cy="77317"/>
            </a:xfrm>
            <a:prstGeom prst="ellipse">
              <a:avLst/>
            </a:prstGeom>
            <a:solidFill>
              <a:srgbClr val="82C55B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19" name="Ellipse 54"/>
            <p:cNvSpPr/>
            <p:nvPr/>
          </p:nvSpPr>
          <p:spPr bwMode="gray">
            <a:xfrm>
              <a:off x="3962874" y="4030001"/>
              <a:ext cx="74992" cy="75107"/>
            </a:xfrm>
            <a:prstGeom prst="ellipse">
              <a:avLst/>
            </a:prstGeom>
            <a:solidFill>
              <a:srgbClr val="82C55B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0" name="Ellipse 55"/>
            <p:cNvSpPr/>
            <p:nvPr/>
          </p:nvSpPr>
          <p:spPr bwMode="gray">
            <a:xfrm>
              <a:off x="5209865" y="4504945"/>
              <a:ext cx="77133" cy="77316"/>
            </a:xfrm>
            <a:prstGeom prst="ellipse">
              <a:avLst/>
            </a:prstGeom>
            <a:solidFill>
              <a:srgbClr val="82C55B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1" name="Ellipse 56"/>
            <p:cNvSpPr/>
            <p:nvPr/>
          </p:nvSpPr>
          <p:spPr bwMode="gray">
            <a:xfrm>
              <a:off x="6767533" y="5096968"/>
              <a:ext cx="77133" cy="75107"/>
            </a:xfrm>
            <a:prstGeom prst="ellipse">
              <a:avLst/>
            </a:prstGeom>
            <a:solidFill>
              <a:srgbClr val="82C55B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395288" y="1196975"/>
            <a:ext cx="8424862" cy="4824413"/>
          </a:xfrm>
        </p:spPr>
        <p:txBody>
          <a:bodyPr/>
          <a:lstStyle/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At the beginning of discussions:</a:t>
            </a:r>
          </a:p>
          <a:p>
            <a:pPr lvl="1"/>
            <a:r>
              <a:rPr lang="en-GB" smtClean="0">
                <a:cs typeface="Arial" charset="0"/>
              </a:rPr>
              <a:t>an ex-post assessment was envisaged</a:t>
            </a:r>
          </a:p>
          <a:p>
            <a:pPr lvl="1"/>
            <a:r>
              <a:rPr lang="en-GB" smtClean="0">
                <a:cs typeface="Arial" charset="0"/>
              </a:rPr>
              <a:t>the testing was planned to be based only on the latest draft Omnibus II text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following slides recap the areas where the industry managed to convince the trialogue to change their approach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395288" y="395288"/>
            <a:ext cx="8497887" cy="307975"/>
          </a:xfrm>
        </p:spPr>
        <p:txBody>
          <a:bodyPr/>
          <a:lstStyle/>
          <a:p>
            <a:r>
              <a:rPr lang="en-GB" sz="2000" smtClean="0">
                <a:cs typeface="Arial" charset="0"/>
              </a:rPr>
              <a:t>Context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0B6F59E-D7B6-4C77-B596-23E281453609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>
          <a:xfrm>
            <a:off x="395288" y="1196975"/>
            <a:ext cx="8424862" cy="4824413"/>
          </a:xfrm>
        </p:spPr>
        <p:txBody>
          <a:bodyPr/>
          <a:lstStyle/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LTGA is finally an ex-ante exercise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testing goes beyond the draft Omnibus II text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scenarios being tested were considerably redesigned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calculations are mainly based on year-end 2011, instead of mid-year 2012</a:t>
            </a:r>
          </a:p>
          <a:p>
            <a:endParaRPr lang="en-GB" smtClean="0">
              <a:cs typeface="Arial" charset="0"/>
            </a:endParaRPr>
          </a:p>
          <a:p>
            <a:endParaRPr lang="en-GB" smtClean="0">
              <a:cs typeface="Arial" charset="0"/>
            </a:endParaRP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395288" y="395288"/>
            <a:ext cx="8497887" cy="307975"/>
          </a:xfrm>
        </p:spPr>
        <p:txBody>
          <a:bodyPr/>
          <a:lstStyle/>
          <a:p>
            <a:r>
              <a:rPr lang="en-GB" sz="2000" smtClean="0">
                <a:cs typeface="Arial" charset="0"/>
              </a:rPr>
              <a:t>Main changes to the Terms of Reference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DF3B109-8F15-4C15-ACF0-7FDF1127037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1"/>
          </p:nvPr>
        </p:nvSpPr>
        <p:spPr>
          <a:xfrm>
            <a:off x="395288" y="1196975"/>
            <a:ext cx="8424862" cy="4824413"/>
          </a:xfrm>
        </p:spPr>
        <p:txBody>
          <a:bodyPr/>
          <a:lstStyle/>
          <a:p>
            <a:pPr>
              <a:defRPr/>
            </a:pPr>
            <a:endParaRPr lang="en-GB" dirty="0" smtClean="0">
              <a:cs typeface="Arial" charset="0"/>
            </a:endParaRPr>
          </a:p>
          <a:p>
            <a:pPr>
              <a:defRPr/>
            </a:pPr>
            <a:r>
              <a:rPr lang="en-GB" dirty="0" smtClean="0">
                <a:cs typeface="Arial" charset="0"/>
              </a:rPr>
              <a:t>On the Counter-cyclical premium (CCP):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The LTGA now includes sensitivity testing of CCP shocks</a:t>
            </a:r>
          </a:p>
          <a:p>
            <a:pPr lvl="1">
              <a:defRPr/>
            </a:pPr>
            <a:endParaRPr lang="en-GB" dirty="0">
              <a:cs typeface="Arial" charset="0"/>
            </a:endParaRPr>
          </a:p>
          <a:p>
            <a:pPr marL="266700" lvl="1" indent="-266700">
              <a:buClr>
                <a:srgbClr val="002957"/>
              </a:buClr>
              <a:buFontTx/>
              <a:buBlip>
                <a:blip r:embed="rId2"/>
              </a:buBlip>
              <a:tabLst>
                <a:tab pos="266700" algn="l"/>
              </a:tabLst>
              <a:defRPr/>
            </a:pPr>
            <a:r>
              <a:rPr lang="en-GB" sz="2000" dirty="0">
                <a:ea typeface="+mn-ea"/>
                <a:cs typeface="Arial" charset="0"/>
              </a:rPr>
              <a:t>On the Matching Adjustment (MA</a:t>
            </a:r>
            <a:r>
              <a:rPr lang="en-GB" sz="2000" dirty="0" smtClean="0">
                <a:ea typeface="+mn-ea"/>
                <a:cs typeface="Arial" charset="0"/>
              </a:rPr>
              <a:t>):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This is the area where most of the changes were needed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Several options of the MA are now tested, allowing the testing of an option close to the industry proposal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Rating limitations no longer apply to Government Bonds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The calibration limits for fundamental spreads of BBB assets were adapted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Mortality risk is now covered (under Article 77e)</a:t>
            </a:r>
          </a:p>
          <a:p>
            <a:pPr lvl="1">
              <a:defRPr/>
            </a:pPr>
            <a:r>
              <a:rPr lang="en-GB" dirty="0" smtClean="0">
                <a:cs typeface="Arial" charset="0"/>
              </a:rPr>
              <a:t>Quantitative testing based on hypothetical portfolios is no longer required</a:t>
            </a:r>
          </a:p>
          <a:p>
            <a:pPr lvl="1">
              <a:defRPr/>
            </a:pPr>
            <a:endParaRPr lang="en-GB" dirty="0">
              <a:cs typeface="Arial" charset="0"/>
            </a:endParaRPr>
          </a:p>
          <a:p>
            <a:pPr lvl="1">
              <a:defRPr/>
            </a:pPr>
            <a:endParaRPr lang="en-GB" dirty="0" smtClean="0">
              <a:cs typeface="Arial" charset="0"/>
            </a:endParaRPr>
          </a:p>
          <a:p>
            <a:pPr>
              <a:defRPr/>
            </a:pPr>
            <a:endParaRPr lang="en-GB" dirty="0" smtClean="0">
              <a:cs typeface="Arial" charset="0"/>
            </a:endParaRPr>
          </a:p>
        </p:txBody>
      </p:sp>
      <p:sp>
        <p:nvSpPr>
          <p:cNvPr id="10243" name="Title 2"/>
          <p:cNvSpPr>
            <a:spLocks noGrp="1"/>
          </p:cNvSpPr>
          <p:nvPr>
            <p:ph type="title"/>
          </p:nvPr>
        </p:nvSpPr>
        <p:spPr>
          <a:xfrm>
            <a:off x="395288" y="395288"/>
            <a:ext cx="8497887" cy="307975"/>
          </a:xfrm>
        </p:spPr>
        <p:txBody>
          <a:bodyPr/>
          <a:lstStyle/>
          <a:p>
            <a:r>
              <a:rPr lang="en-GB" sz="2000" smtClean="0">
                <a:cs typeface="Arial" charset="0"/>
              </a:rPr>
              <a:t>Main changes to the Terms of Reference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0487918-CD4C-4A1D-9CD0-7F79B0B4BBBA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395288" y="1196975"/>
            <a:ext cx="8424862" cy="4824413"/>
          </a:xfrm>
        </p:spPr>
        <p:txBody>
          <a:bodyPr/>
          <a:lstStyle/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EIOPA shared their latest draft of the technical specifications Part II (covering the LTG package) just before Christmas 2012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A consultation meeting was held on 11 January 2013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A 2-3 day consultation on the reporting templates is expected around the 18-23 January 2013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The complete package of documents will be provided on the start day of the LTGA, ie on 28 January 2013</a:t>
            </a:r>
          </a:p>
          <a:p>
            <a:endParaRPr lang="en-GB" smtClean="0">
              <a:cs typeface="Arial" charset="0"/>
            </a:endParaRPr>
          </a:p>
          <a:p>
            <a:r>
              <a:rPr lang="en-GB" smtClean="0">
                <a:cs typeface="Arial" charset="0"/>
              </a:rPr>
              <a:t>In the following days, national kick-off meetings will be held</a:t>
            </a:r>
          </a:p>
          <a:p>
            <a:endParaRPr lang="en-GB" smtClean="0">
              <a:cs typeface="Arial" charset="0"/>
            </a:endParaRPr>
          </a:p>
        </p:txBody>
      </p:sp>
      <p:sp>
        <p:nvSpPr>
          <p:cNvPr id="11267" name="Title 2"/>
          <p:cNvSpPr>
            <a:spLocks noGrp="1"/>
          </p:cNvSpPr>
          <p:nvPr>
            <p:ph type="title"/>
          </p:nvPr>
        </p:nvSpPr>
        <p:spPr>
          <a:xfrm>
            <a:off x="395288" y="260350"/>
            <a:ext cx="8497887" cy="615950"/>
          </a:xfrm>
        </p:spPr>
        <p:txBody>
          <a:bodyPr/>
          <a:lstStyle/>
          <a:p>
            <a:r>
              <a:rPr lang="en-GB" sz="2000" smtClean="0">
                <a:cs typeface="Arial" charset="0"/>
              </a:rPr>
              <a:t>Status of the technical specifications and reporting templates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A3F1B45-91E9-4387-8F80-BF214E794250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A_slide_coverinterieur_IB_4">
  <a:themeElements>
    <a:clrScheme name="IE-ColourScheme">
      <a:dk1>
        <a:srgbClr val="002957"/>
      </a:dk1>
      <a:lt1>
        <a:srgbClr val="FFFFFF"/>
      </a:lt1>
      <a:dk2>
        <a:srgbClr val="002957"/>
      </a:dk2>
      <a:lt2>
        <a:srgbClr val="FED41D"/>
      </a:lt2>
      <a:accent1>
        <a:srgbClr val="002957"/>
      </a:accent1>
      <a:accent2>
        <a:srgbClr val="82C55B"/>
      </a:accent2>
      <a:accent3>
        <a:srgbClr val="FED41D"/>
      </a:accent3>
      <a:accent4>
        <a:srgbClr val="034DA2"/>
      </a:accent4>
      <a:accent5>
        <a:srgbClr val="F78F1E"/>
      </a:accent5>
      <a:accent6>
        <a:srgbClr val="662D91"/>
      </a:accent6>
      <a:hlink>
        <a:srgbClr val="4694D0"/>
      </a:hlink>
      <a:folHlink>
        <a:srgbClr val="A0C736"/>
      </a:folHlink>
    </a:clrScheme>
    <a:fontScheme name="CEA_font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034DA2"/>
        </a:solidFill>
        <a:ln w="28575" cmpd="sng">
          <a:solidFill>
            <a:srgbClr val="FFFFFF"/>
          </a:solidFill>
          <a:miter lim="800000"/>
          <a:headEnd/>
          <a:tailEnd/>
        </a:ln>
        <a:effectLst>
          <a:outerShdw dist="53882" dir="2700000" algn="ctr" rotWithShape="0">
            <a:srgbClr val="292929">
              <a:alpha val="50000"/>
            </a:srgbClr>
          </a:outerShdw>
        </a:effectLst>
      </a:spPr>
      <a:bodyPr wrap="none" lIns="0" tIns="0" rIns="0" bIns="0" anchor="ctr"/>
      <a:lstStyle>
        <a:defPPr>
          <a:defRPr>
            <a:latin typeface="+mj-lt"/>
            <a:cs typeface="+mn-cs"/>
          </a:defRPr>
        </a:defPPr>
      </a:lstStyle>
    </a:sp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9649</TotalTime>
  <Words>357</Words>
  <Application>Microsoft Office PowerPoint</Application>
  <PresentationFormat>Prezentácia na obrazovke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9" baseType="lpstr">
      <vt:lpstr>Verdana</vt:lpstr>
      <vt:lpstr>Arial</vt:lpstr>
      <vt:lpstr>CEA_slide_coverinterieur_IB_4</vt:lpstr>
      <vt:lpstr>Long-Term Guarantee Assessment (LTGA): Recap and way forward  Solvency II SG - agenda item 3.1    </vt:lpstr>
      <vt:lpstr>Context</vt:lpstr>
      <vt:lpstr>Context</vt:lpstr>
      <vt:lpstr>Main changes to the Terms of Reference</vt:lpstr>
      <vt:lpstr>Main changes to the Terms of Reference</vt:lpstr>
      <vt:lpstr>Status of the technical specifications and reporting templates</vt:lpstr>
    </vt:vector>
  </TitlesOfParts>
  <Company>Morris &amp; Chapman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side</dc:title>
  <dc:creator>Ecofin</dc:creator>
  <cp:lastModifiedBy>kratka</cp:lastModifiedBy>
  <cp:revision>788</cp:revision>
  <cp:lastPrinted>2012-10-05T15:28:51Z</cp:lastPrinted>
  <dcterms:created xsi:type="dcterms:W3CDTF">2011-11-09T19:01:42Z</dcterms:created>
  <dcterms:modified xsi:type="dcterms:W3CDTF">2013-01-21T14:24:04Z</dcterms:modified>
</cp:coreProperties>
</file>