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95" r:id="rId1"/>
  </p:sldMasterIdLst>
  <p:notesMasterIdLst>
    <p:notesMasterId r:id="rId27"/>
  </p:notesMasterIdLst>
  <p:handoutMasterIdLst>
    <p:handoutMasterId r:id="rId28"/>
  </p:handoutMasterIdLst>
  <p:sldIdLst>
    <p:sldId id="270" r:id="rId2"/>
    <p:sldId id="271" r:id="rId3"/>
    <p:sldId id="293" r:id="rId4"/>
    <p:sldId id="272" r:id="rId5"/>
    <p:sldId id="277" r:id="rId6"/>
    <p:sldId id="294" r:id="rId7"/>
    <p:sldId id="295" r:id="rId8"/>
    <p:sldId id="296" r:id="rId9"/>
    <p:sldId id="297" r:id="rId10"/>
    <p:sldId id="298" r:id="rId11"/>
    <p:sldId id="299" r:id="rId12"/>
    <p:sldId id="300" r:id="rId13"/>
    <p:sldId id="301" r:id="rId14"/>
    <p:sldId id="302" r:id="rId15"/>
    <p:sldId id="303" r:id="rId16"/>
    <p:sldId id="304" r:id="rId17"/>
    <p:sldId id="305" r:id="rId18"/>
    <p:sldId id="306" r:id="rId19"/>
    <p:sldId id="307" r:id="rId20"/>
    <p:sldId id="308" r:id="rId21"/>
    <p:sldId id="310" r:id="rId22"/>
    <p:sldId id="309" r:id="rId23"/>
    <p:sldId id="311" r:id="rId24"/>
    <p:sldId id="312" r:id="rId25"/>
    <p:sldId id="269" r:id="rId26"/>
  </p:sldIdLst>
  <p:sldSz cx="9144000" cy="6858000" type="screen4x3"/>
  <p:notesSz cx="6858000" cy="9144000"/>
  <p:defaultTextStyle>
    <a:defPPr>
      <a:defRPr lang="sk-SK"/>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2" autoAdjust="0"/>
    <p:restoredTop sz="94670" autoAdjust="0"/>
  </p:normalViewPr>
  <p:slideViewPr>
    <p:cSldViewPr>
      <p:cViewPr varScale="1">
        <p:scale>
          <a:sx n="111" d="100"/>
          <a:sy n="111" d="100"/>
        </p:scale>
        <p:origin x="-1614" y="-78"/>
      </p:cViewPr>
      <p:guideLst>
        <p:guide orient="horz" pos="2160"/>
        <p:guide pos="2880"/>
      </p:guideLst>
    </p:cSldViewPr>
  </p:slideViewPr>
  <p:outlineViewPr>
    <p:cViewPr>
      <p:scale>
        <a:sx n="33" d="100"/>
        <a:sy n="33" d="100"/>
      </p:scale>
      <p:origin x="48" y="2256"/>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sk-SK" altLang="sk-SK"/>
          </a:p>
        </p:txBody>
      </p:sp>
      <p:sp>
        <p:nvSpPr>
          <p:cNvPr id="60419"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r>
              <a:rPr lang="sk-SK" altLang="sk-SK"/>
              <a:t>Bratislava</a:t>
            </a:r>
          </a:p>
        </p:txBody>
      </p:sp>
      <p:sp>
        <p:nvSpPr>
          <p:cNvPr id="60420"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sk-SK" altLang="sk-SK"/>
          </a:p>
        </p:txBody>
      </p:sp>
      <p:sp>
        <p:nvSpPr>
          <p:cNvPr id="60421"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E67447EA-93CC-49E3-99D2-41CB679A1763}" type="slidenum">
              <a:rPr lang="sk-SK" altLang="sk-SK"/>
              <a:pPr/>
              <a:t>‹#›</a:t>
            </a:fld>
            <a:endParaRPr lang="sk-SK" altLang="sk-SK"/>
          </a:p>
        </p:txBody>
      </p:sp>
    </p:spTree>
    <p:extLst>
      <p:ext uri="{BB962C8B-B14F-4D97-AF65-F5344CB8AC3E}">
        <p14:creationId xmlns:p14="http://schemas.microsoft.com/office/powerpoint/2010/main" val="20808479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sk-SK" altLang="sk-SK"/>
          </a:p>
        </p:txBody>
      </p:sp>
      <p:sp>
        <p:nvSpPr>
          <p:cNvPr id="5734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r>
              <a:rPr lang="sk-SK" altLang="sk-SK"/>
              <a:t>Bratislava</a:t>
            </a:r>
          </a:p>
        </p:txBody>
      </p:sp>
      <p:sp>
        <p:nvSpPr>
          <p:cNvPr id="573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734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k-SK" altLang="sk-SK" smtClean="0"/>
              <a:t>Kliknite sem a upravte štýly predlohy textu.</a:t>
            </a:r>
          </a:p>
          <a:p>
            <a:pPr lvl="1"/>
            <a:r>
              <a:rPr lang="sk-SK" altLang="sk-SK" smtClean="0"/>
              <a:t>Druhá úroveň</a:t>
            </a:r>
          </a:p>
          <a:p>
            <a:pPr lvl="2"/>
            <a:r>
              <a:rPr lang="sk-SK" altLang="sk-SK" smtClean="0"/>
              <a:t>Tretia úroveň</a:t>
            </a:r>
          </a:p>
          <a:p>
            <a:pPr lvl="3"/>
            <a:r>
              <a:rPr lang="sk-SK" altLang="sk-SK" smtClean="0"/>
              <a:t>Štvrtá úroveň</a:t>
            </a:r>
          </a:p>
          <a:p>
            <a:pPr lvl="4"/>
            <a:r>
              <a:rPr lang="sk-SK" altLang="sk-SK" smtClean="0"/>
              <a:t>Piata úroveň</a:t>
            </a:r>
          </a:p>
        </p:txBody>
      </p:sp>
      <p:sp>
        <p:nvSpPr>
          <p:cNvPr id="5735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sk-SK" altLang="sk-SK"/>
          </a:p>
        </p:txBody>
      </p:sp>
      <p:sp>
        <p:nvSpPr>
          <p:cNvPr id="5735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91098E6D-77B1-488F-8AA2-5DC31ED2CA44}" type="slidenum">
              <a:rPr lang="sk-SK" altLang="sk-SK"/>
              <a:pPr/>
              <a:t>‹#›</a:t>
            </a:fld>
            <a:endParaRPr lang="sk-SK" altLang="sk-SK"/>
          </a:p>
        </p:txBody>
      </p:sp>
    </p:spTree>
    <p:extLst>
      <p:ext uri="{BB962C8B-B14F-4D97-AF65-F5344CB8AC3E}">
        <p14:creationId xmlns:p14="http://schemas.microsoft.com/office/powerpoint/2010/main" val="372321824"/>
      </p:ext>
    </p:extLst>
  </p:cSld>
  <p:clrMap bg1="lt1" tx1="dk1" bg2="lt2" tx2="dk2" accent1="accent1" accent2="accent2" accent3="accent3" accent4="accent4" accent5="accent5" accent6="accent6" hlink="hlink" folHlink="folHlink"/>
  <p:hf hdr="0" ftr="0"/>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sk-SK" altLang="sk-SK"/>
              <a:t>Bratislava</a:t>
            </a:r>
          </a:p>
        </p:txBody>
      </p:sp>
      <p:sp>
        <p:nvSpPr>
          <p:cNvPr id="7" name="Rectangle 7"/>
          <p:cNvSpPr>
            <a:spLocks noGrp="1" noChangeArrowheads="1"/>
          </p:cNvSpPr>
          <p:nvPr>
            <p:ph type="sldNum" sz="quarter" idx="5"/>
          </p:nvPr>
        </p:nvSpPr>
        <p:spPr>
          <a:ln/>
        </p:spPr>
        <p:txBody>
          <a:bodyPr/>
          <a:lstStyle/>
          <a:p>
            <a:fld id="{6C269646-27C9-4F3B-82A4-FCFAF857AAAF}" type="slidenum">
              <a:rPr lang="sk-SK" altLang="sk-SK"/>
              <a:pPr/>
              <a:t>1</a:t>
            </a:fld>
            <a:endParaRPr lang="sk-SK" altLang="sk-SK"/>
          </a:p>
        </p:txBody>
      </p:sp>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p:txBody>
          <a:bodyPr/>
          <a:lstStyle/>
          <a:p>
            <a:endParaRPr lang="sk-SK" altLang="sk-SK"/>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r>
              <a:rPr lang="sk-SK" altLang="sk-SK"/>
              <a:t>Bratislava</a:t>
            </a:r>
          </a:p>
        </p:txBody>
      </p:sp>
      <p:sp>
        <p:nvSpPr>
          <p:cNvPr id="7" name="Rectangle 7"/>
          <p:cNvSpPr>
            <a:spLocks noGrp="1" noChangeArrowheads="1"/>
          </p:cNvSpPr>
          <p:nvPr>
            <p:ph type="sldNum" sz="quarter" idx="5"/>
          </p:nvPr>
        </p:nvSpPr>
        <p:spPr>
          <a:ln/>
        </p:spPr>
        <p:txBody>
          <a:bodyPr/>
          <a:lstStyle/>
          <a:p>
            <a:fld id="{FF742C88-4B9F-4EC3-83E3-BA0A472E1970}" type="slidenum">
              <a:rPr lang="sk-SK" altLang="sk-SK"/>
              <a:pPr/>
              <a:t>2</a:t>
            </a:fld>
            <a:endParaRPr lang="sk-SK" altLang="sk-SK"/>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p:txBody>
          <a:bodyPr/>
          <a:lstStyle/>
          <a:p>
            <a:endParaRPr lang="sk-SK" altLang="sk-SK"/>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sk-SK" smtClean="0"/>
              <a:t>Upravte štýly predlohy textu</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endParaRPr lang="sk-SK" altLang="sk-SK"/>
          </a:p>
        </p:txBody>
      </p:sp>
      <p:sp>
        <p:nvSpPr>
          <p:cNvPr id="5" name="Footer Placeholder 4"/>
          <p:cNvSpPr>
            <a:spLocks noGrp="1"/>
          </p:cNvSpPr>
          <p:nvPr>
            <p:ph type="ftr" sz="quarter" idx="11"/>
          </p:nvPr>
        </p:nvSpPr>
        <p:spPr/>
        <p:txBody>
          <a:bodyPr/>
          <a:lstStyle/>
          <a:p>
            <a:endParaRPr lang="sk-SK" altLang="sk-SK"/>
          </a:p>
        </p:txBody>
      </p:sp>
      <p:sp>
        <p:nvSpPr>
          <p:cNvPr id="6" name="Slide Number Placeholder 5"/>
          <p:cNvSpPr>
            <a:spLocks noGrp="1"/>
          </p:cNvSpPr>
          <p:nvPr>
            <p:ph type="sldNum" sz="quarter" idx="12"/>
          </p:nvPr>
        </p:nvSpPr>
        <p:spPr/>
        <p:txBody>
          <a:bodyPr/>
          <a:lstStyle/>
          <a:p>
            <a:fld id="{B63253E6-34AA-48B8-AC0C-6E2D947946FB}" type="slidenum">
              <a:rPr lang="sk-SK" altLang="sk-SK" smtClean="0"/>
              <a:pPr/>
              <a:t>‹#›</a:t>
            </a:fld>
            <a:endParaRPr lang="sk-SK" altLang="sk-SK"/>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a:p>
        </p:txBody>
      </p:sp>
      <p:sp>
        <p:nvSpPr>
          <p:cNvPr id="4" name="Date Placeholder 3"/>
          <p:cNvSpPr>
            <a:spLocks noGrp="1"/>
          </p:cNvSpPr>
          <p:nvPr>
            <p:ph type="dt" sz="half" idx="10"/>
          </p:nvPr>
        </p:nvSpPr>
        <p:spPr/>
        <p:txBody>
          <a:bodyPr/>
          <a:lstStyle/>
          <a:p>
            <a:endParaRPr lang="sk-SK" altLang="sk-SK"/>
          </a:p>
        </p:txBody>
      </p:sp>
      <p:sp>
        <p:nvSpPr>
          <p:cNvPr id="5" name="Footer Placeholder 4"/>
          <p:cNvSpPr>
            <a:spLocks noGrp="1"/>
          </p:cNvSpPr>
          <p:nvPr>
            <p:ph type="ftr" sz="quarter" idx="11"/>
          </p:nvPr>
        </p:nvSpPr>
        <p:spPr/>
        <p:txBody>
          <a:bodyPr/>
          <a:lstStyle/>
          <a:p>
            <a:endParaRPr lang="sk-SK" altLang="sk-SK"/>
          </a:p>
        </p:txBody>
      </p:sp>
      <p:sp>
        <p:nvSpPr>
          <p:cNvPr id="6" name="Slide Number Placeholder 5"/>
          <p:cNvSpPr>
            <a:spLocks noGrp="1"/>
          </p:cNvSpPr>
          <p:nvPr>
            <p:ph type="sldNum" sz="quarter" idx="12"/>
          </p:nvPr>
        </p:nvSpPr>
        <p:spPr/>
        <p:txBody>
          <a:bodyPr/>
          <a:lstStyle/>
          <a:p>
            <a:fld id="{2B8DBA87-AEE6-4A88-8713-24DD6C59A7F2}" type="slidenum">
              <a:rPr lang="sk-SK" altLang="sk-SK" smtClean="0"/>
              <a:pPr/>
              <a:t>‹#›</a:t>
            </a:fld>
            <a:endParaRPr lang="sk-SK" alt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sk-SK" smtClean="0"/>
              <a:t>Upravte štýly predlohy textu</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endParaRPr lang="sk-SK" altLang="sk-SK"/>
          </a:p>
        </p:txBody>
      </p:sp>
      <p:sp>
        <p:nvSpPr>
          <p:cNvPr id="5" name="Footer Placeholder 4"/>
          <p:cNvSpPr>
            <a:spLocks noGrp="1"/>
          </p:cNvSpPr>
          <p:nvPr>
            <p:ph type="ftr" sz="quarter" idx="11"/>
          </p:nvPr>
        </p:nvSpPr>
        <p:spPr/>
        <p:txBody>
          <a:bodyPr/>
          <a:lstStyle/>
          <a:p>
            <a:endParaRPr lang="sk-SK" altLang="sk-SK"/>
          </a:p>
        </p:txBody>
      </p:sp>
      <p:sp>
        <p:nvSpPr>
          <p:cNvPr id="6" name="Slide Number Placeholder 5"/>
          <p:cNvSpPr>
            <a:spLocks noGrp="1"/>
          </p:cNvSpPr>
          <p:nvPr>
            <p:ph type="sldNum" sz="quarter" idx="12"/>
          </p:nvPr>
        </p:nvSpPr>
        <p:spPr/>
        <p:txBody>
          <a:bodyPr/>
          <a:lstStyle/>
          <a:p>
            <a:fld id="{7232D8EA-ECDF-4544-A71E-432A8667065D}" type="slidenum">
              <a:rPr lang="sk-SK" altLang="sk-SK" smtClean="0"/>
              <a:pPr/>
              <a:t>‹#›</a:t>
            </a:fld>
            <a:endParaRPr lang="sk-SK" alt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a:p>
        </p:txBody>
      </p:sp>
      <p:sp>
        <p:nvSpPr>
          <p:cNvPr id="4" name="Date Placeholder 3"/>
          <p:cNvSpPr>
            <a:spLocks noGrp="1"/>
          </p:cNvSpPr>
          <p:nvPr>
            <p:ph type="dt" sz="half" idx="10"/>
          </p:nvPr>
        </p:nvSpPr>
        <p:spPr/>
        <p:txBody>
          <a:bodyPr/>
          <a:lstStyle/>
          <a:p>
            <a:endParaRPr lang="sk-SK" altLang="sk-SK"/>
          </a:p>
        </p:txBody>
      </p:sp>
      <p:sp>
        <p:nvSpPr>
          <p:cNvPr id="5" name="Footer Placeholder 4"/>
          <p:cNvSpPr>
            <a:spLocks noGrp="1"/>
          </p:cNvSpPr>
          <p:nvPr>
            <p:ph type="ftr" sz="quarter" idx="11"/>
          </p:nvPr>
        </p:nvSpPr>
        <p:spPr/>
        <p:txBody>
          <a:bodyPr/>
          <a:lstStyle/>
          <a:p>
            <a:endParaRPr lang="sk-SK" altLang="sk-SK"/>
          </a:p>
        </p:txBody>
      </p:sp>
      <p:sp>
        <p:nvSpPr>
          <p:cNvPr id="6" name="Slide Number Placeholder 5"/>
          <p:cNvSpPr>
            <a:spLocks noGrp="1"/>
          </p:cNvSpPr>
          <p:nvPr>
            <p:ph type="sldNum" sz="quarter" idx="12"/>
          </p:nvPr>
        </p:nvSpPr>
        <p:spPr/>
        <p:txBody>
          <a:bodyPr/>
          <a:lstStyle/>
          <a:p>
            <a:fld id="{0154988B-0FC0-49FB-9FF9-B5AA6161019B}" type="slidenum">
              <a:rPr lang="sk-SK" altLang="sk-SK" smtClean="0"/>
              <a:pPr/>
              <a:t>‹#›</a:t>
            </a:fld>
            <a:endParaRPr lang="sk-SK" alt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sk-SK" smtClean="0"/>
              <a:t>Upravte štýly predlohy textu</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endParaRPr lang="sk-SK" altLang="sk-SK"/>
          </a:p>
        </p:txBody>
      </p:sp>
      <p:sp>
        <p:nvSpPr>
          <p:cNvPr id="5" name="Footer Placeholder 4"/>
          <p:cNvSpPr>
            <a:spLocks noGrp="1"/>
          </p:cNvSpPr>
          <p:nvPr>
            <p:ph type="ftr" sz="quarter" idx="11"/>
          </p:nvPr>
        </p:nvSpPr>
        <p:spPr/>
        <p:txBody>
          <a:bodyPr/>
          <a:lstStyle/>
          <a:p>
            <a:endParaRPr lang="sk-SK" altLang="sk-SK"/>
          </a:p>
        </p:txBody>
      </p:sp>
      <p:sp>
        <p:nvSpPr>
          <p:cNvPr id="6" name="Slide Number Placeholder 5"/>
          <p:cNvSpPr>
            <a:spLocks noGrp="1"/>
          </p:cNvSpPr>
          <p:nvPr>
            <p:ph type="sldNum" sz="quarter" idx="12"/>
          </p:nvPr>
        </p:nvSpPr>
        <p:spPr/>
        <p:txBody>
          <a:bodyPr/>
          <a:lstStyle/>
          <a:p>
            <a:fld id="{B2A00831-FE3A-4ED4-88EE-30B4BC8E313B}" type="slidenum">
              <a:rPr lang="sk-SK" altLang="sk-SK" smtClean="0"/>
              <a:pPr/>
              <a:t>‹#›</a:t>
            </a:fld>
            <a:endParaRPr lang="sk-SK" altLang="sk-SK"/>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endParaRPr lang="sk-SK" altLang="sk-SK"/>
          </a:p>
        </p:txBody>
      </p:sp>
      <p:sp>
        <p:nvSpPr>
          <p:cNvPr id="6" name="Footer Placeholder 5"/>
          <p:cNvSpPr>
            <a:spLocks noGrp="1"/>
          </p:cNvSpPr>
          <p:nvPr>
            <p:ph type="ftr" sz="quarter" idx="11"/>
          </p:nvPr>
        </p:nvSpPr>
        <p:spPr/>
        <p:txBody>
          <a:bodyPr/>
          <a:lstStyle/>
          <a:p>
            <a:endParaRPr lang="sk-SK" altLang="sk-SK"/>
          </a:p>
        </p:txBody>
      </p:sp>
      <p:sp>
        <p:nvSpPr>
          <p:cNvPr id="7" name="Slide Number Placeholder 6"/>
          <p:cNvSpPr>
            <a:spLocks noGrp="1"/>
          </p:cNvSpPr>
          <p:nvPr>
            <p:ph type="sldNum" sz="quarter" idx="12"/>
          </p:nvPr>
        </p:nvSpPr>
        <p:spPr/>
        <p:txBody>
          <a:bodyPr/>
          <a:lstStyle/>
          <a:p>
            <a:fld id="{04E6548B-2190-46AF-9F71-9C85FA591677}" type="slidenum">
              <a:rPr lang="sk-SK" altLang="sk-SK" smtClean="0"/>
              <a:pPr/>
              <a:t>‹#›</a:t>
            </a:fld>
            <a:endParaRPr lang="sk-SK" alt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k-SK" smtClean="0"/>
              <a:t>Upravte štýly predlohy textu</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endParaRPr lang="sk-SK" altLang="sk-SK"/>
          </a:p>
        </p:txBody>
      </p:sp>
      <p:sp>
        <p:nvSpPr>
          <p:cNvPr id="8" name="Footer Placeholder 7"/>
          <p:cNvSpPr>
            <a:spLocks noGrp="1"/>
          </p:cNvSpPr>
          <p:nvPr>
            <p:ph type="ftr" sz="quarter" idx="11"/>
          </p:nvPr>
        </p:nvSpPr>
        <p:spPr/>
        <p:txBody>
          <a:bodyPr/>
          <a:lstStyle/>
          <a:p>
            <a:endParaRPr lang="sk-SK" altLang="sk-SK"/>
          </a:p>
        </p:txBody>
      </p:sp>
      <p:sp>
        <p:nvSpPr>
          <p:cNvPr id="9" name="Slide Number Placeholder 8"/>
          <p:cNvSpPr>
            <a:spLocks noGrp="1"/>
          </p:cNvSpPr>
          <p:nvPr>
            <p:ph type="sldNum" sz="quarter" idx="12"/>
          </p:nvPr>
        </p:nvSpPr>
        <p:spPr/>
        <p:txBody>
          <a:bodyPr/>
          <a:lstStyle/>
          <a:p>
            <a:fld id="{FE3C3D68-D09D-4CFF-AC88-5A79CAE6C234}" type="slidenum">
              <a:rPr lang="sk-SK" altLang="sk-SK" smtClean="0"/>
              <a:pPr/>
              <a:t>‹#›</a:t>
            </a:fld>
            <a:endParaRPr lang="sk-SK" altLang="sk-SK"/>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a:p>
        </p:txBody>
      </p:sp>
      <p:sp>
        <p:nvSpPr>
          <p:cNvPr id="3" name="Date Placeholder 2"/>
          <p:cNvSpPr>
            <a:spLocks noGrp="1"/>
          </p:cNvSpPr>
          <p:nvPr>
            <p:ph type="dt" sz="half" idx="10"/>
          </p:nvPr>
        </p:nvSpPr>
        <p:spPr/>
        <p:txBody>
          <a:bodyPr/>
          <a:lstStyle/>
          <a:p>
            <a:endParaRPr lang="sk-SK" altLang="sk-SK"/>
          </a:p>
        </p:txBody>
      </p:sp>
      <p:sp>
        <p:nvSpPr>
          <p:cNvPr id="4" name="Footer Placeholder 3"/>
          <p:cNvSpPr>
            <a:spLocks noGrp="1"/>
          </p:cNvSpPr>
          <p:nvPr>
            <p:ph type="ftr" sz="quarter" idx="11"/>
          </p:nvPr>
        </p:nvSpPr>
        <p:spPr/>
        <p:txBody>
          <a:bodyPr/>
          <a:lstStyle/>
          <a:p>
            <a:endParaRPr lang="sk-SK" altLang="sk-SK"/>
          </a:p>
        </p:txBody>
      </p:sp>
      <p:sp>
        <p:nvSpPr>
          <p:cNvPr id="5" name="Slide Number Placeholder 4"/>
          <p:cNvSpPr>
            <a:spLocks noGrp="1"/>
          </p:cNvSpPr>
          <p:nvPr>
            <p:ph type="sldNum" sz="quarter" idx="12"/>
          </p:nvPr>
        </p:nvSpPr>
        <p:spPr/>
        <p:txBody>
          <a:bodyPr/>
          <a:lstStyle/>
          <a:p>
            <a:fld id="{97EE0214-AFD4-48B5-AB31-F3515ADFD68C}" type="slidenum">
              <a:rPr lang="sk-SK" altLang="sk-SK" smtClean="0"/>
              <a:pPr/>
              <a:t>‹#›</a:t>
            </a:fld>
            <a:endParaRPr lang="sk-SK" alt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sk-SK" altLang="sk-SK"/>
          </a:p>
        </p:txBody>
      </p:sp>
      <p:sp>
        <p:nvSpPr>
          <p:cNvPr id="3" name="Footer Placeholder 2"/>
          <p:cNvSpPr>
            <a:spLocks noGrp="1"/>
          </p:cNvSpPr>
          <p:nvPr>
            <p:ph type="ftr" sz="quarter" idx="11"/>
          </p:nvPr>
        </p:nvSpPr>
        <p:spPr/>
        <p:txBody>
          <a:bodyPr/>
          <a:lstStyle/>
          <a:p>
            <a:endParaRPr lang="sk-SK" altLang="sk-SK"/>
          </a:p>
        </p:txBody>
      </p:sp>
      <p:sp>
        <p:nvSpPr>
          <p:cNvPr id="4" name="Slide Number Placeholder 3"/>
          <p:cNvSpPr>
            <a:spLocks noGrp="1"/>
          </p:cNvSpPr>
          <p:nvPr>
            <p:ph type="sldNum" sz="quarter" idx="12"/>
          </p:nvPr>
        </p:nvSpPr>
        <p:spPr/>
        <p:txBody>
          <a:bodyPr/>
          <a:lstStyle/>
          <a:p>
            <a:fld id="{2DFB92B8-5C94-42C7-BDDB-F1EDE077BF86}" type="slidenum">
              <a:rPr lang="sk-SK" altLang="sk-SK" smtClean="0"/>
              <a:pPr/>
              <a:t>‹#›</a:t>
            </a:fld>
            <a:endParaRPr lang="sk-SK" alt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sk-SK" smtClean="0"/>
              <a:t>Upravte štýly predlohy textu</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Upravte štýl predlohy textu.</a:t>
            </a:r>
          </a:p>
        </p:txBody>
      </p:sp>
      <p:sp>
        <p:nvSpPr>
          <p:cNvPr id="5" name="Date Placeholder 4"/>
          <p:cNvSpPr>
            <a:spLocks noGrp="1"/>
          </p:cNvSpPr>
          <p:nvPr>
            <p:ph type="dt" sz="half" idx="10"/>
          </p:nvPr>
        </p:nvSpPr>
        <p:spPr/>
        <p:txBody>
          <a:bodyPr/>
          <a:lstStyle/>
          <a:p>
            <a:endParaRPr lang="sk-SK" altLang="sk-SK"/>
          </a:p>
        </p:txBody>
      </p:sp>
      <p:sp>
        <p:nvSpPr>
          <p:cNvPr id="6" name="Footer Placeholder 5"/>
          <p:cNvSpPr>
            <a:spLocks noGrp="1"/>
          </p:cNvSpPr>
          <p:nvPr>
            <p:ph type="ftr" sz="quarter" idx="11"/>
          </p:nvPr>
        </p:nvSpPr>
        <p:spPr/>
        <p:txBody>
          <a:bodyPr/>
          <a:lstStyle/>
          <a:p>
            <a:endParaRPr lang="sk-SK" altLang="sk-SK"/>
          </a:p>
        </p:txBody>
      </p:sp>
      <p:sp>
        <p:nvSpPr>
          <p:cNvPr id="7" name="Slide Number Placeholder 6"/>
          <p:cNvSpPr>
            <a:spLocks noGrp="1"/>
          </p:cNvSpPr>
          <p:nvPr>
            <p:ph type="sldNum" sz="quarter" idx="12"/>
          </p:nvPr>
        </p:nvSpPr>
        <p:spPr/>
        <p:txBody>
          <a:bodyPr/>
          <a:lstStyle/>
          <a:p>
            <a:fld id="{871AC9E9-08E6-4E9A-9D96-584C6C2732F3}" type="slidenum">
              <a:rPr lang="sk-SK" altLang="sk-SK" smtClean="0"/>
              <a:pPr/>
              <a:t>‹#›</a:t>
            </a:fld>
            <a:endParaRPr lang="sk-SK" altLang="sk-SK"/>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sk-SK" smtClean="0"/>
              <a:t>Upravte štýly predlohy textu</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Upravte štýl predlohy textu.</a:t>
            </a:r>
          </a:p>
        </p:txBody>
      </p:sp>
      <p:sp>
        <p:nvSpPr>
          <p:cNvPr id="5" name="Date Placeholder 4"/>
          <p:cNvSpPr>
            <a:spLocks noGrp="1"/>
          </p:cNvSpPr>
          <p:nvPr>
            <p:ph type="dt" sz="half" idx="10"/>
          </p:nvPr>
        </p:nvSpPr>
        <p:spPr/>
        <p:txBody>
          <a:bodyPr/>
          <a:lstStyle/>
          <a:p>
            <a:endParaRPr lang="sk-SK" altLang="sk-SK"/>
          </a:p>
        </p:txBody>
      </p:sp>
      <p:sp>
        <p:nvSpPr>
          <p:cNvPr id="6" name="Footer Placeholder 5"/>
          <p:cNvSpPr>
            <a:spLocks noGrp="1"/>
          </p:cNvSpPr>
          <p:nvPr>
            <p:ph type="ftr" sz="quarter" idx="11"/>
          </p:nvPr>
        </p:nvSpPr>
        <p:spPr/>
        <p:txBody>
          <a:bodyPr/>
          <a:lstStyle/>
          <a:p>
            <a:endParaRPr lang="sk-SK" altLang="sk-SK"/>
          </a:p>
        </p:txBody>
      </p:sp>
      <p:sp>
        <p:nvSpPr>
          <p:cNvPr id="7" name="Slide Number Placeholder 6"/>
          <p:cNvSpPr>
            <a:spLocks noGrp="1"/>
          </p:cNvSpPr>
          <p:nvPr>
            <p:ph type="sldNum" sz="quarter" idx="12"/>
          </p:nvPr>
        </p:nvSpPr>
        <p:spPr/>
        <p:txBody>
          <a:bodyPr/>
          <a:lstStyle/>
          <a:p>
            <a:fld id="{88E7FBBB-277F-4AD2-99F9-8A50E6F8644C}" type="slidenum">
              <a:rPr lang="sk-SK" altLang="sk-SK" smtClean="0"/>
              <a:pPr/>
              <a:t>‹#›</a:t>
            </a:fld>
            <a:endParaRPr lang="sk-SK" altLang="sk-S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endParaRPr lang="sk-SK" altLang="sk-SK"/>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sk-SK" altLang="sk-SK"/>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FC4D1410-BC17-4707-A8E4-76E9094681C8}" type="slidenum">
              <a:rPr lang="sk-SK" altLang="sk-SK" smtClean="0"/>
              <a:pPr/>
              <a:t>‹#›</a:t>
            </a:fld>
            <a:endParaRPr lang="sk-SK" altLang="sk-SK"/>
          </a:p>
        </p:txBody>
      </p:sp>
    </p:spTree>
  </p:cSld>
  <p:clrMap bg1="lt1" tx1="dk1" bg2="lt2" tx2="dk2" accent1="accent1" accent2="accent2" accent3="accent3" accent4="accent4" accent5="accent5" accent6="accent6" hlink="hlink" folHlink="folHlink"/>
  <p:sldLayoutIdLst>
    <p:sldLayoutId id="2147484096" r:id="rId1"/>
    <p:sldLayoutId id="2147484097" r:id="rId2"/>
    <p:sldLayoutId id="2147484098" r:id="rId3"/>
    <p:sldLayoutId id="2147484099" r:id="rId4"/>
    <p:sldLayoutId id="2147484100" r:id="rId5"/>
    <p:sldLayoutId id="2147484101" r:id="rId6"/>
    <p:sldLayoutId id="2147484102" r:id="rId7"/>
    <p:sldLayoutId id="2147484103" r:id="rId8"/>
    <p:sldLayoutId id="2147484104" r:id="rId9"/>
    <p:sldLayoutId id="2147484105" r:id="rId10"/>
    <p:sldLayoutId id="2147484106" r:id="rId11"/>
  </p:sldLayoutIdLst>
  <p:hf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noGrp="1" noChangeArrowheads="1"/>
          </p:cNvSpPr>
          <p:nvPr>
            <p:ph type="ctrTitle"/>
          </p:nvPr>
        </p:nvSpPr>
        <p:spPr>
          <a:xfrm>
            <a:off x="684213" y="1484313"/>
            <a:ext cx="7772400" cy="1470025"/>
          </a:xfrm>
        </p:spPr>
        <p:txBody>
          <a:bodyPr/>
          <a:lstStyle/>
          <a:p>
            <a:r>
              <a:rPr lang="sk-SK" altLang="sk-SK" sz="2800" b="1" dirty="0" smtClean="0"/>
              <a:t>Aktuálne otázky legislatívy v oblasti ochrany spotrebiteľa</a:t>
            </a:r>
            <a:endParaRPr lang="sk-SK" altLang="sk-SK" dirty="0"/>
          </a:p>
        </p:txBody>
      </p:sp>
      <p:sp>
        <p:nvSpPr>
          <p:cNvPr id="16389" name="Rectangle 5"/>
          <p:cNvSpPr>
            <a:spLocks noGrp="1" noChangeArrowheads="1"/>
          </p:cNvSpPr>
          <p:nvPr>
            <p:ph type="subTitle" idx="1"/>
          </p:nvPr>
        </p:nvSpPr>
        <p:spPr>
          <a:xfrm>
            <a:off x="1331913" y="4076700"/>
            <a:ext cx="6400800" cy="1752600"/>
          </a:xfrm>
        </p:spPr>
        <p:txBody>
          <a:bodyPr>
            <a:normAutofit/>
          </a:bodyPr>
          <a:lstStyle/>
          <a:p>
            <a:pPr algn="r">
              <a:lnSpc>
                <a:spcPct val="90000"/>
              </a:lnSpc>
            </a:pPr>
            <a:r>
              <a:rPr lang="sk-SK" altLang="sk-SK" sz="2000" b="1" dirty="0"/>
              <a:t>Imrich </a:t>
            </a:r>
            <a:r>
              <a:rPr lang="sk-SK" altLang="sk-SK" sz="2000" b="1" dirty="0" err="1"/>
              <a:t>Csiba</a:t>
            </a:r>
            <a:endParaRPr lang="sk-SK" altLang="sk-SK" sz="2000" dirty="0"/>
          </a:p>
          <a:p>
            <a:pPr algn="r">
              <a:lnSpc>
                <a:spcPct val="90000"/>
              </a:lnSpc>
            </a:pPr>
            <a:r>
              <a:rPr lang="sk-SK" altLang="sk-SK" sz="2000" dirty="0"/>
              <a:t>Ministerstvo hospodárstva Slovenskej republiky</a:t>
            </a:r>
          </a:p>
          <a:p>
            <a:pPr algn="r">
              <a:lnSpc>
                <a:spcPct val="90000"/>
              </a:lnSpc>
            </a:pPr>
            <a:r>
              <a:rPr lang="sk-SK" altLang="sk-SK" sz="2000" dirty="0"/>
              <a:t>Odbor ochrany spotrebiteľa a vnútorného trhu</a:t>
            </a:r>
          </a:p>
          <a:p>
            <a:pPr algn="r">
              <a:lnSpc>
                <a:spcPct val="90000"/>
              </a:lnSpc>
            </a:pPr>
            <a:r>
              <a:rPr lang="sk-SK" altLang="sk-SK" sz="2000" dirty="0" smtClean="0"/>
              <a:t>Bratislava, 19.11.2013</a:t>
            </a:r>
            <a:endParaRPr lang="sk-SK" altLang="sk-SK" sz="2000" dirty="0"/>
          </a:p>
        </p:txBody>
      </p:sp>
      <p:pic>
        <p:nvPicPr>
          <p:cNvPr id="4" name="Obrázo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68344" y="5445224"/>
            <a:ext cx="952500" cy="9525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4000" dirty="0" smtClean="0">
                <a:solidFill>
                  <a:schemeClr val="tx2"/>
                </a:solidFill>
                <a:latin typeface="+mj-lt"/>
                <a:ea typeface="+mj-ea"/>
                <a:cs typeface="+mj-cs"/>
              </a:rPr>
              <a:t>Návrh zákona ...</a:t>
            </a:r>
            <a:endParaRPr lang="sk-SK" dirty="0"/>
          </a:p>
        </p:txBody>
      </p:sp>
      <p:sp>
        <p:nvSpPr>
          <p:cNvPr id="3" name="Zástupný symbol obsahu 2"/>
          <p:cNvSpPr>
            <a:spLocks noGrp="1"/>
          </p:cNvSpPr>
          <p:nvPr>
            <p:ph idx="1"/>
          </p:nvPr>
        </p:nvSpPr>
        <p:spPr/>
        <p:txBody>
          <a:bodyPr>
            <a:normAutofit/>
          </a:bodyPr>
          <a:lstStyle/>
          <a:p>
            <a:pPr>
              <a:buFontTx/>
              <a:buChar char="-"/>
            </a:pPr>
            <a:r>
              <a:rPr lang="sk-SK" sz="2600" dirty="0"/>
              <a:t>§ 11 a 12 – Predajná </a:t>
            </a:r>
            <a:r>
              <a:rPr lang="sk-SK" sz="2600" dirty="0" smtClean="0"/>
              <a:t>akcia</a:t>
            </a:r>
          </a:p>
          <a:p>
            <a:pPr lvl="1">
              <a:buFontTx/>
              <a:buChar char="-"/>
            </a:pPr>
            <a:r>
              <a:rPr lang="sk-SK" sz="2200" dirty="0" smtClean="0"/>
              <a:t>Výnimky – dražba, degustácia</a:t>
            </a:r>
          </a:p>
          <a:p>
            <a:pPr lvl="1">
              <a:buFontTx/>
              <a:buChar char="-"/>
            </a:pPr>
            <a:r>
              <a:rPr lang="sk-SK" sz="2200" dirty="0" smtClean="0"/>
              <a:t>Povinnosť písomne oznámiť SOI 20 dní vopred</a:t>
            </a:r>
          </a:p>
          <a:p>
            <a:pPr lvl="1">
              <a:buFontTx/>
              <a:buChar char="-"/>
            </a:pPr>
            <a:r>
              <a:rPr lang="sk-SK" sz="2200" dirty="0" smtClean="0"/>
              <a:t>Náležitosti oznámenia + prílohy</a:t>
            </a:r>
          </a:p>
          <a:p>
            <a:pPr lvl="1">
              <a:buFontTx/>
              <a:buChar char="-"/>
            </a:pPr>
            <a:r>
              <a:rPr lang="sk-SK" sz="2200" dirty="0" smtClean="0"/>
              <a:t>SOI zverejní najmenej 5 dní pred konaním</a:t>
            </a:r>
          </a:p>
          <a:p>
            <a:pPr lvl="1">
              <a:buFontTx/>
              <a:buChar char="-"/>
            </a:pPr>
            <a:r>
              <a:rPr lang="sk-SK" sz="2200" dirty="0" smtClean="0"/>
              <a:t>Porušenie povinností – sankcia absolútnej neplatnosti zmluvy</a:t>
            </a:r>
          </a:p>
          <a:p>
            <a:pPr lvl="1">
              <a:buFontTx/>
              <a:buChar char="-"/>
            </a:pPr>
            <a:r>
              <a:rPr lang="sk-SK" sz="2200" dirty="0" smtClean="0"/>
              <a:t>Zákaz vyberania preddavkov</a:t>
            </a:r>
          </a:p>
          <a:p>
            <a:pPr lvl="1">
              <a:buFontTx/>
              <a:buChar char="-"/>
            </a:pPr>
            <a:r>
              <a:rPr lang="sk-SK" sz="2200" dirty="0" smtClean="0"/>
              <a:t>Zákaz rôznych foriem ovplyvňovania a nátlaku</a:t>
            </a:r>
          </a:p>
          <a:p>
            <a:pPr lvl="1">
              <a:buFontTx/>
              <a:buChar char="-"/>
            </a:pPr>
            <a:r>
              <a:rPr lang="sk-SK" sz="2200" dirty="0" smtClean="0"/>
              <a:t>Porušenie povinností – možnosť odňať ŽO</a:t>
            </a:r>
            <a:endParaRPr lang="sk-SK" sz="2200" dirty="0"/>
          </a:p>
          <a:p>
            <a:endParaRPr lang="sk-SK" dirty="0"/>
          </a:p>
        </p:txBody>
      </p:sp>
      <p:sp>
        <p:nvSpPr>
          <p:cNvPr id="4" name="Zástupný symbol čísla snímky 3"/>
          <p:cNvSpPr>
            <a:spLocks noGrp="1"/>
          </p:cNvSpPr>
          <p:nvPr>
            <p:ph type="sldNum" sz="quarter" idx="12"/>
          </p:nvPr>
        </p:nvSpPr>
        <p:spPr/>
        <p:txBody>
          <a:bodyPr>
            <a:normAutofit/>
          </a:bodyPr>
          <a:lstStyle/>
          <a:p>
            <a:fld id="{0154988B-0FC0-49FB-9FF9-B5AA6161019B}" type="slidenum">
              <a:rPr lang="sk-SK" altLang="sk-SK" smtClean="0"/>
              <a:pPr/>
              <a:t>10</a:t>
            </a:fld>
            <a:endParaRPr lang="sk-SK" altLang="sk-SK"/>
          </a:p>
        </p:txBody>
      </p:sp>
      <p:pic>
        <p:nvPicPr>
          <p:cNvPr id="5" name="Obrázo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8344" y="5445224"/>
            <a:ext cx="952500" cy="952500"/>
          </a:xfrm>
          <a:prstGeom prst="rect">
            <a:avLst/>
          </a:prstGeom>
        </p:spPr>
      </p:pic>
    </p:spTree>
    <p:extLst>
      <p:ext uri="{BB962C8B-B14F-4D97-AF65-F5344CB8AC3E}">
        <p14:creationId xmlns:p14="http://schemas.microsoft.com/office/powerpoint/2010/main" val="85013334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3600" dirty="0" smtClean="0">
                <a:solidFill>
                  <a:schemeClr val="tx2"/>
                </a:solidFill>
                <a:latin typeface="+mj-lt"/>
                <a:ea typeface="+mj-ea"/>
                <a:cs typeface="+mj-cs"/>
              </a:rPr>
              <a:t>Návrh zákona ...</a:t>
            </a:r>
            <a:endParaRPr lang="sk-SK" dirty="0"/>
          </a:p>
        </p:txBody>
      </p:sp>
      <p:sp>
        <p:nvSpPr>
          <p:cNvPr id="3" name="Zástupný symbol obsahu 2"/>
          <p:cNvSpPr>
            <a:spLocks noGrp="1"/>
          </p:cNvSpPr>
          <p:nvPr>
            <p:ph idx="1"/>
          </p:nvPr>
        </p:nvSpPr>
        <p:spPr/>
        <p:txBody>
          <a:bodyPr>
            <a:normAutofit/>
          </a:bodyPr>
          <a:lstStyle/>
          <a:p>
            <a:pPr>
              <a:buFontTx/>
              <a:buChar char="-"/>
            </a:pPr>
            <a:r>
              <a:rPr lang="sk-SK" sz="2600" dirty="0"/>
              <a:t>Novela Občianskeho zákonníka</a:t>
            </a:r>
          </a:p>
          <a:p>
            <a:pPr lvl="1">
              <a:buFontTx/>
              <a:buChar char="-"/>
            </a:pPr>
            <a:r>
              <a:rPr lang="sk-SK" sz="2400" dirty="0">
                <a:ea typeface="+mn-ea"/>
                <a:cs typeface="+mn-cs"/>
              </a:rPr>
              <a:t>Nové neprijateľné zmluvné podmienky:</a:t>
            </a:r>
          </a:p>
          <a:p>
            <a:pPr lvl="1">
              <a:buFontTx/>
              <a:buChar char="-"/>
            </a:pPr>
            <a:r>
              <a:rPr lang="sk-SK" sz="1800" i="1" dirty="0" smtClean="0">
                <a:ea typeface="+mn-ea"/>
                <a:cs typeface="+mn-cs"/>
              </a:rPr>
              <a:t>„s</a:t>
            </a:r>
            <a:r>
              <a:rPr lang="sk-SK" sz="1800" i="1" dirty="0">
                <a:ea typeface="+mn-ea"/>
                <a:cs typeface="+mn-cs"/>
              </a:rPr>
              <a:t>) požadujú, aby spotrebiteľ poskytol zabezpečenie splnenia svojho záväzku v hodnote neprimerane vyššej ako je výška jeho záväzku vyplývajúca zo spotrebiteľskej zmluvy v čase uzavretia dohody o zabezpečení splnenia záväzku spotrebiteľa,</a:t>
            </a:r>
          </a:p>
          <a:p>
            <a:pPr lvl="1">
              <a:buFontTx/>
              <a:buChar char="-"/>
            </a:pPr>
            <a:r>
              <a:rPr lang="sk-SK" sz="1800" i="1" dirty="0">
                <a:ea typeface="+mn-ea"/>
                <a:cs typeface="+mn-cs"/>
              </a:rPr>
              <a:t>t) požadujú od spotrebiteľa plnenie za službu, ktorej poskytnutie dodávateľom v prevažnej miere nesleduje záujmy </a:t>
            </a:r>
            <a:r>
              <a:rPr lang="sk-SK" sz="1800" i="1" dirty="0" smtClean="0">
                <a:ea typeface="+mn-ea"/>
                <a:cs typeface="+mn-cs"/>
              </a:rPr>
              <a:t>spotrebiteľa.“</a:t>
            </a:r>
            <a:endParaRPr lang="sk-SK" sz="1800" i="1" dirty="0">
              <a:ea typeface="+mn-ea"/>
              <a:cs typeface="+mn-cs"/>
            </a:endParaRPr>
          </a:p>
          <a:p>
            <a:pPr>
              <a:buFontTx/>
              <a:buChar char="-"/>
            </a:pPr>
            <a:r>
              <a:rPr lang="sk-SK" sz="2400" dirty="0"/>
              <a:t>Úplný zákaz používania zabezpečovacieho prevodu práv</a:t>
            </a:r>
          </a:p>
          <a:p>
            <a:pPr>
              <a:buFontTx/>
              <a:buChar char="-"/>
            </a:pPr>
            <a:r>
              <a:rPr lang="sk-SK" sz="2400" dirty="0"/>
              <a:t>Nová úprava kúpy tovaru na objednávku</a:t>
            </a:r>
          </a:p>
        </p:txBody>
      </p:sp>
      <p:sp>
        <p:nvSpPr>
          <p:cNvPr id="4" name="Zástupný symbol čísla snímky 3"/>
          <p:cNvSpPr>
            <a:spLocks noGrp="1"/>
          </p:cNvSpPr>
          <p:nvPr>
            <p:ph type="sldNum" sz="quarter" idx="12"/>
          </p:nvPr>
        </p:nvSpPr>
        <p:spPr/>
        <p:txBody>
          <a:bodyPr>
            <a:normAutofit/>
          </a:bodyPr>
          <a:lstStyle/>
          <a:p>
            <a:fld id="{0154988B-0FC0-49FB-9FF9-B5AA6161019B}" type="slidenum">
              <a:rPr lang="sk-SK" altLang="sk-SK" smtClean="0"/>
              <a:pPr/>
              <a:t>11</a:t>
            </a:fld>
            <a:endParaRPr lang="sk-SK" altLang="sk-SK"/>
          </a:p>
        </p:txBody>
      </p:sp>
      <p:pic>
        <p:nvPicPr>
          <p:cNvPr id="5" name="Obrázo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8344" y="5445224"/>
            <a:ext cx="952500" cy="952500"/>
          </a:xfrm>
          <a:prstGeom prst="rect">
            <a:avLst/>
          </a:prstGeom>
        </p:spPr>
      </p:pic>
    </p:spTree>
    <p:extLst>
      <p:ext uri="{BB962C8B-B14F-4D97-AF65-F5344CB8AC3E}">
        <p14:creationId xmlns:p14="http://schemas.microsoft.com/office/powerpoint/2010/main" val="266459856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4000" dirty="0" smtClean="0">
                <a:solidFill>
                  <a:schemeClr val="tx2"/>
                </a:solidFill>
                <a:latin typeface="+mj-lt"/>
                <a:ea typeface="+mj-ea"/>
                <a:cs typeface="+mj-cs"/>
              </a:rPr>
              <a:t>Návrh zákona ...</a:t>
            </a:r>
            <a:endParaRPr lang="sk-SK" dirty="0"/>
          </a:p>
        </p:txBody>
      </p:sp>
      <p:sp>
        <p:nvSpPr>
          <p:cNvPr id="3" name="Zástupný symbol obsahu 2"/>
          <p:cNvSpPr>
            <a:spLocks noGrp="1"/>
          </p:cNvSpPr>
          <p:nvPr>
            <p:ph idx="1"/>
          </p:nvPr>
        </p:nvSpPr>
        <p:spPr/>
        <p:txBody>
          <a:bodyPr>
            <a:normAutofit/>
          </a:bodyPr>
          <a:lstStyle/>
          <a:p>
            <a:pPr>
              <a:buFontTx/>
              <a:buChar char="-"/>
            </a:pPr>
            <a:r>
              <a:rPr lang="sk-SK" sz="3200" dirty="0"/>
              <a:t>Novela zákona č. 128/2002 Z. z. (SOI)</a:t>
            </a:r>
          </a:p>
          <a:p>
            <a:pPr lvl="1">
              <a:buFontTx/>
              <a:buChar char="-"/>
            </a:pPr>
            <a:r>
              <a:rPr lang="sk-SK" sz="2800" dirty="0">
                <a:ea typeface="+mn-ea"/>
                <a:cs typeface="+mn-cs"/>
              </a:rPr>
              <a:t>Zlúčenie SOI a </a:t>
            </a:r>
            <a:r>
              <a:rPr lang="sk-SK" sz="2800" dirty="0" smtClean="0">
                <a:ea typeface="+mn-ea"/>
                <a:cs typeface="+mn-cs"/>
              </a:rPr>
              <a:t>ŠEI</a:t>
            </a:r>
          </a:p>
          <a:p>
            <a:pPr marL="274320" lvl="1" indent="0">
              <a:buNone/>
            </a:pPr>
            <a:endParaRPr lang="sk-SK" sz="2800" dirty="0">
              <a:ea typeface="+mn-ea"/>
              <a:cs typeface="+mn-cs"/>
            </a:endParaRPr>
          </a:p>
          <a:p>
            <a:pPr lvl="1">
              <a:buFontTx/>
              <a:buChar char="-"/>
            </a:pPr>
            <a:r>
              <a:rPr lang="sk-SK" sz="2800" dirty="0">
                <a:ea typeface="+mn-ea"/>
                <a:cs typeface="+mn-cs"/>
              </a:rPr>
              <a:t>Úprava tzv. </a:t>
            </a:r>
            <a:r>
              <a:rPr lang="sk-SK" sz="2800" dirty="0" smtClean="0">
                <a:ea typeface="+mn-ea"/>
                <a:cs typeface="+mn-cs"/>
              </a:rPr>
              <a:t>kontrolného </a:t>
            </a:r>
            <a:r>
              <a:rPr lang="sk-SK" sz="2800" dirty="0">
                <a:ea typeface="+mn-ea"/>
                <a:cs typeface="+mn-cs"/>
              </a:rPr>
              <a:t>nákupu</a:t>
            </a:r>
          </a:p>
        </p:txBody>
      </p:sp>
      <p:sp>
        <p:nvSpPr>
          <p:cNvPr id="4" name="Zástupný symbol čísla snímky 3"/>
          <p:cNvSpPr>
            <a:spLocks noGrp="1"/>
          </p:cNvSpPr>
          <p:nvPr>
            <p:ph type="sldNum" sz="quarter" idx="12"/>
          </p:nvPr>
        </p:nvSpPr>
        <p:spPr/>
        <p:txBody>
          <a:bodyPr>
            <a:normAutofit/>
          </a:bodyPr>
          <a:lstStyle/>
          <a:p>
            <a:fld id="{0154988B-0FC0-49FB-9FF9-B5AA6161019B}" type="slidenum">
              <a:rPr lang="sk-SK" altLang="sk-SK" smtClean="0"/>
              <a:pPr/>
              <a:t>12</a:t>
            </a:fld>
            <a:endParaRPr lang="sk-SK" altLang="sk-SK"/>
          </a:p>
        </p:txBody>
      </p:sp>
      <p:pic>
        <p:nvPicPr>
          <p:cNvPr id="5" name="Obrázo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8344" y="5445224"/>
            <a:ext cx="952500" cy="952500"/>
          </a:xfrm>
          <a:prstGeom prst="rect">
            <a:avLst/>
          </a:prstGeom>
        </p:spPr>
      </p:pic>
    </p:spTree>
    <p:extLst>
      <p:ext uri="{BB962C8B-B14F-4D97-AF65-F5344CB8AC3E}">
        <p14:creationId xmlns:p14="http://schemas.microsoft.com/office/powerpoint/2010/main" val="325332885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3600" dirty="0" smtClean="0">
                <a:solidFill>
                  <a:schemeClr val="tx2"/>
                </a:solidFill>
                <a:latin typeface="+mj-lt"/>
                <a:ea typeface="+mj-ea"/>
                <a:cs typeface="+mj-cs"/>
              </a:rPr>
              <a:t>Návrh zákona ...</a:t>
            </a:r>
            <a:endParaRPr lang="sk-SK" dirty="0"/>
          </a:p>
        </p:txBody>
      </p:sp>
      <p:sp>
        <p:nvSpPr>
          <p:cNvPr id="3" name="Zástupný symbol obsahu 2"/>
          <p:cNvSpPr>
            <a:spLocks noGrp="1"/>
          </p:cNvSpPr>
          <p:nvPr>
            <p:ph idx="1"/>
          </p:nvPr>
        </p:nvSpPr>
        <p:spPr/>
        <p:txBody>
          <a:bodyPr>
            <a:normAutofit/>
          </a:bodyPr>
          <a:lstStyle/>
          <a:p>
            <a:pPr>
              <a:buFontTx/>
              <a:buChar char="-"/>
            </a:pPr>
            <a:r>
              <a:rPr lang="sk-SK" sz="2600" dirty="0"/>
              <a:t>Novela zákona č. 250/2007 Z. z.</a:t>
            </a:r>
          </a:p>
          <a:p>
            <a:pPr lvl="1">
              <a:buFontTx/>
              <a:buChar char="-"/>
            </a:pPr>
            <a:r>
              <a:rPr lang="sk-SK" dirty="0">
                <a:ea typeface="+mn-ea"/>
                <a:cs typeface="+mn-cs"/>
              </a:rPr>
              <a:t>Nová definícia spotrebiteľa</a:t>
            </a:r>
          </a:p>
          <a:p>
            <a:pPr lvl="2">
              <a:buFontTx/>
              <a:buChar char="-"/>
            </a:pPr>
            <a:r>
              <a:rPr lang="sk-SK" sz="2000" i="1" dirty="0">
                <a:ea typeface="+mn-ea"/>
                <a:cs typeface="+mn-cs"/>
              </a:rPr>
              <a:t>„spotrebiteľom fyzická osoba, ktorá pri uzatváraní a plnení spotrebiteľskej </a:t>
            </a:r>
            <a:r>
              <a:rPr lang="sk-SK" sz="2000" i="1" dirty="0" smtClean="0">
                <a:ea typeface="+mn-ea"/>
                <a:cs typeface="+mn-cs"/>
              </a:rPr>
              <a:t>zmluvy </a:t>
            </a:r>
            <a:r>
              <a:rPr lang="sk-SK" sz="2000" i="1" dirty="0">
                <a:ea typeface="+mn-ea"/>
                <a:cs typeface="+mn-cs"/>
              </a:rPr>
              <a:t>nekoná v rámci predmetu svojej podnikateľskej </a:t>
            </a:r>
            <a:r>
              <a:rPr lang="sk-SK" sz="2000" i="1" dirty="0" smtClean="0">
                <a:ea typeface="+mn-ea"/>
                <a:cs typeface="+mn-cs"/>
              </a:rPr>
              <a:t>činnosti </a:t>
            </a:r>
            <a:r>
              <a:rPr lang="sk-SK" sz="2000" i="1" dirty="0">
                <a:ea typeface="+mn-ea"/>
                <a:cs typeface="+mn-cs"/>
              </a:rPr>
              <a:t>alebo </a:t>
            </a:r>
            <a:r>
              <a:rPr lang="sk-SK" sz="2000" i="1" dirty="0" smtClean="0">
                <a:ea typeface="+mn-ea"/>
                <a:cs typeface="+mn-cs"/>
              </a:rPr>
              <a:t>povolania, </a:t>
            </a:r>
            <a:r>
              <a:rPr lang="sk-SK" sz="2000" i="1" dirty="0">
                <a:ea typeface="+mn-ea"/>
                <a:cs typeface="+mn-cs"/>
              </a:rPr>
              <a:t>alebo právnická osoba, ktorá pri uzatváraní a plnení spotrebiteľskej zmluvy koná za účelom poskytovania všeobecne prospešných služieb, podporovania verejnoprospešného účelu alebo napĺňania verejnoprospešného cieľa združovania, 2b)“</a:t>
            </a:r>
          </a:p>
          <a:p>
            <a:pPr lvl="2">
              <a:buFontTx/>
              <a:buChar char="-"/>
            </a:pPr>
            <a:r>
              <a:rPr lang="sk-SK" sz="2000" dirty="0">
                <a:ea typeface="+mn-ea"/>
                <a:cs typeface="+mn-cs"/>
              </a:rPr>
              <a:t>2b) Napr. zákon o neziskových organizáciách, zákon o združovaní občanov, zákon o nadáciách</a:t>
            </a:r>
          </a:p>
        </p:txBody>
      </p:sp>
      <p:sp>
        <p:nvSpPr>
          <p:cNvPr id="4" name="Zástupný symbol čísla snímky 3"/>
          <p:cNvSpPr>
            <a:spLocks noGrp="1"/>
          </p:cNvSpPr>
          <p:nvPr>
            <p:ph type="sldNum" sz="quarter" idx="12"/>
          </p:nvPr>
        </p:nvSpPr>
        <p:spPr/>
        <p:txBody>
          <a:bodyPr>
            <a:normAutofit/>
          </a:bodyPr>
          <a:lstStyle/>
          <a:p>
            <a:fld id="{0154988B-0FC0-49FB-9FF9-B5AA6161019B}" type="slidenum">
              <a:rPr lang="sk-SK" altLang="sk-SK" smtClean="0"/>
              <a:pPr/>
              <a:t>13</a:t>
            </a:fld>
            <a:endParaRPr lang="sk-SK" altLang="sk-SK"/>
          </a:p>
        </p:txBody>
      </p:sp>
      <p:pic>
        <p:nvPicPr>
          <p:cNvPr id="5" name="Obrázo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8344" y="5445224"/>
            <a:ext cx="952500" cy="952500"/>
          </a:xfrm>
          <a:prstGeom prst="rect">
            <a:avLst/>
          </a:prstGeom>
        </p:spPr>
      </p:pic>
    </p:spTree>
    <p:extLst>
      <p:ext uri="{BB962C8B-B14F-4D97-AF65-F5344CB8AC3E}">
        <p14:creationId xmlns:p14="http://schemas.microsoft.com/office/powerpoint/2010/main" val="203981223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4000" dirty="0" smtClean="0">
                <a:solidFill>
                  <a:schemeClr val="tx2"/>
                </a:solidFill>
                <a:latin typeface="+mj-lt"/>
                <a:ea typeface="+mj-ea"/>
                <a:cs typeface="+mj-cs"/>
              </a:rPr>
              <a:t>Návrh zákona ...</a:t>
            </a:r>
            <a:endParaRPr lang="sk-SK" dirty="0"/>
          </a:p>
        </p:txBody>
      </p:sp>
      <p:sp>
        <p:nvSpPr>
          <p:cNvPr id="3" name="Zástupný symbol obsahu 2"/>
          <p:cNvSpPr>
            <a:spLocks noGrp="1"/>
          </p:cNvSpPr>
          <p:nvPr>
            <p:ph idx="1"/>
          </p:nvPr>
        </p:nvSpPr>
        <p:spPr/>
        <p:txBody>
          <a:bodyPr/>
          <a:lstStyle/>
          <a:p>
            <a:pPr>
              <a:buFontTx/>
              <a:buChar char="-"/>
            </a:pPr>
            <a:r>
              <a:rPr lang="sk-SK" sz="2600" dirty="0" smtClean="0"/>
              <a:t>Novela zákona č. 250/2007 Z. z.</a:t>
            </a:r>
          </a:p>
          <a:p>
            <a:pPr lvl="1">
              <a:buFontTx/>
              <a:buChar char="-"/>
            </a:pPr>
            <a:r>
              <a:rPr lang="sk-SK" dirty="0"/>
              <a:t>Nová definícia </a:t>
            </a:r>
            <a:r>
              <a:rPr lang="sk-SK" dirty="0" smtClean="0"/>
              <a:t>predávajúceho</a:t>
            </a:r>
          </a:p>
          <a:p>
            <a:pPr lvl="1">
              <a:buFontTx/>
              <a:buChar char="-"/>
            </a:pPr>
            <a:r>
              <a:rPr lang="sk-SK" i="1" dirty="0" smtClean="0">
                <a:solidFill>
                  <a:schemeClr val="tx1"/>
                </a:solidFill>
              </a:rPr>
              <a:t>„predávajúcim osoba, ktorá pri uzatváraní a plnení spotrebiteľskej zmluvy koná v rámci predmetu svojej podnikateľskej činnosti alebo povolania, alebo osoba konajúca v jej mene a v jej záujme,“</a:t>
            </a:r>
            <a:endParaRPr lang="sk-SK" i="1" dirty="0" smtClean="0"/>
          </a:p>
          <a:p>
            <a:pPr marL="0" indent="0">
              <a:buNone/>
            </a:pPr>
            <a:endParaRPr lang="sk-SK" dirty="0"/>
          </a:p>
        </p:txBody>
      </p:sp>
      <p:sp>
        <p:nvSpPr>
          <p:cNvPr id="4" name="Zástupný symbol čísla snímky 3"/>
          <p:cNvSpPr>
            <a:spLocks noGrp="1"/>
          </p:cNvSpPr>
          <p:nvPr>
            <p:ph type="sldNum" sz="quarter" idx="12"/>
          </p:nvPr>
        </p:nvSpPr>
        <p:spPr/>
        <p:txBody>
          <a:bodyPr>
            <a:normAutofit/>
          </a:bodyPr>
          <a:lstStyle/>
          <a:p>
            <a:fld id="{0154988B-0FC0-49FB-9FF9-B5AA6161019B}" type="slidenum">
              <a:rPr lang="sk-SK" altLang="sk-SK" smtClean="0"/>
              <a:pPr/>
              <a:t>14</a:t>
            </a:fld>
            <a:endParaRPr lang="sk-SK" altLang="sk-SK"/>
          </a:p>
        </p:txBody>
      </p:sp>
      <p:pic>
        <p:nvPicPr>
          <p:cNvPr id="5" name="Obrázo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8344" y="5445224"/>
            <a:ext cx="952500" cy="952500"/>
          </a:xfrm>
          <a:prstGeom prst="rect">
            <a:avLst/>
          </a:prstGeom>
        </p:spPr>
      </p:pic>
    </p:spTree>
    <p:extLst>
      <p:ext uri="{BB962C8B-B14F-4D97-AF65-F5344CB8AC3E}">
        <p14:creationId xmlns:p14="http://schemas.microsoft.com/office/powerpoint/2010/main" val="391036014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3600" dirty="0" smtClean="0">
                <a:solidFill>
                  <a:schemeClr val="tx2"/>
                </a:solidFill>
                <a:latin typeface="+mj-lt"/>
                <a:ea typeface="+mj-ea"/>
                <a:cs typeface="+mj-cs"/>
              </a:rPr>
              <a:t>Návrh zákona ...</a:t>
            </a:r>
            <a:endParaRPr lang="sk-SK" dirty="0"/>
          </a:p>
        </p:txBody>
      </p:sp>
      <p:sp>
        <p:nvSpPr>
          <p:cNvPr id="3" name="Zástupný symbol obsahu 2"/>
          <p:cNvSpPr>
            <a:spLocks noGrp="1"/>
          </p:cNvSpPr>
          <p:nvPr>
            <p:ph idx="1"/>
          </p:nvPr>
        </p:nvSpPr>
        <p:spPr/>
        <p:txBody>
          <a:bodyPr/>
          <a:lstStyle/>
          <a:p>
            <a:pPr>
              <a:buFontTx/>
              <a:buChar char="-"/>
            </a:pPr>
            <a:r>
              <a:rPr lang="sk-SK" sz="2600" dirty="0" smtClean="0"/>
              <a:t>Novela zákona č. 250/2007 Z. z.</a:t>
            </a:r>
          </a:p>
          <a:p>
            <a:pPr lvl="1">
              <a:buFontTx/>
              <a:buChar char="-"/>
            </a:pPr>
            <a:r>
              <a:rPr lang="sk-SK" dirty="0" smtClean="0"/>
              <a:t>§ 4a – zákaz poplatku za platobný prostriedok, a za iný spôsob platby nad skutočné náklady</a:t>
            </a:r>
          </a:p>
          <a:p>
            <a:pPr lvl="1">
              <a:buFontTx/>
              <a:buChar char="-"/>
            </a:pPr>
            <a:r>
              <a:rPr lang="sk-SK" dirty="0" smtClean="0"/>
              <a:t>Zákaz tzv. </a:t>
            </a:r>
            <a:r>
              <a:rPr lang="sk-SK" dirty="0" err="1" smtClean="0"/>
              <a:t>audiotextových</a:t>
            </a:r>
            <a:r>
              <a:rPr lang="sk-SK" dirty="0" smtClean="0"/>
              <a:t> čísel pre bežný kontakt</a:t>
            </a:r>
          </a:p>
          <a:p>
            <a:pPr lvl="1">
              <a:buFontTx/>
              <a:buChar char="-"/>
            </a:pPr>
            <a:r>
              <a:rPr lang="sk-SK" dirty="0" smtClean="0"/>
              <a:t>Úprava úhrady vedľajších platieb</a:t>
            </a:r>
          </a:p>
          <a:p>
            <a:pPr marL="471487" lvl="1" indent="0">
              <a:buNone/>
            </a:pPr>
            <a:endParaRPr lang="sk-SK" dirty="0" smtClean="0"/>
          </a:p>
          <a:p>
            <a:endParaRPr lang="sk-SK" dirty="0"/>
          </a:p>
        </p:txBody>
      </p:sp>
      <p:sp>
        <p:nvSpPr>
          <p:cNvPr id="4" name="Zástupný symbol čísla snímky 3"/>
          <p:cNvSpPr>
            <a:spLocks noGrp="1"/>
          </p:cNvSpPr>
          <p:nvPr>
            <p:ph type="sldNum" sz="quarter" idx="12"/>
          </p:nvPr>
        </p:nvSpPr>
        <p:spPr/>
        <p:txBody>
          <a:bodyPr>
            <a:normAutofit/>
          </a:bodyPr>
          <a:lstStyle/>
          <a:p>
            <a:fld id="{0154988B-0FC0-49FB-9FF9-B5AA6161019B}" type="slidenum">
              <a:rPr lang="sk-SK" altLang="sk-SK" smtClean="0"/>
              <a:pPr/>
              <a:t>15</a:t>
            </a:fld>
            <a:endParaRPr lang="sk-SK" altLang="sk-SK"/>
          </a:p>
        </p:txBody>
      </p:sp>
      <p:pic>
        <p:nvPicPr>
          <p:cNvPr id="5" name="Obrázo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8344" y="5445224"/>
            <a:ext cx="952500" cy="952500"/>
          </a:xfrm>
          <a:prstGeom prst="rect">
            <a:avLst/>
          </a:prstGeom>
        </p:spPr>
      </p:pic>
    </p:spTree>
    <p:extLst>
      <p:ext uri="{BB962C8B-B14F-4D97-AF65-F5344CB8AC3E}">
        <p14:creationId xmlns:p14="http://schemas.microsoft.com/office/powerpoint/2010/main" val="220344239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3600" dirty="0" smtClean="0">
                <a:solidFill>
                  <a:schemeClr val="tx2"/>
                </a:solidFill>
                <a:latin typeface="+mj-lt"/>
                <a:ea typeface="+mj-ea"/>
                <a:cs typeface="+mj-cs"/>
              </a:rPr>
              <a:t>Návrh zákona ...</a:t>
            </a:r>
            <a:endParaRPr lang="sk-SK" dirty="0"/>
          </a:p>
        </p:txBody>
      </p:sp>
      <p:sp>
        <p:nvSpPr>
          <p:cNvPr id="3" name="Zástupný symbol obsahu 2"/>
          <p:cNvSpPr>
            <a:spLocks noGrp="1"/>
          </p:cNvSpPr>
          <p:nvPr>
            <p:ph idx="1"/>
          </p:nvPr>
        </p:nvSpPr>
        <p:spPr/>
        <p:txBody>
          <a:bodyPr>
            <a:normAutofit/>
          </a:bodyPr>
          <a:lstStyle/>
          <a:p>
            <a:pPr>
              <a:buFontTx/>
              <a:buChar char="-"/>
            </a:pPr>
            <a:r>
              <a:rPr lang="sk-SK" sz="2600" dirty="0"/>
              <a:t>Novela zákona č. 250/2007 Z. z.</a:t>
            </a:r>
          </a:p>
          <a:p>
            <a:pPr lvl="1">
              <a:buFontTx/>
              <a:buChar char="-"/>
            </a:pPr>
            <a:r>
              <a:rPr lang="sk-SK" sz="2200" dirty="0" smtClean="0"/>
              <a:t>§ 5a – zabezpečenie záväzkov spotrebiteľa</a:t>
            </a:r>
          </a:p>
          <a:p>
            <a:pPr lvl="2">
              <a:buFontTx/>
              <a:buChar char="-"/>
            </a:pPr>
            <a:r>
              <a:rPr lang="sk-SK" sz="1900" dirty="0" smtClean="0"/>
              <a:t>Dohoda o zrážkach zo mzdy – osobitná listina, možnosť spotrebiteľa </a:t>
            </a:r>
            <a:r>
              <a:rPr lang="sk-SK" sz="1900" dirty="0" err="1" smtClean="0"/>
              <a:t>odmietnúť</a:t>
            </a:r>
            <a:endParaRPr lang="sk-SK" sz="1900" dirty="0" smtClean="0"/>
          </a:p>
          <a:p>
            <a:pPr lvl="2">
              <a:buFontTx/>
              <a:buChar char="-"/>
            </a:pPr>
            <a:r>
              <a:rPr lang="sk-SK" sz="1900" dirty="0" smtClean="0"/>
              <a:t>Zmenka, šek – zakázané</a:t>
            </a:r>
          </a:p>
          <a:p>
            <a:pPr lvl="2">
              <a:buFontTx/>
              <a:buChar char="-"/>
            </a:pPr>
            <a:r>
              <a:rPr lang="sk-SK" sz="1900" dirty="0" smtClean="0"/>
              <a:t>Zákaz určenia osoby predávajúcim, ktorá má konať v mene spotrebiteľa</a:t>
            </a:r>
          </a:p>
          <a:p>
            <a:pPr lvl="2">
              <a:buFontTx/>
              <a:buChar char="-"/>
            </a:pPr>
            <a:r>
              <a:rPr lang="sk-SK" sz="1900" dirty="0" smtClean="0"/>
              <a:t>Zákaz vopred uznať dlh alebo sa k tomu zaviazať</a:t>
            </a:r>
          </a:p>
          <a:p>
            <a:pPr lvl="2">
              <a:buFontTx/>
              <a:buChar char="-"/>
            </a:pPr>
            <a:r>
              <a:rPr lang="sk-SK" sz="1900" dirty="0" smtClean="0"/>
              <a:t>Nemožnosť splnomocniť tretiu osobu na zabezpečenie záväzku spotrebiteľa</a:t>
            </a:r>
            <a:endParaRPr lang="sk-SK" sz="1900" dirty="0"/>
          </a:p>
        </p:txBody>
      </p:sp>
      <p:sp>
        <p:nvSpPr>
          <p:cNvPr id="4" name="Zástupný symbol čísla snímky 3"/>
          <p:cNvSpPr>
            <a:spLocks noGrp="1"/>
          </p:cNvSpPr>
          <p:nvPr>
            <p:ph type="sldNum" sz="quarter" idx="12"/>
          </p:nvPr>
        </p:nvSpPr>
        <p:spPr/>
        <p:txBody>
          <a:bodyPr>
            <a:normAutofit/>
          </a:bodyPr>
          <a:lstStyle/>
          <a:p>
            <a:fld id="{0154988B-0FC0-49FB-9FF9-B5AA6161019B}" type="slidenum">
              <a:rPr lang="sk-SK" altLang="sk-SK" smtClean="0"/>
              <a:pPr/>
              <a:t>16</a:t>
            </a:fld>
            <a:endParaRPr lang="sk-SK" altLang="sk-SK"/>
          </a:p>
        </p:txBody>
      </p:sp>
      <p:pic>
        <p:nvPicPr>
          <p:cNvPr id="5" name="Obrázo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8344" y="5445224"/>
            <a:ext cx="952500" cy="952500"/>
          </a:xfrm>
          <a:prstGeom prst="rect">
            <a:avLst/>
          </a:prstGeom>
        </p:spPr>
      </p:pic>
    </p:spTree>
    <p:extLst>
      <p:ext uri="{BB962C8B-B14F-4D97-AF65-F5344CB8AC3E}">
        <p14:creationId xmlns:p14="http://schemas.microsoft.com/office/powerpoint/2010/main" val="408919509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4000" dirty="0" smtClean="0">
                <a:solidFill>
                  <a:schemeClr val="tx2"/>
                </a:solidFill>
                <a:latin typeface="+mj-lt"/>
                <a:ea typeface="+mj-ea"/>
                <a:cs typeface="+mj-cs"/>
              </a:rPr>
              <a:t>Návrh zákona ...</a:t>
            </a:r>
            <a:endParaRPr lang="sk-SK" dirty="0"/>
          </a:p>
        </p:txBody>
      </p:sp>
      <p:sp>
        <p:nvSpPr>
          <p:cNvPr id="3" name="Zástupný symbol obsahu 2"/>
          <p:cNvSpPr>
            <a:spLocks noGrp="1"/>
          </p:cNvSpPr>
          <p:nvPr>
            <p:ph idx="1"/>
          </p:nvPr>
        </p:nvSpPr>
        <p:spPr/>
        <p:txBody>
          <a:bodyPr/>
          <a:lstStyle/>
          <a:p>
            <a:pPr>
              <a:buFontTx/>
              <a:buChar char="-"/>
            </a:pPr>
            <a:r>
              <a:rPr lang="sk-SK" sz="2600" dirty="0" smtClean="0"/>
              <a:t>Novela zákona č. 250/2007 Z. z.</a:t>
            </a:r>
          </a:p>
          <a:p>
            <a:pPr lvl="1">
              <a:buFontTx/>
              <a:buChar char="-"/>
            </a:pPr>
            <a:r>
              <a:rPr lang="sk-SK" sz="2200" dirty="0" smtClean="0"/>
              <a:t>§ 5b</a:t>
            </a:r>
          </a:p>
          <a:p>
            <a:pPr lvl="1">
              <a:buFontTx/>
              <a:buChar char="-"/>
            </a:pPr>
            <a:r>
              <a:rPr lang="sk-SK" sz="2200" i="1" dirty="0" smtClean="0"/>
              <a:t>„</a:t>
            </a:r>
            <a:r>
              <a:rPr lang="sk-SK" i="1" dirty="0" smtClean="0">
                <a:solidFill>
                  <a:schemeClr val="tx1"/>
                </a:solidFill>
              </a:rPr>
              <a:t> Orgán dozoru a orgán posudzujúci nároky zo spotrebiteľskej zmluvy prihliadajú aj bez návrhu na nemožnosť uplatnenia práva predávajúceho voči spotrebiteľovi alebo na inú zákonnú prekážku, ktorá bráni uplatniť alebo priznať plnenie predávajúceho voči spotrebiteľovi.“.   </a:t>
            </a:r>
          </a:p>
          <a:p>
            <a:pPr lvl="1">
              <a:buFontTx/>
              <a:buChar char="-"/>
            </a:pPr>
            <a:endParaRPr lang="sk-SK" dirty="0"/>
          </a:p>
        </p:txBody>
      </p:sp>
      <p:sp>
        <p:nvSpPr>
          <p:cNvPr id="4" name="Zástupný symbol čísla snímky 3"/>
          <p:cNvSpPr>
            <a:spLocks noGrp="1"/>
          </p:cNvSpPr>
          <p:nvPr>
            <p:ph type="sldNum" sz="quarter" idx="12"/>
          </p:nvPr>
        </p:nvSpPr>
        <p:spPr/>
        <p:txBody>
          <a:bodyPr>
            <a:normAutofit/>
          </a:bodyPr>
          <a:lstStyle/>
          <a:p>
            <a:fld id="{0154988B-0FC0-49FB-9FF9-B5AA6161019B}" type="slidenum">
              <a:rPr lang="sk-SK" altLang="sk-SK" smtClean="0"/>
              <a:pPr/>
              <a:t>17</a:t>
            </a:fld>
            <a:endParaRPr lang="sk-SK" altLang="sk-SK"/>
          </a:p>
        </p:txBody>
      </p:sp>
      <p:pic>
        <p:nvPicPr>
          <p:cNvPr id="5" name="Obrázo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8344" y="5445224"/>
            <a:ext cx="952500" cy="952500"/>
          </a:xfrm>
          <a:prstGeom prst="rect">
            <a:avLst/>
          </a:prstGeom>
        </p:spPr>
      </p:pic>
    </p:spTree>
    <p:extLst>
      <p:ext uri="{BB962C8B-B14F-4D97-AF65-F5344CB8AC3E}">
        <p14:creationId xmlns:p14="http://schemas.microsoft.com/office/powerpoint/2010/main" val="317853193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3600" dirty="0" smtClean="0">
                <a:solidFill>
                  <a:schemeClr val="tx2"/>
                </a:solidFill>
                <a:latin typeface="+mj-lt"/>
                <a:ea typeface="+mj-ea"/>
                <a:cs typeface="+mj-cs"/>
              </a:rPr>
              <a:t>Návrh zákona ...</a:t>
            </a:r>
            <a:endParaRPr lang="sk-SK" dirty="0"/>
          </a:p>
        </p:txBody>
      </p:sp>
      <p:sp>
        <p:nvSpPr>
          <p:cNvPr id="3" name="Zástupný symbol obsahu 2"/>
          <p:cNvSpPr>
            <a:spLocks noGrp="1"/>
          </p:cNvSpPr>
          <p:nvPr>
            <p:ph idx="1"/>
          </p:nvPr>
        </p:nvSpPr>
        <p:spPr/>
        <p:txBody>
          <a:bodyPr>
            <a:normAutofit/>
          </a:bodyPr>
          <a:lstStyle/>
          <a:p>
            <a:pPr>
              <a:buFontTx/>
              <a:buChar char="-"/>
            </a:pPr>
            <a:r>
              <a:rPr lang="sk-SK" sz="2600" dirty="0" smtClean="0"/>
              <a:t>Novela zákona č. 250/2007 Z. z.</a:t>
            </a:r>
          </a:p>
          <a:p>
            <a:pPr lvl="1">
              <a:buFontTx/>
              <a:buChar char="-"/>
            </a:pPr>
            <a:r>
              <a:rPr lang="sk-SK" sz="2200" dirty="0" smtClean="0"/>
              <a:t>§ 10a – informačné povinnosti pred uzavretím zmluvy</a:t>
            </a:r>
          </a:p>
          <a:p>
            <a:pPr lvl="1">
              <a:buFontTx/>
              <a:buChar char="-"/>
            </a:pPr>
            <a:r>
              <a:rPr lang="sk-SK" sz="2200" dirty="0" smtClean="0"/>
              <a:t>Neuplatní sa, ak sú dané aj osobitným predpisom</a:t>
            </a:r>
          </a:p>
          <a:p>
            <a:pPr lvl="1">
              <a:buFontTx/>
              <a:buChar char="-"/>
            </a:pPr>
            <a:r>
              <a:rPr lang="sk-SK" sz="2200" dirty="0" smtClean="0"/>
              <a:t>§ 18 – povinnosť vydať spotrebiteľovi kópiu odborného posúdenia pri zamietnutej reklamácii</a:t>
            </a:r>
          </a:p>
          <a:p>
            <a:pPr lvl="1">
              <a:buFontTx/>
              <a:buChar char="-"/>
            </a:pPr>
            <a:r>
              <a:rPr lang="sk-SK" sz="2200" dirty="0" smtClean="0"/>
              <a:t>§ 18a – náležitosti odborného posúdenia</a:t>
            </a:r>
          </a:p>
          <a:p>
            <a:pPr marL="471487" lvl="1" indent="0">
              <a:buNone/>
            </a:pPr>
            <a:endParaRPr lang="sk-SK" sz="2200" dirty="0" smtClean="0"/>
          </a:p>
        </p:txBody>
      </p:sp>
      <p:sp>
        <p:nvSpPr>
          <p:cNvPr id="4" name="Zástupný symbol čísla snímky 3"/>
          <p:cNvSpPr>
            <a:spLocks noGrp="1"/>
          </p:cNvSpPr>
          <p:nvPr>
            <p:ph type="sldNum" sz="quarter" idx="12"/>
          </p:nvPr>
        </p:nvSpPr>
        <p:spPr/>
        <p:txBody>
          <a:bodyPr>
            <a:normAutofit/>
          </a:bodyPr>
          <a:lstStyle/>
          <a:p>
            <a:fld id="{0154988B-0FC0-49FB-9FF9-B5AA6161019B}" type="slidenum">
              <a:rPr lang="sk-SK" altLang="sk-SK" smtClean="0"/>
              <a:pPr/>
              <a:t>18</a:t>
            </a:fld>
            <a:endParaRPr lang="sk-SK" altLang="sk-SK"/>
          </a:p>
        </p:txBody>
      </p:sp>
      <p:pic>
        <p:nvPicPr>
          <p:cNvPr id="5" name="Obrázo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8344" y="5445224"/>
            <a:ext cx="952500" cy="952500"/>
          </a:xfrm>
          <a:prstGeom prst="rect">
            <a:avLst/>
          </a:prstGeom>
        </p:spPr>
      </p:pic>
    </p:spTree>
    <p:extLst>
      <p:ext uri="{BB962C8B-B14F-4D97-AF65-F5344CB8AC3E}">
        <p14:creationId xmlns:p14="http://schemas.microsoft.com/office/powerpoint/2010/main" val="44511097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4000" dirty="0" smtClean="0">
                <a:solidFill>
                  <a:schemeClr val="tx2"/>
                </a:solidFill>
                <a:latin typeface="+mj-lt"/>
                <a:ea typeface="+mj-ea"/>
                <a:cs typeface="+mj-cs"/>
              </a:rPr>
              <a:t>Návrh zákona ...</a:t>
            </a:r>
            <a:endParaRPr lang="sk-SK" dirty="0"/>
          </a:p>
        </p:txBody>
      </p:sp>
      <p:sp>
        <p:nvSpPr>
          <p:cNvPr id="3" name="Zástupný symbol obsahu 2"/>
          <p:cNvSpPr>
            <a:spLocks noGrp="1"/>
          </p:cNvSpPr>
          <p:nvPr>
            <p:ph idx="1"/>
          </p:nvPr>
        </p:nvSpPr>
        <p:spPr/>
        <p:txBody>
          <a:bodyPr>
            <a:normAutofit/>
          </a:bodyPr>
          <a:lstStyle/>
          <a:p>
            <a:pPr>
              <a:buFontTx/>
              <a:buChar char="-"/>
            </a:pPr>
            <a:r>
              <a:rPr lang="sk-SK" sz="2600" dirty="0" smtClean="0"/>
              <a:t>Novela zákona č. 250/2007 Z. z.</a:t>
            </a:r>
          </a:p>
          <a:p>
            <a:pPr lvl="1">
              <a:buFontTx/>
              <a:buChar char="-"/>
            </a:pPr>
            <a:r>
              <a:rPr lang="sk-SK" sz="2200" dirty="0" smtClean="0"/>
              <a:t>§ 20a</a:t>
            </a:r>
          </a:p>
          <a:p>
            <a:pPr marL="0" indent="0">
              <a:buNone/>
            </a:pPr>
            <a:r>
              <a:rPr lang="sk-SK" sz="2000" dirty="0" smtClean="0">
                <a:solidFill>
                  <a:schemeClr val="tx1"/>
                </a:solidFill>
                <a:latin typeface="+mn-lt"/>
                <a:ea typeface="+mn-ea"/>
                <a:cs typeface="+mn-cs"/>
              </a:rPr>
              <a:t>	</a:t>
            </a:r>
            <a:r>
              <a:rPr lang="sk-SK" sz="2000" i="1" dirty="0" smtClean="0">
                <a:solidFill>
                  <a:schemeClr val="tx1"/>
                </a:solidFill>
                <a:latin typeface="+mn-lt"/>
                <a:ea typeface="+mn-ea"/>
                <a:cs typeface="+mn-cs"/>
              </a:rPr>
              <a:t>„(</a:t>
            </a:r>
            <a:r>
              <a:rPr lang="sk-SK" sz="2000" i="1" dirty="0">
                <a:solidFill>
                  <a:schemeClr val="tx1"/>
                </a:solidFill>
                <a:latin typeface="+mn-lt"/>
                <a:ea typeface="+mn-ea"/>
                <a:cs typeface="+mn-cs"/>
              </a:rPr>
              <a:t>1) Orgán dozoru rozhodnutím nariadi predávajúcemu alebo osobe podľa § 9a odstránenie zistených nedostatkov a zakáže pokračovanie v konaní, ktorým porušuje povinnosti podľa toho zákona.</a:t>
            </a:r>
          </a:p>
          <a:p>
            <a:pPr marL="0" indent="0">
              <a:buNone/>
            </a:pPr>
            <a:r>
              <a:rPr lang="sk-SK" sz="2000" i="1" dirty="0" smtClean="0">
                <a:solidFill>
                  <a:schemeClr val="tx1"/>
                </a:solidFill>
                <a:latin typeface="+mn-lt"/>
                <a:ea typeface="+mn-ea"/>
                <a:cs typeface="+mn-cs"/>
              </a:rPr>
              <a:t>	(</a:t>
            </a:r>
            <a:r>
              <a:rPr lang="sk-SK" sz="2000" i="1" dirty="0">
                <a:solidFill>
                  <a:schemeClr val="tx1"/>
                </a:solidFill>
                <a:latin typeface="+mn-lt"/>
                <a:ea typeface="+mn-ea"/>
                <a:cs typeface="+mn-cs"/>
              </a:rPr>
              <a:t>2) Orgán dozoru môže rozhodnutím zakázať predávajúcemu predaj výrobkov alebo poskytovanie služieb spotrebiteľom, ak sa predávajúci v priebehu 12 mesiacov odo dňa právoplatnosti predchádzajúceho rozhodnutia o uložení pokuty za konanie, ktorým porušil kolektívne záujmy spotrebiteľov, opakovane dopustí takého konania</a:t>
            </a:r>
            <a:r>
              <a:rPr lang="sk-SK" sz="2000" i="1" dirty="0" smtClean="0">
                <a:solidFill>
                  <a:schemeClr val="tx1"/>
                </a:solidFill>
                <a:latin typeface="+mn-lt"/>
                <a:ea typeface="+mn-ea"/>
                <a:cs typeface="+mn-cs"/>
              </a:rPr>
              <a:t>.“ </a:t>
            </a:r>
            <a:endParaRPr lang="sk-SK" sz="2000" i="1" dirty="0">
              <a:solidFill>
                <a:schemeClr val="tx1"/>
              </a:solidFill>
              <a:latin typeface="+mn-lt"/>
              <a:ea typeface="+mn-ea"/>
              <a:cs typeface="+mn-cs"/>
            </a:endParaRPr>
          </a:p>
          <a:p>
            <a:pPr lvl="1">
              <a:buFontTx/>
              <a:buChar char="-"/>
            </a:pPr>
            <a:endParaRPr lang="sk-SK" dirty="0"/>
          </a:p>
        </p:txBody>
      </p:sp>
      <p:sp>
        <p:nvSpPr>
          <p:cNvPr id="4" name="Zástupný symbol čísla snímky 3"/>
          <p:cNvSpPr>
            <a:spLocks noGrp="1"/>
          </p:cNvSpPr>
          <p:nvPr>
            <p:ph type="sldNum" sz="quarter" idx="12"/>
          </p:nvPr>
        </p:nvSpPr>
        <p:spPr/>
        <p:txBody>
          <a:bodyPr>
            <a:normAutofit/>
          </a:bodyPr>
          <a:lstStyle/>
          <a:p>
            <a:fld id="{0154988B-0FC0-49FB-9FF9-B5AA6161019B}" type="slidenum">
              <a:rPr lang="sk-SK" altLang="sk-SK" smtClean="0"/>
              <a:pPr/>
              <a:t>19</a:t>
            </a:fld>
            <a:endParaRPr lang="sk-SK" altLang="sk-SK"/>
          </a:p>
        </p:txBody>
      </p:sp>
      <p:pic>
        <p:nvPicPr>
          <p:cNvPr id="5" name="Obrázo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8344" y="5445224"/>
            <a:ext cx="952500" cy="952500"/>
          </a:xfrm>
          <a:prstGeom prst="rect">
            <a:avLst/>
          </a:prstGeom>
        </p:spPr>
      </p:pic>
    </p:spTree>
    <p:extLst>
      <p:ext uri="{BB962C8B-B14F-4D97-AF65-F5344CB8AC3E}">
        <p14:creationId xmlns:p14="http://schemas.microsoft.com/office/powerpoint/2010/main" val="408661613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normAutofit fontScale="90000"/>
          </a:bodyPr>
          <a:lstStyle/>
          <a:p>
            <a:r>
              <a:rPr lang="sk-SK" altLang="sk-SK" sz="3400"/>
              <a:t>Platné právne predpisy v oblasti ochrany spotrebiteľa</a:t>
            </a:r>
          </a:p>
        </p:txBody>
      </p:sp>
      <p:sp>
        <p:nvSpPr>
          <p:cNvPr id="38915" name="Rectangle 3"/>
          <p:cNvSpPr>
            <a:spLocks noGrp="1" noChangeArrowheads="1"/>
          </p:cNvSpPr>
          <p:nvPr>
            <p:ph idx="1"/>
          </p:nvPr>
        </p:nvSpPr>
        <p:spPr/>
        <p:txBody>
          <a:bodyPr>
            <a:normAutofit/>
          </a:bodyPr>
          <a:lstStyle/>
          <a:p>
            <a:pPr>
              <a:lnSpc>
                <a:spcPct val="90000"/>
              </a:lnSpc>
              <a:buFontTx/>
              <a:buChar char="-"/>
            </a:pPr>
            <a:r>
              <a:rPr lang="sk-SK" altLang="sk-SK" sz="2000" dirty="0"/>
              <a:t>Zákon o ochrane spotrebiteľa v znení neskorších predpisov</a:t>
            </a:r>
          </a:p>
          <a:p>
            <a:pPr>
              <a:lnSpc>
                <a:spcPct val="90000"/>
              </a:lnSpc>
              <a:buFontTx/>
              <a:buChar char="-"/>
            </a:pPr>
            <a:r>
              <a:rPr lang="sk-SK" altLang="sk-SK" sz="2000" dirty="0"/>
              <a:t>Občiansky zákonník</a:t>
            </a:r>
          </a:p>
          <a:p>
            <a:pPr>
              <a:lnSpc>
                <a:spcPct val="90000"/>
              </a:lnSpc>
              <a:buFontTx/>
              <a:buChar char="-"/>
            </a:pPr>
            <a:r>
              <a:rPr lang="sk-SK" altLang="sk-SK" sz="2000" dirty="0"/>
              <a:t>Zákon o štátnej kontrole vnútorného trhu vo veciach ochrany spotrebiteľa (SOI)</a:t>
            </a:r>
          </a:p>
          <a:p>
            <a:pPr>
              <a:lnSpc>
                <a:spcPct val="90000"/>
              </a:lnSpc>
              <a:buFontTx/>
              <a:buChar char="-"/>
            </a:pPr>
            <a:r>
              <a:rPr lang="sk-SK" altLang="sk-SK" sz="2000" dirty="0"/>
              <a:t>Zákon o reklame</a:t>
            </a:r>
          </a:p>
          <a:p>
            <a:pPr>
              <a:lnSpc>
                <a:spcPct val="90000"/>
              </a:lnSpc>
              <a:buFontTx/>
              <a:buChar char="-"/>
            </a:pPr>
            <a:r>
              <a:rPr lang="sk-SK" altLang="sk-SK" sz="2000" dirty="0"/>
              <a:t>Zákon o ochrane spotrebiteľa pri podomovom predaji a zásielkovom predaji</a:t>
            </a:r>
          </a:p>
          <a:p>
            <a:pPr>
              <a:lnSpc>
                <a:spcPct val="90000"/>
              </a:lnSpc>
              <a:buFontTx/>
              <a:buChar char="-"/>
            </a:pPr>
            <a:r>
              <a:rPr lang="sk-SK" altLang="sk-SK" sz="2000" dirty="0"/>
              <a:t>Zákon o spotrebiteľských úveroch</a:t>
            </a:r>
          </a:p>
          <a:p>
            <a:pPr>
              <a:lnSpc>
                <a:spcPct val="90000"/>
              </a:lnSpc>
              <a:buFontTx/>
              <a:buChar char="-"/>
            </a:pPr>
            <a:r>
              <a:rPr lang="sk-SK" altLang="sk-SK" sz="2000" dirty="0"/>
              <a:t>Zákon o zájazdoch, podmienkach podnikania cestovných kancelárií a cestovných agentúr</a:t>
            </a:r>
          </a:p>
          <a:p>
            <a:pPr>
              <a:lnSpc>
                <a:spcPct val="90000"/>
              </a:lnSpc>
              <a:buFontTx/>
              <a:buChar char="-"/>
            </a:pPr>
            <a:r>
              <a:rPr lang="sk-SK" altLang="sk-SK" sz="2000" dirty="0"/>
              <a:t>Nariadenie vlády o všeobecnej bezpečnosti </a:t>
            </a:r>
            <a:r>
              <a:rPr lang="sk-SK" altLang="sk-SK" sz="2000" dirty="0" smtClean="0"/>
              <a:t>výrobkov</a:t>
            </a:r>
          </a:p>
          <a:p>
            <a:pPr>
              <a:lnSpc>
                <a:spcPct val="90000"/>
              </a:lnSpc>
              <a:buFontTx/>
              <a:buChar char="-"/>
            </a:pPr>
            <a:r>
              <a:rPr lang="sk-SK" altLang="sk-SK" sz="2000" dirty="0" smtClean="0"/>
              <a:t>Zákon o bezpečnosti hračiek</a:t>
            </a:r>
            <a:endParaRPr lang="sk-SK" altLang="sk-SK" sz="2000" dirty="0"/>
          </a:p>
        </p:txBody>
      </p:sp>
      <p:sp>
        <p:nvSpPr>
          <p:cNvPr id="6" name="Zástupný symbol čísla snímky 5"/>
          <p:cNvSpPr>
            <a:spLocks noGrp="1"/>
          </p:cNvSpPr>
          <p:nvPr>
            <p:ph type="sldNum" sz="quarter" idx="12"/>
          </p:nvPr>
        </p:nvSpPr>
        <p:spPr/>
        <p:txBody>
          <a:bodyPr>
            <a:normAutofit/>
          </a:bodyPr>
          <a:lstStyle/>
          <a:p>
            <a:fld id="{1264EF76-1045-4AA4-8C08-69414D2CF357}" type="slidenum">
              <a:rPr lang="sk-SK" altLang="sk-SK"/>
              <a:pPr/>
              <a:t>2</a:t>
            </a:fld>
            <a:endParaRPr lang="sk-SK" altLang="sk-SK"/>
          </a:p>
        </p:txBody>
      </p:sp>
      <p:pic>
        <p:nvPicPr>
          <p:cNvPr id="2" name="Obrázo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68344" y="5445224"/>
            <a:ext cx="952500" cy="9525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3600" dirty="0" smtClean="0">
                <a:solidFill>
                  <a:schemeClr val="tx2"/>
                </a:solidFill>
                <a:latin typeface="+mj-lt"/>
                <a:ea typeface="+mj-ea"/>
                <a:cs typeface="+mj-cs"/>
              </a:rPr>
              <a:t>Návrh zákona ...</a:t>
            </a:r>
            <a:endParaRPr lang="sk-SK" dirty="0"/>
          </a:p>
        </p:txBody>
      </p:sp>
      <p:sp>
        <p:nvSpPr>
          <p:cNvPr id="3" name="Zástupný symbol obsahu 2"/>
          <p:cNvSpPr>
            <a:spLocks noGrp="1"/>
          </p:cNvSpPr>
          <p:nvPr>
            <p:ph idx="1"/>
          </p:nvPr>
        </p:nvSpPr>
        <p:spPr/>
        <p:txBody>
          <a:bodyPr>
            <a:normAutofit/>
          </a:bodyPr>
          <a:lstStyle/>
          <a:p>
            <a:pPr>
              <a:buFontTx/>
              <a:buChar char="-"/>
            </a:pPr>
            <a:r>
              <a:rPr lang="sk-SK" sz="2600" dirty="0" smtClean="0"/>
              <a:t>Novela zákona č. 250/2007 Z. z.</a:t>
            </a:r>
          </a:p>
          <a:p>
            <a:pPr lvl="1">
              <a:buFontTx/>
              <a:buChar char="-"/>
            </a:pPr>
            <a:r>
              <a:rPr lang="sk-SK" sz="2200" dirty="0" smtClean="0"/>
              <a:t>Zmeny pre nekalé obchodné praktiky</a:t>
            </a:r>
          </a:p>
          <a:p>
            <a:pPr lvl="2">
              <a:buFontTx/>
              <a:buChar char="-"/>
            </a:pPr>
            <a:r>
              <a:rPr lang="sk-SK" sz="1900" dirty="0" smtClean="0"/>
              <a:t>Správna definícia produktu</a:t>
            </a:r>
            <a:r>
              <a:rPr lang="sk-SK" sz="1900" dirty="0"/>
              <a:t> </a:t>
            </a:r>
            <a:r>
              <a:rPr lang="sk-SK" sz="1900" dirty="0" smtClean="0"/>
              <a:t>premietnutá do § 7 až 9 a prílohy</a:t>
            </a:r>
          </a:p>
          <a:p>
            <a:pPr lvl="2">
              <a:buFontTx/>
              <a:buChar char="-"/>
            </a:pPr>
            <a:r>
              <a:rPr lang="sk-SK" sz="1900" dirty="0" smtClean="0"/>
              <a:t>Ochrana sa vzťahuje na celý obchodný vzťah, vrátane vymáhania pohľadávky</a:t>
            </a:r>
          </a:p>
          <a:p>
            <a:pPr lvl="2">
              <a:buFontTx/>
              <a:buChar char="-"/>
            </a:pPr>
            <a:r>
              <a:rPr lang="sk-SK" sz="1900" dirty="0" smtClean="0"/>
              <a:t>§ 9a – povinnosti sa vzťahujú aj na „</a:t>
            </a:r>
            <a:r>
              <a:rPr lang="sk-SK" sz="1900" dirty="0" err="1" smtClean="0"/>
              <a:t>vymáhačov</a:t>
            </a:r>
            <a:r>
              <a:rPr lang="sk-SK" sz="1900" dirty="0" smtClean="0"/>
              <a:t>“</a:t>
            </a:r>
          </a:p>
          <a:p>
            <a:pPr lvl="2">
              <a:buFontTx/>
              <a:buChar char="-"/>
            </a:pPr>
            <a:r>
              <a:rPr lang="sk-SK" sz="1900" dirty="0" smtClean="0"/>
              <a:t>Nemožno žiadať od spotrebiteľa úhradu za vymáhanie pohľadávky, ktorá prevyšuje skutočné náklady</a:t>
            </a:r>
          </a:p>
          <a:p>
            <a:pPr lvl="2">
              <a:buFontTx/>
              <a:buChar char="-"/>
            </a:pPr>
            <a:r>
              <a:rPr lang="sk-SK" sz="1900" dirty="0" smtClean="0"/>
              <a:t>Odstránenie nedostatkov transpozície</a:t>
            </a:r>
          </a:p>
        </p:txBody>
      </p:sp>
      <p:sp>
        <p:nvSpPr>
          <p:cNvPr id="4" name="Zástupný symbol čísla snímky 3"/>
          <p:cNvSpPr>
            <a:spLocks noGrp="1"/>
          </p:cNvSpPr>
          <p:nvPr>
            <p:ph type="sldNum" sz="quarter" idx="12"/>
          </p:nvPr>
        </p:nvSpPr>
        <p:spPr/>
        <p:txBody>
          <a:bodyPr>
            <a:normAutofit/>
          </a:bodyPr>
          <a:lstStyle/>
          <a:p>
            <a:fld id="{0154988B-0FC0-49FB-9FF9-B5AA6161019B}" type="slidenum">
              <a:rPr lang="sk-SK" altLang="sk-SK" smtClean="0"/>
              <a:pPr/>
              <a:t>20</a:t>
            </a:fld>
            <a:endParaRPr lang="sk-SK" altLang="sk-SK"/>
          </a:p>
        </p:txBody>
      </p:sp>
      <p:pic>
        <p:nvPicPr>
          <p:cNvPr id="5" name="Obrázo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8344" y="5445224"/>
            <a:ext cx="952500" cy="952500"/>
          </a:xfrm>
          <a:prstGeom prst="rect">
            <a:avLst/>
          </a:prstGeom>
        </p:spPr>
      </p:pic>
    </p:spTree>
    <p:extLst>
      <p:ext uri="{BB962C8B-B14F-4D97-AF65-F5344CB8AC3E}">
        <p14:creationId xmlns:p14="http://schemas.microsoft.com/office/powerpoint/2010/main" val="299658538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4000" dirty="0" smtClean="0">
                <a:solidFill>
                  <a:schemeClr val="tx2"/>
                </a:solidFill>
                <a:latin typeface="+mj-lt"/>
                <a:ea typeface="+mj-ea"/>
                <a:cs typeface="+mj-cs"/>
              </a:rPr>
              <a:t>Návrh zákona ...</a:t>
            </a:r>
            <a:endParaRPr lang="sk-SK" dirty="0"/>
          </a:p>
        </p:txBody>
      </p:sp>
      <p:sp>
        <p:nvSpPr>
          <p:cNvPr id="3" name="Zástupný symbol obsahu 2"/>
          <p:cNvSpPr>
            <a:spLocks noGrp="1"/>
          </p:cNvSpPr>
          <p:nvPr>
            <p:ph idx="1"/>
          </p:nvPr>
        </p:nvSpPr>
        <p:spPr/>
        <p:txBody>
          <a:bodyPr/>
          <a:lstStyle/>
          <a:p>
            <a:pPr>
              <a:buFontTx/>
              <a:buChar char="-"/>
            </a:pPr>
            <a:r>
              <a:rPr lang="sk-SK" sz="2600" dirty="0"/>
              <a:t>Novela zákona č. 250/2007 Z. z.</a:t>
            </a:r>
          </a:p>
          <a:p>
            <a:pPr lvl="1">
              <a:buFontTx/>
              <a:buChar char="-"/>
            </a:pPr>
            <a:r>
              <a:rPr lang="sk-SK" sz="2200" dirty="0" err="1" smtClean="0"/>
              <a:t>Rebuplikačná</a:t>
            </a:r>
            <a:r>
              <a:rPr lang="sk-SK" sz="2200" dirty="0" smtClean="0"/>
              <a:t> klauzula</a:t>
            </a:r>
          </a:p>
          <a:p>
            <a:pPr lvl="1">
              <a:buFontTx/>
              <a:buChar char="-"/>
            </a:pPr>
            <a:endParaRPr lang="sk-SK" sz="2200" dirty="0" smtClean="0"/>
          </a:p>
          <a:p>
            <a:pPr>
              <a:buFontTx/>
              <a:buChar char="-"/>
            </a:pPr>
            <a:r>
              <a:rPr lang="sk-SK" sz="2400" dirty="0" smtClean="0"/>
              <a:t>Delená účinnosť – 1.4.2014 a 13.6.2014</a:t>
            </a:r>
            <a:endParaRPr lang="sk-SK" sz="2400" dirty="0"/>
          </a:p>
        </p:txBody>
      </p:sp>
      <p:sp>
        <p:nvSpPr>
          <p:cNvPr id="4" name="Zástupný symbol čísla snímky 3"/>
          <p:cNvSpPr>
            <a:spLocks noGrp="1"/>
          </p:cNvSpPr>
          <p:nvPr>
            <p:ph type="sldNum" sz="quarter" idx="12"/>
          </p:nvPr>
        </p:nvSpPr>
        <p:spPr/>
        <p:txBody>
          <a:bodyPr>
            <a:normAutofit/>
          </a:bodyPr>
          <a:lstStyle/>
          <a:p>
            <a:fld id="{0154988B-0FC0-49FB-9FF9-B5AA6161019B}" type="slidenum">
              <a:rPr lang="sk-SK" altLang="sk-SK" smtClean="0"/>
              <a:pPr/>
              <a:t>21</a:t>
            </a:fld>
            <a:endParaRPr lang="sk-SK" altLang="sk-SK"/>
          </a:p>
        </p:txBody>
      </p:sp>
      <p:pic>
        <p:nvPicPr>
          <p:cNvPr id="5" name="Obrázo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8344" y="5445224"/>
            <a:ext cx="952500" cy="952500"/>
          </a:xfrm>
          <a:prstGeom prst="rect">
            <a:avLst/>
          </a:prstGeom>
        </p:spPr>
      </p:pic>
    </p:spTree>
    <p:extLst>
      <p:ext uri="{BB962C8B-B14F-4D97-AF65-F5344CB8AC3E}">
        <p14:creationId xmlns:p14="http://schemas.microsoft.com/office/powerpoint/2010/main" val="115718079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dirty="0" smtClean="0"/>
              <a:t>Legislatíva po roku 2014</a:t>
            </a:r>
            <a:endParaRPr lang="sk-SK" dirty="0"/>
          </a:p>
        </p:txBody>
      </p:sp>
      <p:sp>
        <p:nvSpPr>
          <p:cNvPr id="3" name="Zástupný symbol obsahu 2"/>
          <p:cNvSpPr>
            <a:spLocks noGrp="1"/>
          </p:cNvSpPr>
          <p:nvPr>
            <p:ph idx="1"/>
          </p:nvPr>
        </p:nvSpPr>
        <p:spPr/>
        <p:txBody>
          <a:bodyPr/>
          <a:lstStyle/>
          <a:p>
            <a:pPr>
              <a:buFontTx/>
              <a:buChar char="-"/>
            </a:pPr>
            <a:r>
              <a:rPr lang="sk-SK" sz="2600" dirty="0" smtClean="0"/>
              <a:t>Legislatíva EÚ</a:t>
            </a:r>
          </a:p>
          <a:p>
            <a:pPr lvl="1">
              <a:buFontTx/>
              <a:buChar char="-"/>
            </a:pPr>
            <a:r>
              <a:rPr lang="sk-SK" sz="2400" dirty="0" err="1" smtClean="0"/>
              <a:t>Product</a:t>
            </a:r>
            <a:r>
              <a:rPr lang="sk-SK" sz="2400" dirty="0" smtClean="0"/>
              <a:t> </a:t>
            </a:r>
            <a:r>
              <a:rPr lang="sk-SK" sz="2400" dirty="0" err="1"/>
              <a:t>Safety</a:t>
            </a:r>
            <a:r>
              <a:rPr lang="sk-SK" sz="2400" dirty="0"/>
              <a:t> </a:t>
            </a:r>
            <a:r>
              <a:rPr lang="sk-SK" sz="2400" dirty="0" err="1"/>
              <a:t>Package</a:t>
            </a:r>
            <a:r>
              <a:rPr lang="sk-SK" sz="2200" dirty="0"/>
              <a:t>:</a:t>
            </a:r>
          </a:p>
          <a:p>
            <a:pPr lvl="2">
              <a:buFontTx/>
              <a:buChar char="-"/>
            </a:pPr>
            <a:r>
              <a:rPr lang="sk-SK" dirty="0">
                <a:ea typeface="+mn-ea"/>
                <a:cs typeface="+mn-cs"/>
              </a:rPr>
              <a:t>Nariadenie o bezpečnosti spotrebiteľských výrobkoch</a:t>
            </a:r>
          </a:p>
          <a:p>
            <a:pPr lvl="2">
              <a:buFontTx/>
              <a:buChar char="-"/>
            </a:pPr>
            <a:r>
              <a:rPr lang="sk-SK" dirty="0">
                <a:ea typeface="+mn-ea"/>
                <a:cs typeface="+mn-cs"/>
              </a:rPr>
              <a:t>Nariadenie o </a:t>
            </a:r>
            <a:r>
              <a:rPr lang="sk-SK" dirty="0" smtClean="0">
                <a:ea typeface="+mn-ea"/>
                <a:cs typeface="+mn-cs"/>
              </a:rPr>
              <a:t>trhovom dohľade</a:t>
            </a:r>
          </a:p>
          <a:p>
            <a:pPr lvl="1">
              <a:buFontTx/>
              <a:buChar char="-"/>
            </a:pPr>
            <a:r>
              <a:rPr lang="sk-SK" sz="2400" dirty="0" smtClean="0">
                <a:ea typeface="+mn-ea"/>
                <a:cs typeface="+mn-cs"/>
              </a:rPr>
              <a:t>Smernica o právach cestujúcich v leteckej doprave</a:t>
            </a:r>
          </a:p>
          <a:p>
            <a:pPr lvl="1">
              <a:buFontTx/>
              <a:buChar char="-"/>
            </a:pPr>
            <a:r>
              <a:rPr lang="sk-SK" sz="2400" dirty="0" smtClean="0">
                <a:ea typeface="+mn-ea"/>
                <a:cs typeface="+mn-cs"/>
              </a:rPr>
              <a:t>Smernica o balíčku cestovných služieb</a:t>
            </a:r>
            <a:endParaRPr lang="sk-SK" sz="2400" dirty="0">
              <a:ea typeface="+mn-ea"/>
              <a:cs typeface="+mn-cs"/>
            </a:endParaRPr>
          </a:p>
        </p:txBody>
      </p:sp>
      <p:sp>
        <p:nvSpPr>
          <p:cNvPr id="4" name="Zástupný symbol čísla snímky 3"/>
          <p:cNvSpPr>
            <a:spLocks noGrp="1"/>
          </p:cNvSpPr>
          <p:nvPr>
            <p:ph type="sldNum" sz="quarter" idx="12"/>
          </p:nvPr>
        </p:nvSpPr>
        <p:spPr/>
        <p:txBody>
          <a:bodyPr>
            <a:normAutofit/>
          </a:bodyPr>
          <a:lstStyle/>
          <a:p>
            <a:fld id="{0154988B-0FC0-49FB-9FF9-B5AA6161019B}" type="slidenum">
              <a:rPr lang="sk-SK" altLang="sk-SK" smtClean="0"/>
              <a:pPr/>
              <a:t>22</a:t>
            </a:fld>
            <a:endParaRPr lang="sk-SK" altLang="sk-SK"/>
          </a:p>
        </p:txBody>
      </p:sp>
      <p:pic>
        <p:nvPicPr>
          <p:cNvPr id="5" name="Obrázo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8344" y="5445224"/>
            <a:ext cx="952500" cy="952500"/>
          </a:xfrm>
          <a:prstGeom prst="rect">
            <a:avLst/>
          </a:prstGeom>
        </p:spPr>
      </p:pic>
    </p:spTree>
    <p:extLst>
      <p:ext uri="{BB962C8B-B14F-4D97-AF65-F5344CB8AC3E}">
        <p14:creationId xmlns:p14="http://schemas.microsoft.com/office/powerpoint/2010/main" val="253040582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dirty="0" smtClean="0"/>
              <a:t>Legislatíva po roku 2014</a:t>
            </a:r>
            <a:endParaRPr lang="sk-SK" dirty="0"/>
          </a:p>
        </p:txBody>
      </p:sp>
      <p:sp>
        <p:nvSpPr>
          <p:cNvPr id="3" name="Zástupný symbol obsahu 2"/>
          <p:cNvSpPr>
            <a:spLocks noGrp="1"/>
          </p:cNvSpPr>
          <p:nvPr>
            <p:ph idx="1"/>
          </p:nvPr>
        </p:nvSpPr>
        <p:spPr/>
        <p:txBody>
          <a:bodyPr>
            <a:normAutofit/>
          </a:bodyPr>
          <a:lstStyle/>
          <a:p>
            <a:pPr>
              <a:buFontTx/>
              <a:buChar char="-"/>
            </a:pPr>
            <a:r>
              <a:rPr lang="sk-SK" sz="2600" dirty="0" smtClean="0"/>
              <a:t>Legislatíva SR</a:t>
            </a:r>
          </a:p>
          <a:p>
            <a:pPr lvl="1">
              <a:buFontTx/>
              <a:buChar char="-"/>
            </a:pPr>
            <a:r>
              <a:rPr lang="sk-SK" sz="2200" dirty="0" smtClean="0"/>
              <a:t>Spotrebiteľský kódex</a:t>
            </a:r>
          </a:p>
          <a:p>
            <a:pPr lvl="2">
              <a:buFontTx/>
              <a:buChar char="-"/>
            </a:pPr>
            <a:r>
              <a:rPr lang="sk-SK" sz="1900" dirty="0" smtClean="0"/>
              <a:t>Cieľ: komplexná úprava v oblasti ochrany spotrebiteľa (okrem finančných služieb) v jednom zákone</a:t>
            </a:r>
          </a:p>
          <a:p>
            <a:pPr lvl="2">
              <a:buFontTx/>
              <a:buChar char="-"/>
            </a:pPr>
            <a:r>
              <a:rPr lang="sk-SK" sz="1900" dirty="0" smtClean="0"/>
              <a:t>Nahradí:</a:t>
            </a:r>
          </a:p>
          <a:p>
            <a:pPr lvl="3">
              <a:buFontTx/>
              <a:buChar char="-"/>
            </a:pPr>
            <a:r>
              <a:rPr lang="sk-SK" sz="1600" dirty="0" smtClean="0"/>
              <a:t>250/2007 </a:t>
            </a:r>
            <a:r>
              <a:rPr lang="sk-SK" sz="1600" dirty="0" err="1" smtClean="0"/>
              <a:t>Z.z</a:t>
            </a:r>
            <a:r>
              <a:rPr lang="sk-SK" sz="1600" dirty="0" smtClean="0"/>
              <a:t>.</a:t>
            </a:r>
          </a:p>
          <a:p>
            <a:pPr lvl="3">
              <a:buFontTx/>
              <a:buChar char="-"/>
            </a:pPr>
            <a:r>
              <a:rPr lang="sk-SK" sz="1600" dirty="0" smtClean="0"/>
              <a:t>Príslušné ustanovenia Občianskeho zákonníka</a:t>
            </a:r>
          </a:p>
          <a:p>
            <a:pPr lvl="3">
              <a:buFontTx/>
              <a:buChar char="-"/>
            </a:pPr>
            <a:r>
              <a:rPr lang="sk-SK" sz="1600" dirty="0" smtClean="0"/>
              <a:t>Zákon o ochrane spotrebiteľa pri predaji tovaru alebo poskytovaní služieb na základe zmluvy uzavretej na diaľku alebo zmluvy uzavretej mimo prevádzkových priestorov predávajúceho a o zmene a doplnení niektorých zákonov</a:t>
            </a:r>
          </a:p>
          <a:p>
            <a:pPr lvl="3">
              <a:buFontTx/>
              <a:buChar char="-"/>
            </a:pPr>
            <a:r>
              <a:rPr lang="sk-SK" sz="1600" dirty="0" smtClean="0"/>
              <a:t>Zákon o reklame ?</a:t>
            </a:r>
          </a:p>
        </p:txBody>
      </p:sp>
      <p:sp>
        <p:nvSpPr>
          <p:cNvPr id="4" name="Zástupný symbol čísla snímky 3"/>
          <p:cNvSpPr>
            <a:spLocks noGrp="1"/>
          </p:cNvSpPr>
          <p:nvPr>
            <p:ph type="sldNum" sz="quarter" idx="12"/>
          </p:nvPr>
        </p:nvSpPr>
        <p:spPr/>
        <p:txBody>
          <a:bodyPr>
            <a:normAutofit/>
          </a:bodyPr>
          <a:lstStyle/>
          <a:p>
            <a:fld id="{0154988B-0FC0-49FB-9FF9-B5AA6161019B}" type="slidenum">
              <a:rPr lang="sk-SK" altLang="sk-SK" smtClean="0"/>
              <a:pPr/>
              <a:t>23</a:t>
            </a:fld>
            <a:endParaRPr lang="sk-SK" altLang="sk-SK"/>
          </a:p>
        </p:txBody>
      </p:sp>
      <p:pic>
        <p:nvPicPr>
          <p:cNvPr id="5" name="Obrázo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8344" y="5445224"/>
            <a:ext cx="952500" cy="952500"/>
          </a:xfrm>
          <a:prstGeom prst="rect">
            <a:avLst/>
          </a:prstGeom>
        </p:spPr>
      </p:pic>
    </p:spTree>
    <p:extLst>
      <p:ext uri="{BB962C8B-B14F-4D97-AF65-F5344CB8AC3E}">
        <p14:creationId xmlns:p14="http://schemas.microsoft.com/office/powerpoint/2010/main" val="101692442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dirty="0" smtClean="0"/>
              <a:t>Legislatíva po roku 2014</a:t>
            </a:r>
            <a:endParaRPr lang="sk-SK" dirty="0"/>
          </a:p>
        </p:txBody>
      </p:sp>
      <p:sp>
        <p:nvSpPr>
          <p:cNvPr id="3" name="Zástupný symbol obsahu 2"/>
          <p:cNvSpPr>
            <a:spLocks noGrp="1"/>
          </p:cNvSpPr>
          <p:nvPr>
            <p:ph idx="1"/>
          </p:nvPr>
        </p:nvSpPr>
        <p:spPr/>
        <p:txBody>
          <a:bodyPr/>
          <a:lstStyle/>
          <a:p>
            <a:pPr>
              <a:buFontTx/>
              <a:buChar char="-"/>
            </a:pPr>
            <a:r>
              <a:rPr lang="sk-SK" sz="2600" dirty="0" smtClean="0"/>
              <a:t>Legislatíva SR</a:t>
            </a:r>
          </a:p>
          <a:p>
            <a:pPr lvl="1">
              <a:buFontTx/>
              <a:buChar char="-"/>
            </a:pPr>
            <a:r>
              <a:rPr lang="sk-SK" sz="2200" dirty="0" smtClean="0"/>
              <a:t>Spotrebiteľský kódex</a:t>
            </a:r>
          </a:p>
          <a:p>
            <a:pPr lvl="2">
              <a:buFontTx/>
              <a:buChar char="-"/>
            </a:pPr>
            <a:r>
              <a:rPr lang="sk-SK" sz="1900" dirty="0" smtClean="0"/>
              <a:t>Transpozícia smernice o ADR</a:t>
            </a:r>
          </a:p>
          <a:p>
            <a:pPr lvl="2">
              <a:buFontTx/>
              <a:buChar char="-"/>
            </a:pPr>
            <a:r>
              <a:rPr lang="sk-SK" sz="1900" dirty="0" smtClean="0"/>
              <a:t>Pracovná skupina</a:t>
            </a:r>
          </a:p>
          <a:p>
            <a:pPr lvl="2">
              <a:buFontTx/>
              <a:buChar char="-"/>
            </a:pPr>
            <a:r>
              <a:rPr lang="sk-SK" sz="1900" dirty="0" smtClean="0"/>
              <a:t>Predloženie do vlády 31.12.2014</a:t>
            </a:r>
          </a:p>
          <a:p>
            <a:pPr lvl="2">
              <a:buFontTx/>
              <a:buChar char="-"/>
            </a:pPr>
            <a:r>
              <a:rPr lang="sk-SK" sz="1900" dirty="0" smtClean="0"/>
              <a:t>Účinnosť – rok 2015</a:t>
            </a:r>
          </a:p>
          <a:p>
            <a:pPr lvl="1">
              <a:buFontTx/>
              <a:buChar char="-"/>
            </a:pPr>
            <a:r>
              <a:rPr lang="sk-SK" sz="2200" dirty="0" smtClean="0"/>
              <a:t>Nový zákon o SOI</a:t>
            </a:r>
          </a:p>
          <a:p>
            <a:pPr lvl="2"/>
            <a:endParaRPr lang="sk-SK" dirty="0"/>
          </a:p>
        </p:txBody>
      </p:sp>
      <p:sp>
        <p:nvSpPr>
          <p:cNvPr id="4" name="Zástupný symbol čísla snímky 3"/>
          <p:cNvSpPr>
            <a:spLocks noGrp="1"/>
          </p:cNvSpPr>
          <p:nvPr>
            <p:ph type="sldNum" sz="quarter" idx="12"/>
          </p:nvPr>
        </p:nvSpPr>
        <p:spPr/>
        <p:txBody>
          <a:bodyPr>
            <a:normAutofit/>
          </a:bodyPr>
          <a:lstStyle/>
          <a:p>
            <a:fld id="{0154988B-0FC0-49FB-9FF9-B5AA6161019B}" type="slidenum">
              <a:rPr lang="sk-SK" altLang="sk-SK" smtClean="0"/>
              <a:pPr/>
              <a:t>24</a:t>
            </a:fld>
            <a:endParaRPr lang="sk-SK" altLang="sk-SK"/>
          </a:p>
        </p:txBody>
      </p:sp>
      <p:pic>
        <p:nvPicPr>
          <p:cNvPr id="5" name="Obrázo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8344" y="5445224"/>
            <a:ext cx="952500" cy="952500"/>
          </a:xfrm>
          <a:prstGeom prst="rect">
            <a:avLst/>
          </a:prstGeom>
        </p:spPr>
      </p:pic>
    </p:spTree>
    <p:extLst>
      <p:ext uri="{BB962C8B-B14F-4D97-AF65-F5344CB8AC3E}">
        <p14:creationId xmlns:p14="http://schemas.microsoft.com/office/powerpoint/2010/main" val="159192025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a:bodyPr>
          <a:lstStyle/>
          <a:p>
            <a:r>
              <a:rPr lang="sk-SK" altLang="sk-SK" sz="4200" dirty="0"/>
              <a:t>Ďakujem za pozornosť!</a:t>
            </a:r>
          </a:p>
        </p:txBody>
      </p:sp>
      <p:sp>
        <p:nvSpPr>
          <p:cNvPr id="15363" name="Rectangle 3"/>
          <p:cNvSpPr>
            <a:spLocks noGrp="1" noChangeArrowheads="1"/>
          </p:cNvSpPr>
          <p:nvPr>
            <p:ph idx="1"/>
          </p:nvPr>
        </p:nvSpPr>
        <p:spPr/>
        <p:txBody>
          <a:bodyPr/>
          <a:lstStyle/>
          <a:p>
            <a:pPr lvl="1">
              <a:buFont typeface="Wingdings" pitchFamily="2" charset="2"/>
              <a:buNone/>
            </a:pPr>
            <a:r>
              <a:rPr lang="sk-SK" altLang="sk-SK" b="1" dirty="0"/>
              <a:t>Imrich </a:t>
            </a:r>
            <a:r>
              <a:rPr lang="sk-SK" altLang="sk-SK" b="1" dirty="0" err="1"/>
              <a:t>Csiba</a:t>
            </a:r>
            <a:endParaRPr lang="en-US" altLang="sk-SK" b="1" dirty="0">
              <a:cs typeface="Arial" charset="0"/>
            </a:endParaRPr>
          </a:p>
          <a:p>
            <a:pPr lvl="1">
              <a:buFont typeface="Wingdings" pitchFamily="2" charset="2"/>
              <a:buNone/>
            </a:pPr>
            <a:r>
              <a:rPr lang="sk-SK" altLang="sk-SK" dirty="0"/>
              <a:t>Ministerstvo hospodárstva SR</a:t>
            </a:r>
          </a:p>
          <a:p>
            <a:pPr lvl="1">
              <a:buFont typeface="Wingdings" pitchFamily="2" charset="2"/>
              <a:buNone/>
            </a:pPr>
            <a:r>
              <a:rPr lang="sk-SK" altLang="sk-SK" dirty="0"/>
              <a:t>Odbor ochrany spotrebiteľa </a:t>
            </a:r>
            <a:br>
              <a:rPr lang="sk-SK" altLang="sk-SK" dirty="0"/>
            </a:br>
            <a:r>
              <a:rPr lang="sk-SK" altLang="sk-SK" dirty="0"/>
              <a:t>a vnútorného trhu</a:t>
            </a:r>
          </a:p>
          <a:p>
            <a:pPr lvl="1">
              <a:buFont typeface="Wingdings" pitchFamily="2" charset="2"/>
              <a:buNone/>
            </a:pPr>
            <a:endParaRPr lang="sk-SK" altLang="sk-SK" dirty="0"/>
          </a:p>
          <a:p>
            <a:pPr lvl="1">
              <a:buFont typeface="Wingdings" pitchFamily="2" charset="2"/>
              <a:buNone/>
            </a:pPr>
            <a:r>
              <a:rPr lang="sk-SK" altLang="sk-SK" dirty="0"/>
              <a:t>tel.: 02 4854 2514</a:t>
            </a:r>
          </a:p>
          <a:p>
            <a:pPr lvl="1">
              <a:buFont typeface="Wingdings" pitchFamily="2" charset="2"/>
              <a:buNone/>
            </a:pPr>
            <a:r>
              <a:rPr lang="sk-SK" altLang="sk-SK" dirty="0"/>
              <a:t>fax.: 02 4854 3818</a:t>
            </a:r>
          </a:p>
          <a:p>
            <a:pPr lvl="1">
              <a:buFont typeface="Wingdings" pitchFamily="2" charset="2"/>
              <a:buNone/>
            </a:pPr>
            <a:r>
              <a:rPr lang="sk-SK" altLang="sk-SK" dirty="0"/>
              <a:t>email: </a:t>
            </a:r>
            <a:r>
              <a:rPr lang="sk-SK" altLang="sk-SK" dirty="0" err="1"/>
              <a:t>csiba@mhsr.sk</a:t>
            </a:r>
            <a:endParaRPr lang="sk-SK" altLang="sk-SK" dirty="0"/>
          </a:p>
        </p:txBody>
      </p:sp>
      <p:sp>
        <p:nvSpPr>
          <p:cNvPr id="6" name="Zástupný symbol čísla snímky 5"/>
          <p:cNvSpPr>
            <a:spLocks noGrp="1"/>
          </p:cNvSpPr>
          <p:nvPr>
            <p:ph type="sldNum" sz="quarter" idx="12"/>
          </p:nvPr>
        </p:nvSpPr>
        <p:spPr/>
        <p:txBody>
          <a:bodyPr>
            <a:normAutofit/>
          </a:bodyPr>
          <a:lstStyle/>
          <a:p>
            <a:fld id="{1FD21D14-6A11-4D8F-BBEC-0BE835F594CC}" type="slidenum">
              <a:rPr lang="sk-SK" altLang="sk-SK"/>
              <a:pPr/>
              <a:t>25</a:t>
            </a:fld>
            <a:endParaRPr lang="sk-SK" altLang="sk-SK"/>
          </a:p>
        </p:txBody>
      </p:sp>
      <p:pic>
        <p:nvPicPr>
          <p:cNvPr id="7" name="Obrázok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8344" y="5445224"/>
            <a:ext cx="952500" cy="9525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36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36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5363">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36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74675" y="304800"/>
            <a:ext cx="8001000" cy="5356448"/>
          </a:xfrm>
        </p:spPr>
        <p:txBody>
          <a:bodyPr/>
          <a:lstStyle/>
          <a:p>
            <a:r>
              <a:rPr lang="sk-SK" sz="3200" b="1" dirty="0" smtClean="0">
                <a:solidFill>
                  <a:schemeClr val="tx2"/>
                </a:solidFill>
              </a:rPr>
              <a:t>Návrh zákona o ochrane spotrebiteľa pri predaji tovaru alebo poskytovaní služieb na základe zmluvy uzavretej na diaľku alebo zmluvy uzavretej mimo prevádzkových priestorov predávajúceho a o zmene a doplnení niektorých zákonov</a:t>
            </a:r>
            <a:endParaRPr lang="sk-SK" sz="3200" dirty="0"/>
          </a:p>
        </p:txBody>
      </p:sp>
      <p:sp>
        <p:nvSpPr>
          <p:cNvPr id="3" name="Zástupný symbol obsahu 2"/>
          <p:cNvSpPr>
            <a:spLocks noGrp="1"/>
          </p:cNvSpPr>
          <p:nvPr>
            <p:ph idx="1"/>
          </p:nvPr>
        </p:nvSpPr>
        <p:spPr>
          <a:xfrm flipV="1">
            <a:off x="611560" y="6019799"/>
            <a:ext cx="7956178" cy="45719"/>
          </a:xfrm>
        </p:spPr>
        <p:txBody>
          <a:bodyPr>
            <a:normAutofit fontScale="25000" lnSpcReduction="20000"/>
          </a:bodyPr>
          <a:lstStyle/>
          <a:p>
            <a:endParaRPr lang="sk-SK" dirty="0"/>
          </a:p>
        </p:txBody>
      </p:sp>
      <p:sp>
        <p:nvSpPr>
          <p:cNvPr id="4" name="Zástupný symbol čísla snímky 3"/>
          <p:cNvSpPr>
            <a:spLocks noGrp="1"/>
          </p:cNvSpPr>
          <p:nvPr>
            <p:ph type="sldNum" sz="quarter" idx="12"/>
          </p:nvPr>
        </p:nvSpPr>
        <p:spPr/>
        <p:txBody>
          <a:bodyPr>
            <a:normAutofit/>
          </a:bodyPr>
          <a:lstStyle/>
          <a:p>
            <a:fld id="{0154988B-0FC0-49FB-9FF9-B5AA6161019B}" type="slidenum">
              <a:rPr lang="sk-SK" altLang="sk-SK" smtClean="0"/>
              <a:pPr/>
              <a:t>3</a:t>
            </a:fld>
            <a:endParaRPr lang="sk-SK" altLang="sk-SK"/>
          </a:p>
        </p:txBody>
      </p:sp>
      <p:pic>
        <p:nvPicPr>
          <p:cNvPr id="5" name="Obrázo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8344" y="5445224"/>
            <a:ext cx="952500" cy="952500"/>
          </a:xfrm>
          <a:prstGeom prst="rect">
            <a:avLst/>
          </a:prstGeom>
        </p:spPr>
      </p:pic>
    </p:spTree>
    <p:extLst>
      <p:ext uri="{BB962C8B-B14F-4D97-AF65-F5344CB8AC3E}">
        <p14:creationId xmlns:p14="http://schemas.microsoft.com/office/powerpoint/2010/main" val="206086928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normAutofit/>
          </a:bodyPr>
          <a:lstStyle/>
          <a:p>
            <a:r>
              <a:rPr lang="sk-SK" sz="3600" dirty="0" smtClean="0">
                <a:solidFill>
                  <a:schemeClr val="tx2"/>
                </a:solidFill>
                <a:latin typeface="+mj-lt"/>
                <a:ea typeface="+mj-ea"/>
                <a:cs typeface="+mj-cs"/>
              </a:rPr>
              <a:t>Návrh zákona ...</a:t>
            </a:r>
            <a:endParaRPr lang="sk-SK" sz="3600" dirty="0">
              <a:solidFill>
                <a:schemeClr val="tx2"/>
              </a:solidFill>
              <a:latin typeface="+mj-lt"/>
              <a:ea typeface="+mj-ea"/>
              <a:cs typeface="+mj-cs"/>
            </a:endParaRPr>
          </a:p>
        </p:txBody>
      </p:sp>
      <p:sp>
        <p:nvSpPr>
          <p:cNvPr id="39939" name="Rectangle 3"/>
          <p:cNvSpPr>
            <a:spLocks noGrp="1" noChangeArrowheads="1"/>
          </p:cNvSpPr>
          <p:nvPr>
            <p:ph idx="1"/>
          </p:nvPr>
        </p:nvSpPr>
        <p:spPr/>
        <p:txBody>
          <a:bodyPr>
            <a:normAutofit/>
          </a:bodyPr>
          <a:lstStyle/>
          <a:p>
            <a:pPr>
              <a:buFontTx/>
              <a:buChar char="-"/>
            </a:pPr>
            <a:r>
              <a:rPr lang="sk-SK" altLang="sk-SK" sz="2600" dirty="0" smtClean="0"/>
              <a:t>Transpozícia smernice 2011/83/EÚ o právach spotrebiteľa</a:t>
            </a:r>
          </a:p>
          <a:p>
            <a:pPr>
              <a:buFontTx/>
              <a:buChar char="-"/>
            </a:pPr>
            <a:r>
              <a:rPr lang="sk-SK" altLang="sk-SK" sz="2600" dirty="0" smtClean="0"/>
              <a:t>Ruší zákon č. 108/2000 Z. z.</a:t>
            </a:r>
          </a:p>
          <a:p>
            <a:pPr>
              <a:buFontTx/>
              <a:buChar char="-"/>
            </a:pPr>
            <a:r>
              <a:rPr lang="sk-SK" altLang="sk-SK" sz="2600" dirty="0" smtClean="0"/>
              <a:t>Nová úprava ochrany spotrebiteľa pri zmluvách uzatváraných na diaľku a zmluvách uzatváraných mimo prevádzkových priestorov spotrebiteľa</a:t>
            </a:r>
          </a:p>
          <a:p>
            <a:pPr>
              <a:buFontTx/>
              <a:buChar char="-"/>
            </a:pPr>
            <a:r>
              <a:rPr lang="sk-SK" altLang="sk-SK" sz="2600" dirty="0" smtClean="0"/>
              <a:t>Úprava tzv. predajnej akcie</a:t>
            </a:r>
          </a:p>
          <a:p>
            <a:pPr>
              <a:buFontTx/>
              <a:buChar char="-"/>
            </a:pPr>
            <a:r>
              <a:rPr lang="sk-SK" altLang="sk-SK" sz="2600" dirty="0" smtClean="0"/>
              <a:t>Novela zákona č. 250/2007 Z. z., Občianskeho zákonníka a ďalších predpisov</a:t>
            </a:r>
          </a:p>
          <a:p>
            <a:pPr>
              <a:buFont typeface="Wingdings" pitchFamily="2" charset="2"/>
              <a:buNone/>
            </a:pPr>
            <a:endParaRPr lang="sk-SK" altLang="sk-SK" sz="2600" dirty="0"/>
          </a:p>
        </p:txBody>
      </p:sp>
      <p:sp>
        <p:nvSpPr>
          <p:cNvPr id="6" name="Zástupný symbol čísla snímky 5"/>
          <p:cNvSpPr>
            <a:spLocks noGrp="1"/>
          </p:cNvSpPr>
          <p:nvPr>
            <p:ph type="sldNum" sz="quarter" idx="12"/>
          </p:nvPr>
        </p:nvSpPr>
        <p:spPr/>
        <p:txBody>
          <a:bodyPr>
            <a:normAutofit/>
          </a:bodyPr>
          <a:lstStyle/>
          <a:p>
            <a:fld id="{50B62014-D0A4-4FEC-93CE-14C77A3D1A7C}" type="slidenum">
              <a:rPr lang="sk-SK" altLang="sk-SK"/>
              <a:pPr/>
              <a:t>4</a:t>
            </a:fld>
            <a:endParaRPr lang="sk-SK" altLang="sk-SK"/>
          </a:p>
        </p:txBody>
      </p:sp>
      <p:pic>
        <p:nvPicPr>
          <p:cNvPr id="7" name="Obrázok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8344" y="5445224"/>
            <a:ext cx="952500" cy="9525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sk-SK" sz="3200" dirty="0" smtClean="0">
                <a:solidFill>
                  <a:schemeClr val="tx2"/>
                </a:solidFill>
                <a:latin typeface="+mj-lt"/>
                <a:ea typeface="+mj-ea"/>
                <a:cs typeface="+mj-cs"/>
              </a:rPr>
              <a:t>Návrh zákona ...</a:t>
            </a:r>
            <a:endParaRPr lang="sk-SK" altLang="sk-SK" sz="3400" dirty="0"/>
          </a:p>
        </p:txBody>
      </p:sp>
      <p:sp>
        <p:nvSpPr>
          <p:cNvPr id="45059" name="Rectangle 3"/>
          <p:cNvSpPr>
            <a:spLocks noGrp="1" noChangeArrowheads="1"/>
          </p:cNvSpPr>
          <p:nvPr>
            <p:ph idx="1"/>
          </p:nvPr>
        </p:nvSpPr>
        <p:spPr>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a:bodyPr>
          <a:lstStyle/>
          <a:p>
            <a:pPr marL="469900" lvl="1" indent="-469900">
              <a:buFontTx/>
              <a:buChar char="-"/>
            </a:pPr>
            <a:r>
              <a:rPr lang="sk-SK" altLang="sk-SK" sz="3200" dirty="0" smtClean="0">
                <a:ea typeface="+mn-ea"/>
                <a:cs typeface="+mn-cs"/>
              </a:rPr>
              <a:t>Smernica 2011/83/EÚ</a:t>
            </a:r>
          </a:p>
          <a:p>
            <a:pPr marL="866775" lvl="2" indent="-469900">
              <a:buFontTx/>
              <a:buChar char="-"/>
            </a:pPr>
            <a:r>
              <a:rPr lang="sk-SK" altLang="sk-SK" sz="2800" dirty="0" smtClean="0">
                <a:ea typeface="+mn-ea"/>
                <a:cs typeface="+mn-cs"/>
              </a:rPr>
              <a:t>Komplexná úprava ochrany spotrebiteľa pri zmluvách na diaľku a zmluvách mimo prevádzkových priestorov</a:t>
            </a:r>
          </a:p>
          <a:p>
            <a:pPr marL="866775" lvl="2" indent="-469900">
              <a:buFontTx/>
              <a:buChar char="-"/>
            </a:pPr>
            <a:r>
              <a:rPr lang="sk-SK" altLang="sk-SK" sz="2800" dirty="0" smtClean="0">
                <a:ea typeface="+mn-ea"/>
                <a:cs typeface="+mn-cs"/>
              </a:rPr>
              <a:t>Obmedzená úprava pre ostatné zmluvy</a:t>
            </a:r>
          </a:p>
          <a:p>
            <a:pPr marL="866775" lvl="2" indent="-469900">
              <a:buFontTx/>
              <a:buChar char="-"/>
            </a:pPr>
            <a:r>
              <a:rPr lang="sk-SK" altLang="sk-SK" sz="2800" dirty="0" smtClean="0">
                <a:ea typeface="+mn-ea"/>
                <a:cs typeface="+mn-cs"/>
              </a:rPr>
              <a:t>Princíp maximálnej harmonizácie</a:t>
            </a:r>
          </a:p>
          <a:p>
            <a:pPr marL="866775" lvl="2" indent="-469900">
              <a:buFontTx/>
              <a:buChar char="-"/>
            </a:pPr>
            <a:r>
              <a:rPr lang="sk-SK" altLang="sk-SK" sz="2800" dirty="0" smtClean="0">
                <a:ea typeface="+mn-ea"/>
                <a:cs typeface="+mn-cs"/>
              </a:rPr>
              <a:t>Transpozičná lehota – 13.12.2013</a:t>
            </a:r>
          </a:p>
          <a:p>
            <a:pPr marL="866775" lvl="2" indent="-469900">
              <a:buFontTx/>
              <a:buChar char="-"/>
            </a:pPr>
            <a:r>
              <a:rPr lang="sk-SK" altLang="sk-SK" sz="2800" dirty="0" smtClean="0">
                <a:ea typeface="+mn-ea"/>
                <a:cs typeface="+mn-cs"/>
              </a:rPr>
              <a:t>Lehota na uplatňovanie – 13.06.2014</a:t>
            </a:r>
            <a:endParaRPr lang="sk-SK" altLang="sk-SK" sz="2800" dirty="0">
              <a:ea typeface="+mn-ea"/>
              <a:cs typeface="+mn-cs"/>
            </a:endParaRPr>
          </a:p>
        </p:txBody>
      </p:sp>
      <p:sp>
        <p:nvSpPr>
          <p:cNvPr id="6" name="Zástupný symbol čísla snímky 5"/>
          <p:cNvSpPr>
            <a:spLocks noGrp="1"/>
          </p:cNvSpPr>
          <p:nvPr>
            <p:ph type="sldNum" sz="quarter" idx="12"/>
          </p:nvPr>
        </p:nvSpPr>
        <p:spPr/>
        <p:txBody>
          <a:bodyPr>
            <a:normAutofit/>
          </a:bodyPr>
          <a:lstStyle/>
          <a:p>
            <a:fld id="{5AE6F17F-0D6D-4B01-82F5-AE94B95A6F7E}" type="slidenum">
              <a:rPr lang="sk-SK" altLang="sk-SK"/>
              <a:pPr/>
              <a:t>5</a:t>
            </a:fld>
            <a:endParaRPr lang="sk-SK" altLang="sk-SK"/>
          </a:p>
        </p:txBody>
      </p:sp>
      <p:pic>
        <p:nvPicPr>
          <p:cNvPr id="7" name="Obrázok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8344" y="5445224"/>
            <a:ext cx="952500" cy="9525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4000" dirty="0" smtClean="0">
                <a:solidFill>
                  <a:schemeClr val="tx2"/>
                </a:solidFill>
                <a:latin typeface="+mj-lt"/>
                <a:ea typeface="+mj-ea"/>
                <a:cs typeface="+mj-cs"/>
              </a:rPr>
              <a:t>Návrh zákona ...</a:t>
            </a:r>
            <a:endParaRPr lang="sk-SK" dirty="0"/>
          </a:p>
        </p:txBody>
      </p:sp>
      <p:sp>
        <p:nvSpPr>
          <p:cNvPr id="3" name="Zástupný symbol obsahu 2"/>
          <p:cNvSpPr>
            <a:spLocks noGrp="1"/>
          </p:cNvSpPr>
          <p:nvPr>
            <p:ph idx="1"/>
          </p:nvPr>
        </p:nvSpPr>
        <p:spPr/>
        <p:txBody>
          <a:bodyPr>
            <a:normAutofit/>
          </a:bodyPr>
          <a:lstStyle/>
          <a:p>
            <a:pPr>
              <a:buFontTx/>
              <a:buChar char="-"/>
            </a:pPr>
            <a:r>
              <a:rPr lang="sk-SK" sz="2600" dirty="0"/>
              <a:t>§ 1 – rozsah </a:t>
            </a:r>
            <a:r>
              <a:rPr lang="sk-SK" sz="2600" dirty="0" smtClean="0"/>
              <a:t>úpravy</a:t>
            </a:r>
          </a:p>
          <a:p>
            <a:pPr lvl="1">
              <a:buFontTx/>
              <a:buChar char="-"/>
            </a:pPr>
            <a:r>
              <a:rPr lang="sk-SK" sz="2200" dirty="0" smtClean="0"/>
              <a:t>- § 1 ods. 2 písm. c) – nevzťahuje sa na poskytovanie finančných služieb</a:t>
            </a:r>
          </a:p>
          <a:p>
            <a:pPr>
              <a:buFontTx/>
              <a:buChar char="-"/>
            </a:pPr>
            <a:r>
              <a:rPr lang="sk-SK" sz="2600" dirty="0" smtClean="0"/>
              <a:t>§ 2 – vymedzenie niektorých pojmov</a:t>
            </a:r>
          </a:p>
          <a:p>
            <a:pPr>
              <a:buFontTx/>
              <a:buChar char="-"/>
            </a:pPr>
            <a:r>
              <a:rPr lang="sk-SK" sz="2600" dirty="0" smtClean="0"/>
              <a:t>§ 3 – informačné povinnosti predávajúceho</a:t>
            </a:r>
          </a:p>
          <a:p>
            <a:pPr>
              <a:buFontTx/>
              <a:buChar char="-"/>
            </a:pPr>
            <a:r>
              <a:rPr lang="sk-SK" sz="2600" dirty="0" smtClean="0"/>
              <a:t>§ 4 – podmienky uzatvárania zmlúv</a:t>
            </a:r>
          </a:p>
          <a:p>
            <a:pPr lvl="1">
              <a:buFontTx/>
              <a:buChar char="-"/>
            </a:pPr>
            <a:r>
              <a:rPr lang="sk-SK" sz="2200" dirty="0" smtClean="0"/>
              <a:t>Úprava pre tzv. internetové pasce</a:t>
            </a:r>
          </a:p>
          <a:p>
            <a:pPr lvl="1">
              <a:buFontTx/>
              <a:buChar char="-"/>
            </a:pPr>
            <a:r>
              <a:rPr lang="sk-SK" sz="2200" dirty="0" smtClean="0"/>
              <a:t>Poučenie a súhlas spotrebiteľa s poskytovaním služby/elektronického obsahu počas lehoty na odstúpenie od zmluvy</a:t>
            </a:r>
            <a:endParaRPr lang="sk-SK" sz="2200" dirty="0"/>
          </a:p>
          <a:p>
            <a:pPr lvl="1"/>
            <a:endParaRPr lang="sk-SK" dirty="0"/>
          </a:p>
        </p:txBody>
      </p:sp>
      <p:sp>
        <p:nvSpPr>
          <p:cNvPr id="4" name="Zástupný symbol čísla snímky 3"/>
          <p:cNvSpPr>
            <a:spLocks noGrp="1"/>
          </p:cNvSpPr>
          <p:nvPr>
            <p:ph type="sldNum" sz="quarter" idx="12"/>
          </p:nvPr>
        </p:nvSpPr>
        <p:spPr/>
        <p:txBody>
          <a:bodyPr>
            <a:normAutofit/>
          </a:bodyPr>
          <a:lstStyle/>
          <a:p>
            <a:fld id="{0154988B-0FC0-49FB-9FF9-B5AA6161019B}" type="slidenum">
              <a:rPr lang="sk-SK" altLang="sk-SK" smtClean="0"/>
              <a:pPr/>
              <a:t>6</a:t>
            </a:fld>
            <a:endParaRPr lang="sk-SK" altLang="sk-SK"/>
          </a:p>
        </p:txBody>
      </p:sp>
      <p:pic>
        <p:nvPicPr>
          <p:cNvPr id="5" name="Obrázo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8344" y="5445224"/>
            <a:ext cx="952500" cy="952500"/>
          </a:xfrm>
          <a:prstGeom prst="rect">
            <a:avLst/>
          </a:prstGeom>
        </p:spPr>
      </p:pic>
    </p:spTree>
    <p:extLst>
      <p:ext uri="{BB962C8B-B14F-4D97-AF65-F5344CB8AC3E}">
        <p14:creationId xmlns:p14="http://schemas.microsoft.com/office/powerpoint/2010/main" val="295399773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3600" dirty="0" smtClean="0">
                <a:solidFill>
                  <a:schemeClr val="tx2"/>
                </a:solidFill>
                <a:latin typeface="+mj-lt"/>
                <a:ea typeface="+mj-ea"/>
                <a:cs typeface="+mj-cs"/>
              </a:rPr>
              <a:t>Návrh zákona ...</a:t>
            </a:r>
            <a:endParaRPr lang="sk-SK" dirty="0"/>
          </a:p>
        </p:txBody>
      </p:sp>
      <p:sp>
        <p:nvSpPr>
          <p:cNvPr id="3" name="Zástupný symbol obsahu 2"/>
          <p:cNvSpPr>
            <a:spLocks noGrp="1"/>
          </p:cNvSpPr>
          <p:nvPr>
            <p:ph idx="1"/>
          </p:nvPr>
        </p:nvSpPr>
        <p:spPr/>
        <p:txBody>
          <a:bodyPr>
            <a:normAutofit/>
          </a:bodyPr>
          <a:lstStyle/>
          <a:p>
            <a:pPr>
              <a:buFontTx/>
              <a:buChar char="-"/>
            </a:pPr>
            <a:r>
              <a:rPr lang="sk-SK" sz="2600" dirty="0" smtClean="0"/>
              <a:t>§ 5 – telefonický kontakt</a:t>
            </a:r>
          </a:p>
          <a:p>
            <a:pPr>
              <a:buFontTx/>
              <a:buChar char="-"/>
            </a:pPr>
            <a:r>
              <a:rPr lang="sk-SK" sz="2600" dirty="0" smtClean="0"/>
              <a:t>§ 7 až 10 – odstúpenie od zmluvy</a:t>
            </a:r>
          </a:p>
          <a:p>
            <a:pPr lvl="1">
              <a:buFontTx/>
              <a:buChar char="-"/>
            </a:pPr>
            <a:r>
              <a:rPr lang="sk-SK" sz="2200" dirty="0" smtClean="0"/>
              <a:t>Právo spotrebiteľa v lehote 14 kalendárnych dní</a:t>
            </a:r>
          </a:p>
          <a:p>
            <a:pPr lvl="1">
              <a:buFontTx/>
              <a:buChar char="-"/>
            </a:pPr>
            <a:r>
              <a:rPr lang="sk-SK" sz="2200" dirty="0" smtClean="0"/>
              <a:t>Formulár na odstúpenie od zmluvy</a:t>
            </a:r>
          </a:p>
          <a:p>
            <a:pPr lvl="1">
              <a:buFontTx/>
              <a:buChar char="-"/>
            </a:pPr>
            <a:r>
              <a:rPr lang="sk-SK" sz="2200" dirty="0" smtClean="0"/>
              <a:t>Úprava počítania lehôt na odstúpenie od zmluvy</a:t>
            </a:r>
          </a:p>
          <a:p>
            <a:pPr lvl="1">
              <a:buFontTx/>
              <a:buChar char="-"/>
            </a:pPr>
            <a:r>
              <a:rPr lang="sk-SK" sz="2200" dirty="0" smtClean="0"/>
              <a:t>Právo odstúpiť od zmluvy aj pred začatím plynutia lehoty na odstúpenie od zmluvy</a:t>
            </a:r>
          </a:p>
          <a:p>
            <a:pPr lvl="1">
              <a:buFontTx/>
              <a:buChar char="-"/>
            </a:pPr>
            <a:r>
              <a:rPr lang="sk-SK" sz="2200" dirty="0" smtClean="0"/>
              <a:t>Výnimky z práva na odstúpenie od zmluvy</a:t>
            </a:r>
          </a:p>
          <a:p>
            <a:pPr lvl="1">
              <a:buFontTx/>
              <a:buChar char="-"/>
            </a:pPr>
            <a:r>
              <a:rPr lang="sk-SK" sz="2200" dirty="0" smtClean="0"/>
              <a:t>Formálne požiadavky na odstúpenie od zmluvy</a:t>
            </a:r>
          </a:p>
          <a:p>
            <a:pPr lvl="1">
              <a:buFontTx/>
              <a:buChar char="-"/>
            </a:pPr>
            <a:r>
              <a:rPr lang="sk-SK" sz="2200" dirty="0" smtClean="0"/>
              <a:t>„procesno-právna“ lehoty na odstúpenie od zmluvy</a:t>
            </a:r>
          </a:p>
        </p:txBody>
      </p:sp>
      <p:sp>
        <p:nvSpPr>
          <p:cNvPr id="4" name="Zástupný symbol čísla snímky 3"/>
          <p:cNvSpPr>
            <a:spLocks noGrp="1"/>
          </p:cNvSpPr>
          <p:nvPr>
            <p:ph type="sldNum" sz="quarter" idx="12"/>
          </p:nvPr>
        </p:nvSpPr>
        <p:spPr/>
        <p:txBody>
          <a:bodyPr>
            <a:normAutofit/>
          </a:bodyPr>
          <a:lstStyle/>
          <a:p>
            <a:fld id="{0154988B-0FC0-49FB-9FF9-B5AA6161019B}" type="slidenum">
              <a:rPr lang="sk-SK" altLang="sk-SK" smtClean="0"/>
              <a:pPr/>
              <a:t>7</a:t>
            </a:fld>
            <a:endParaRPr lang="sk-SK" altLang="sk-SK"/>
          </a:p>
        </p:txBody>
      </p:sp>
      <p:pic>
        <p:nvPicPr>
          <p:cNvPr id="5" name="Obrázo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8344" y="5445224"/>
            <a:ext cx="952500" cy="952500"/>
          </a:xfrm>
          <a:prstGeom prst="rect">
            <a:avLst/>
          </a:prstGeom>
        </p:spPr>
      </p:pic>
    </p:spTree>
    <p:extLst>
      <p:ext uri="{BB962C8B-B14F-4D97-AF65-F5344CB8AC3E}">
        <p14:creationId xmlns:p14="http://schemas.microsoft.com/office/powerpoint/2010/main" val="320990776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4000" dirty="0" smtClean="0">
                <a:solidFill>
                  <a:schemeClr val="tx2"/>
                </a:solidFill>
                <a:latin typeface="+mj-lt"/>
                <a:ea typeface="+mj-ea"/>
                <a:cs typeface="+mj-cs"/>
              </a:rPr>
              <a:t>Návrh zákona ...</a:t>
            </a:r>
            <a:endParaRPr lang="sk-SK" dirty="0"/>
          </a:p>
        </p:txBody>
      </p:sp>
      <p:sp>
        <p:nvSpPr>
          <p:cNvPr id="3" name="Zástupný symbol obsahu 2"/>
          <p:cNvSpPr>
            <a:spLocks noGrp="1"/>
          </p:cNvSpPr>
          <p:nvPr>
            <p:ph idx="1"/>
          </p:nvPr>
        </p:nvSpPr>
        <p:spPr/>
        <p:txBody>
          <a:bodyPr>
            <a:normAutofit/>
          </a:bodyPr>
          <a:lstStyle/>
          <a:p>
            <a:pPr>
              <a:buFontTx/>
              <a:buChar char="-"/>
            </a:pPr>
            <a:r>
              <a:rPr lang="sk-SK" sz="2600" dirty="0"/>
              <a:t>§ 7 až 10 – odstúpenie od </a:t>
            </a:r>
            <a:r>
              <a:rPr lang="sk-SK" sz="2600" dirty="0" smtClean="0"/>
              <a:t>zmluvy</a:t>
            </a:r>
          </a:p>
          <a:p>
            <a:pPr lvl="1">
              <a:buFontTx/>
              <a:buChar char="-"/>
            </a:pPr>
            <a:r>
              <a:rPr lang="sk-SK" sz="2800" dirty="0" smtClean="0"/>
              <a:t>Povinnosti predávajúceho a spotrebiteľa</a:t>
            </a:r>
          </a:p>
          <a:p>
            <a:pPr lvl="1">
              <a:buFontTx/>
              <a:buChar char="-"/>
            </a:pPr>
            <a:r>
              <a:rPr lang="sk-SK" sz="2800" dirty="0" smtClean="0"/>
              <a:t>Nová úprava úhrady nákladov na doručenie</a:t>
            </a:r>
          </a:p>
          <a:p>
            <a:pPr lvl="1">
              <a:buFontTx/>
              <a:buChar char="-"/>
            </a:pPr>
            <a:r>
              <a:rPr lang="sk-SK" sz="2800" dirty="0" smtClean="0"/>
              <a:t>Retenčné právo predávajúceho</a:t>
            </a:r>
          </a:p>
          <a:p>
            <a:pPr lvl="1">
              <a:buFontTx/>
              <a:buChar char="-"/>
            </a:pPr>
            <a:r>
              <a:rPr lang="sk-SK" sz="2800" dirty="0" smtClean="0"/>
              <a:t>Odstúpenie od zmluvy nemôže mať za následok žiadne náklady a sankcie pre spotrebiteľa</a:t>
            </a:r>
            <a:endParaRPr lang="sk-SK" sz="2800" dirty="0"/>
          </a:p>
          <a:p>
            <a:endParaRPr lang="sk-SK" dirty="0"/>
          </a:p>
        </p:txBody>
      </p:sp>
      <p:sp>
        <p:nvSpPr>
          <p:cNvPr id="4" name="Zástupný symbol čísla snímky 3"/>
          <p:cNvSpPr>
            <a:spLocks noGrp="1"/>
          </p:cNvSpPr>
          <p:nvPr>
            <p:ph type="sldNum" sz="quarter" idx="12"/>
          </p:nvPr>
        </p:nvSpPr>
        <p:spPr/>
        <p:txBody>
          <a:bodyPr>
            <a:normAutofit/>
          </a:bodyPr>
          <a:lstStyle/>
          <a:p>
            <a:fld id="{0154988B-0FC0-49FB-9FF9-B5AA6161019B}" type="slidenum">
              <a:rPr lang="sk-SK" altLang="sk-SK" smtClean="0"/>
              <a:pPr/>
              <a:t>8</a:t>
            </a:fld>
            <a:endParaRPr lang="sk-SK" altLang="sk-SK"/>
          </a:p>
        </p:txBody>
      </p:sp>
      <p:pic>
        <p:nvPicPr>
          <p:cNvPr id="5" name="Obrázo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8344" y="5445224"/>
            <a:ext cx="952500" cy="952500"/>
          </a:xfrm>
          <a:prstGeom prst="rect">
            <a:avLst/>
          </a:prstGeom>
        </p:spPr>
      </p:pic>
    </p:spTree>
    <p:extLst>
      <p:ext uri="{BB962C8B-B14F-4D97-AF65-F5344CB8AC3E}">
        <p14:creationId xmlns:p14="http://schemas.microsoft.com/office/powerpoint/2010/main" val="189687901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3600" dirty="0" smtClean="0">
                <a:solidFill>
                  <a:schemeClr val="tx2"/>
                </a:solidFill>
                <a:latin typeface="+mj-lt"/>
                <a:ea typeface="+mj-ea"/>
                <a:cs typeface="+mj-cs"/>
              </a:rPr>
              <a:t>Návrh zákona ...</a:t>
            </a:r>
            <a:endParaRPr lang="sk-SK" dirty="0"/>
          </a:p>
        </p:txBody>
      </p:sp>
      <p:sp>
        <p:nvSpPr>
          <p:cNvPr id="3" name="Zástupný symbol obsahu 2"/>
          <p:cNvSpPr>
            <a:spLocks noGrp="1"/>
          </p:cNvSpPr>
          <p:nvPr>
            <p:ph idx="1"/>
          </p:nvPr>
        </p:nvSpPr>
        <p:spPr/>
        <p:txBody>
          <a:bodyPr>
            <a:normAutofit/>
          </a:bodyPr>
          <a:lstStyle/>
          <a:p>
            <a:pPr>
              <a:buFontTx/>
              <a:buChar char="-"/>
            </a:pPr>
            <a:r>
              <a:rPr lang="sk-SK" sz="2600" dirty="0"/>
              <a:t>§ 11 a 12 – Predajná </a:t>
            </a:r>
            <a:r>
              <a:rPr lang="sk-SK" sz="2600" dirty="0" smtClean="0"/>
              <a:t>akcia</a:t>
            </a:r>
          </a:p>
          <a:p>
            <a:pPr lvl="1">
              <a:buFontTx/>
              <a:buChar char="-"/>
            </a:pPr>
            <a:r>
              <a:rPr lang="sk-SK" sz="2400" i="1" dirty="0" smtClean="0">
                <a:solidFill>
                  <a:schemeClr val="tx1"/>
                </a:solidFill>
                <a:latin typeface="+mn-lt"/>
              </a:rPr>
              <a:t>„Akcia </a:t>
            </a:r>
            <a:r>
              <a:rPr lang="sk-SK" sz="2400" i="1" dirty="0">
                <a:solidFill>
                  <a:schemeClr val="tx1"/>
                </a:solidFill>
                <a:latin typeface="+mn-lt"/>
              </a:rPr>
              <a:t>organizovaná na základe pozvánky alebo iného spotrebiteľom adresovaného oznámenia, z ktorého je zrejmé, že ide o pozvanie (ďalej len „pozvánka“), ktorej predmetom je najmä predaj tovaru alebo poskytnutie služieb a počas ktorej alebo do 15 pracovných dní po uskutočnení ktorej dochádza k uzavretiu zmluvy so </a:t>
            </a:r>
            <a:r>
              <a:rPr lang="sk-SK" sz="2400" i="1" dirty="0" smtClean="0">
                <a:solidFill>
                  <a:schemeClr val="tx1"/>
                </a:solidFill>
                <a:latin typeface="+mn-lt"/>
              </a:rPr>
              <a:t>spotrebiteľom.“</a:t>
            </a:r>
          </a:p>
        </p:txBody>
      </p:sp>
      <p:sp>
        <p:nvSpPr>
          <p:cNvPr id="4" name="Zástupný symbol čísla snímky 3"/>
          <p:cNvSpPr>
            <a:spLocks noGrp="1"/>
          </p:cNvSpPr>
          <p:nvPr>
            <p:ph type="sldNum" sz="quarter" idx="12"/>
          </p:nvPr>
        </p:nvSpPr>
        <p:spPr/>
        <p:txBody>
          <a:bodyPr>
            <a:normAutofit/>
          </a:bodyPr>
          <a:lstStyle/>
          <a:p>
            <a:fld id="{0154988B-0FC0-49FB-9FF9-B5AA6161019B}" type="slidenum">
              <a:rPr lang="sk-SK" altLang="sk-SK" smtClean="0"/>
              <a:pPr/>
              <a:t>9</a:t>
            </a:fld>
            <a:endParaRPr lang="sk-SK" altLang="sk-SK"/>
          </a:p>
        </p:txBody>
      </p:sp>
      <p:pic>
        <p:nvPicPr>
          <p:cNvPr id="5" name="Obrázok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8344" y="5445224"/>
            <a:ext cx="952500" cy="952500"/>
          </a:xfrm>
          <a:prstGeom prst="rect">
            <a:avLst/>
          </a:prstGeom>
        </p:spPr>
      </p:pic>
    </p:spTree>
    <p:extLst>
      <p:ext uri="{BB962C8B-B14F-4D97-AF65-F5344CB8AC3E}">
        <p14:creationId xmlns:p14="http://schemas.microsoft.com/office/powerpoint/2010/main" val="425922464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snosť">
  <a:themeElements>
    <a:clrScheme name="Jasnosť">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klas. ver.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Jasnosť">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Motív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381</TotalTime>
  <Words>1003</Words>
  <Application>Microsoft Office PowerPoint</Application>
  <PresentationFormat>Prezentácia na obrazovke (4:3)</PresentationFormat>
  <Paragraphs>188</Paragraphs>
  <Slides>25</Slides>
  <Notes>2</Notes>
  <HiddenSlides>0</HiddenSlides>
  <MMClips>0</MMClips>
  <ScaleCrop>false</ScaleCrop>
  <HeadingPairs>
    <vt:vector size="4" baseType="variant">
      <vt:variant>
        <vt:lpstr>Motív</vt:lpstr>
      </vt:variant>
      <vt:variant>
        <vt:i4>1</vt:i4>
      </vt:variant>
      <vt:variant>
        <vt:lpstr>Nadpisy snímok</vt:lpstr>
      </vt:variant>
      <vt:variant>
        <vt:i4>25</vt:i4>
      </vt:variant>
    </vt:vector>
  </HeadingPairs>
  <TitlesOfParts>
    <vt:vector size="26" baseType="lpstr">
      <vt:lpstr>Jasnosť</vt:lpstr>
      <vt:lpstr>Aktuálne otázky legislatívy v oblasti ochrany spotrebiteľa</vt:lpstr>
      <vt:lpstr>Platné právne predpisy v oblasti ochrany spotrebiteľa</vt:lpstr>
      <vt:lpstr>Návrh zákona o ochrane spotrebiteľa pri predaji tovaru alebo poskytovaní služieb na základe zmluvy uzavretej na diaľku alebo zmluvy uzavretej mimo prevádzkových priestorov predávajúceho a o zmene a doplnení niektorých zákonov</vt:lpstr>
      <vt:lpstr>Návrh zákona ...</vt:lpstr>
      <vt:lpstr>Návrh zákona ...</vt:lpstr>
      <vt:lpstr>Návrh zákona ...</vt:lpstr>
      <vt:lpstr>Návrh zákona ...</vt:lpstr>
      <vt:lpstr>Návrh zákona ...</vt:lpstr>
      <vt:lpstr>Návrh zákona ...</vt:lpstr>
      <vt:lpstr>Návrh zákona ...</vt:lpstr>
      <vt:lpstr>Návrh zákona ...</vt:lpstr>
      <vt:lpstr>Návrh zákona ...</vt:lpstr>
      <vt:lpstr>Návrh zákona ...</vt:lpstr>
      <vt:lpstr>Návrh zákona ...</vt:lpstr>
      <vt:lpstr>Návrh zákona ...</vt:lpstr>
      <vt:lpstr>Návrh zákona ...</vt:lpstr>
      <vt:lpstr>Návrh zákona ...</vt:lpstr>
      <vt:lpstr>Návrh zákona ...</vt:lpstr>
      <vt:lpstr>Návrh zákona ...</vt:lpstr>
      <vt:lpstr>Návrh zákona ...</vt:lpstr>
      <vt:lpstr>Návrh zákona ...</vt:lpstr>
      <vt:lpstr>Legislatíva po roku 2014</vt:lpstr>
      <vt:lpstr>Legislatíva po roku 2014</vt:lpstr>
      <vt:lpstr>Legislatíva po roku 2014</vt:lpstr>
      <vt:lpstr>Ďakujem za pozornosť!</vt:lpstr>
    </vt:vector>
  </TitlesOfParts>
  <Company>mhsr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MHV SR</dc:title>
  <dc:creator>csiba</dc:creator>
  <cp:lastModifiedBy>Csiba Imrich</cp:lastModifiedBy>
  <cp:revision>22</cp:revision>
  <dcterms:created xsi:type="dcterms:W3CDTF">2010-10-22T10:49:20Z</dcterms:created>
  <dcterms:modified xsi:type="dcterms:W3CDTF">2013-11-19T12:02:28Z</dcterms:modified>
</cp:coreProperties>
</file>