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802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369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589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217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9723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969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101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413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105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780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283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69E81-2CD8-4B8E-881A-C38D53BC4B20}" type="datetimeFigureOut">
              <a:rPr lang="sk-SK" smtClean="0"/>
              <a:t>19. 11. 2013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81837-C690-47C4-B0EB-48D243FD633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897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Niektoré aktuálne otázky</a:t>
            </a:r>
            <a:b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povinného zmluvného poistenia</a:t>
            </a: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63995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Škoda na čelnom skle/1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0014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k-SK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1900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Stanovisko Útvaru </a:t>
            </a:r>
            <a:r>
              <a:rPr lang="sk-SK" sz="19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doh</a:t>
            </a:r>
            <a:r>
              <a:rPr lang="sk-SK" sz="19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ľ</a:t>
            </a:r>
            <a:r>
              <a:rPr lang="sk-SK" sz="19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adu nad </a:t>
            </a:r>
            <a:r>
              <a:rPr lang="sk-SK" sz="1900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finan</a:t>
            </a:r>
            <a:r>
              <a:rPr lang="sk-SK" sz="19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č</a:t>
            </a:r>
            <a:r>
              <a:rPr lang="sk-SK" sz="1900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ným </a:t>
            </a:r>
            <a:r>
              <a:rPr lang="sk-SK" sz="19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trhom </a:t>
            </a:r>
            <a:r>
              <a:rPr lang="sk-SK" sz="1900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NBS zo 16.7.2013</a:t>
            </a:r>
          </a:p>
          <a:p>
            <a:pPr marL="0" indent="0" algn="just">
              <a:buNone/>
            </a:pPr>
            <a:r>
              <a:rPr lang="sk-SK" sz="1600" dirty="0" smtClean="0">
                <a:latin typeface="+mj-lt"/>
              </a:rPr>
              <a:t>...</a:t>
            </a:r>
          </a:p>
          <a:p>
            <a:pPr marL="0" indent="0" algn="just">
              <a:buNone/>
            </a:pPr>
            <a:r>
              <a:rPr lang="sk-SK" sz="1800" dirty="0" smtClean="0">
                <a:latin typeface="+mj-lt"/>
              </a:rPr>
              <a:t>Podľa </a:t>
            </a:r>
            <a:r>
              <a:rPr lang="sk-SK" sz="1800" dirty="0">
                <a:latin typeface="+mj-lt"/>
              </a:rPr>
              <a:t>§ 428 Občianskeho zákonníka sa svojej zodpovednosti nemôže </a:t>
            </a:r>
            <a:r>
              <a:rPr lang="sk-SK" sz="1800" dirty="0" smtClean="0">
                <a:latin typeface="+mj-lt"/>
              </a:rPr>
              <a:t>prevádzateľ zbaviť</a:t>
            </a:r>
            <a:r>
              <a:rPr lang="sk-SK" sz="1800" dirty="0">
                <a:latin typeface="+mj-lt"/>
              </a:rPr>
              <a:t>, ak bola škoda spôsobená okolnosťami, ktoré majú pôvod v prevádzke. </a:t>
            </a:r>
            <a:r>
              <a:rPr lang="sk-SK" sz="1800" b="1" dirty="0">
                <a:latin typeface="+mj-lt"/>
              </a:rPr>
              <a:t>Inak </a:t>
            </a:r>
            <a:r>
              <a:rPr lang="sk-SK" sz="1800" b="1" dirty="0" smtClean="0">
                <a:latin typeface="+mj-lt"/>
              </a:rPr>
              <a:t>sa zodpovednosti </a:t>
            </a:r>
            <a:r>
              <a:rPr lang="sk-SK" sz="1800" b="1" dirty="0">
                <a:latin typeface="+mj-lt"/>
              </a:rPr>
              <a:t>zbaví, len ak sa preukáže, že sa škode nemohlo zabrániť ani pri </a:t>
            </a:r>
            <a:r>
              <a:rPr lang="sk-SK" sz="1800" b="1" dirty="0" smtClean="0">
                <a:latin typeface="+mj-lt"/>
              </a:rPr>
              <a:t>vynaložení všetkého úsilia.</a:t>
            </a:r>
          </a:p>
          <a:p>
            <a:pPr marL="0" indent="0" algn="just">
              <a:buNone/>
            </a:pPr>
            <a:endParaRPr lang="sk-SK" sz="1800" dirty="0">
              <a:latin typeface="+mj-lt"/>
            </a:endParaRPr>
          </a:p>
          <a:p>
            <a:pPr marL="0" indent="0" algn="just">
              <a:buNone/>
            </a:pPr>
            <a:r>
              <a:rPr lang="sk-SK" sz="1800" dirty="0">
                <a:latin typeface="+mj-lt"/>
              </a:rPr>
              <a:t>Ak teda bola škoda spôsobená okolnosťami, ktoré majú pôvod v </a:t>
            </a:r>
            <a:r>
              <a:rPr lang="sk-SK" sz="1800" dirty="0" smtClean="0">
                <a:latin typeface="+mj-lt"/>
              </a:rPr>
              <a:t>prevádzke motorového </a:t>
            </a:r>
            <a:r>
              <a:rPr lang="sk-SK" sz="1800" dirty="0">
                <a:latin typeface="+mj-lt"/>
              </a:rPr>
              <a:t>vozidla, ide o </a:t>
            </a:r>
            <a:r>
              <a:rPr lang="sk-SK" sz="1800" b="1" dirty="0">
                <a:latin typeface="+mj-lt"/>
              </a:rPr>
              <a:t>absolútnu objektívnu zodpovednosť za škodu </a:t>
            </a:r>
            <a:r>
              <a:rPr lang="sk-SK" sz="1800" dirty="0">
                <a:latin typeface="+mj-lt"/>
              </a:rPr>
              <a:t>a prevádzkovateľ </a:t>
            </a:r>
            <a:r>
              <a:rPr lang="sk-SK" sz="1800" dirty="0" smtClean="0">
                <a:latin typeface="+mj-lt"/>
              </a:rPr>
              <a:t>sa za </a:t>
            </a:r>
            <a:r>
              <a:rPr lang="sk-SK" sz="1800" dirty="0">
                <a:latin typeface="+mj-lt"/>
              </a:rPr>
              <a:t>žiadnych okolností nemôže zbaviť svojej zodpovednosti za vznik takejto škody</a:t>
            </a:r>
            <a:r>
              <a:rPr lang="sk-SK" sz="1800" dirty="0" smtClean="0">
                <a:latin typeface="+mj-lt"/>
              </a:rPr>
              <a:t>...</a:t>
            </a:r>
          </a:p>
          <a:p>
            <a:pPr marL="0" indent="0" algn="just">
              <a:buNone/>
            </a:pPr>
            <a:endParaRPr lang="sk-SK" sz="1800" dirty="0">
              <a:latin typeface="+mj-lt"/>
            </a:endParaRPr>
          </a:p>
          <a:p>
            <a:pPr marL="0" indent="0">
              <a:buNone/>
            </a:pPr>
            <a:r>
              <a:rPr lang="sk-SK" sz="1800" dirty="0">
                <a:latin typeface="+mj-lt"/>
              </a:rPr>
              <a:t>V prípade </a:t>
            </a:r>
            <a:r>
              <a:rPr lang="sk-SK" sz="1800" i="1" dirty="0">
                <a:latin typeface="+mj-lt"/>
              </a:rPr>
              <a:t>škody na </a:t>
            </a:r>
            <a:r>
              <a:rPr lang="sk-SK" sz="1800" dirty="0">
                <a:latin typeface="+mj-lt"/>
              </a:rPr>
              <a:t>č</a:t>
            </a:r>
            <a:r>
              <a:rPr lang="sk-SK" sz="1800" i="1" dirty="0">
                <a:latin typeface="+mj-lt"/>
              </a:rPr>
              <a:t>elnom skle </a:t>
            </a:r>
            <a:r>
              <a:rPr lang="sk-SK" sz="1800" dirty="0">
                <a:latin typeface="+mj-lt"/>
              </a:rPr>
              <a:t>zaujíma </a:t>
            </a:r>
            <a:r>
              <a:rPr lang="sk-SK" sz="1800" dirty="0" smtClean="0">
                <a:latin typeface="+mj-lt"/>
              </a:rPr>
              <a:t>NBS </a:t>
            </a:r>
            <a:r>
              <a:rPr lang="sk-SK" sz="1800" dirty="0">
                <a:latin typeface="+mj-lt"/>
              </a:rPr>
              <a:t>stanovisko, </a:t>
            </a:r>
            <a:r>
              <a:rPr lang="sk-SK" sz="1800" dirty="0" smtClean="0">
                <a:latin typeface="+mj-lt"/>
              </a:rPr>
              <a:t>že vymrštenie </a:t>
            </a:r>
            <a:r>
              <a:rPr lang="sk-SK" sz="1800" dirty="0">
                <a:latin typeface="+mj-lt"/>
              </a:rPr>
              <a:t>kameňa spod kolies iného motorového vozidla je okolnosť, ktorá má </a:t>
            </a:r>
            <a:r>
              <a:rPr lang="sk-SK" sz="1800" dirty="0" smtClean="0">
                <a:latin typeface="+mj-lt"/>
              </a:rPr>
              <a:t>pôvod v </a:t>
            </a:r>
            <a:r>
              <a:rPr lang="sk-SK" sz="1800" dirty="0">
                <a:latin typeface="+mj-lt"/>
              </a:rPr>
              <a:t>prevádzke</a:t>
            </a:r>
            <a:r>
              <a:rPr lang="sk-SK" sz="1800" dirty="0" smtClean="0">
                <a:latin typeface="+mj-lt"/>
              </a:rPr>
              <a:t>.</a:t>
            </a:r>
          </a:p>
          <a:p>
            <a:pPr marL="0" indent="0" algn="just">
              <a:buNone/>
            </a:pPr>
            <a:endParaRPr lang="sk-SK" sz="1800" dirty="0" smtClean="0">
              <a:latin typeface="+mj-lt"/>
            </a:endParaRPr>
          </a:p>
          <a:p>
            <a:pPr marL="0" indent="0" algn="just">
              <a:buNone/>
            </a:pPr>
            <a:r>
              <a:rPr lang="sk-SK" sz="1800" dirty="0" smtClean="0">
                <a:latin typeface="+mj-lt"/>
              </a:rPr>
              <a:t>Ak </a:t>
            </a:r>
            <a:r>
              <a:rPr lang="sk-SK" sz="1800" dirty="0">
                <a:latin typeface="+mj-lt"/>
              </a:rPr>
              <a:t>teda udalosť - </a:t>
            </a:r>
            <a:r>
              <a:rPr lang="sk-SK" sz="1800" i="1" dirty="0">
                <a:latin typeface="+mj-lt"/>
              </a:rPr>
              <a:t>škoda na </a:t>
            </a:r>
            <a:r>
              <a:rPr lang="sk-SK" sz="1800" dirty="0">
                <a:latin typeface="+mj-lt"/>
              </a:rPr>
              <a:t>č</a:t>
            </a:r>
            <a:r>
              <a:rPr lang="sk-SK" sz="1800" i="1" dirty="0">
                <a:latin typeface="+mj-lt"/>
              </a:rPr>
              <a:t>elnom skle </a:t>
            </a:r>
            <a:r>
              <a:rPr lang="sk-SK" sz="1800" dirty="0">
                <a:latin typeface="+mj-lt"/>
              </a:rPr>
              <a:t>- bola spôsobená okolnosťou majúcou pôvod </a:t>
            </a:r>
            <a:r>
              <a:rPr lang="sk-SK" sz="1800" dirty="0" smtClean="0">
                <a:latin typeface="+mj-lt"/>
              </a:rPr>
              <a:t>v prevádzke</a:t>
            </a:r>
            <a:r>
              <a:rPr lang="sk-SK" sz="1800" dirty="0">
                <a:latin typeface="+mj-lt"/>
              </a:rPr>
              <a:t>, škoda vznikla a existuje príčinná súvislosť medzi udalosťou a vznikom </a:t>
            </a:r>
            <a:r>
              <a:rPr lang="sk-SK" sz="1800" dirty="0" smtClean="0">
                <a:latin typeface="+mj-lt"/>
              </a:rPr>
              <a:t>škody, prevádzkovateľ </a:t>
            </a:r>
            <a:r>
              <a:rPr lang="sk-SK" sz="1800" dirty="0">
                <a:latin typeface="+mj-lt"/>
              </a:rPr>
              <a:t>zodpovedá za </a:t>
            </a:r>
            <a:r>
              <a:rPr lang="sk-SK" sz="1800" i="1" dirty="0">
                <a:latin typeface="+mj-lt"/>
              </a:rPr>
              <a:t>škodu na </a:t>
            </a:r>
            <a:r>
              <a:rPr lang="sk-SK" sz="1800" dirty="0">
                <a:latin typeface="+mj-lt"/>
              </a:rPr>
              <a:t>č</a:t>
            </a:r>
            <a:r>
              <a:rPr lang="sk-SK" sz="1800" i="1" dirty="0">
                <a:latin typeface="+mj-lt"/>
              </a:rPr>
              <a:t>elnom skle</a:t>
            </a:r>
            <a:r>
              <a:rPr lang="sk-SK" sz="1800" dirty="0">
                <a:latin typeface="+mj-lt"/>
              </a:rPr>
              <a:t>, a </a:t>
            </a:r>
            <a:r>
              <a:rPr lang="sk-SK" sz="1800" b="1" dirty="0">
                <a:latin typeface="+mj-lt"/>
              </a:rPr>
              <a:t>pokiaľ má uzatvorené </a:t>
            </a:r>
            <a:r>
              <a:rPr lang="sk-SK" sz="1800" b="1" dirty="0" smtClean="0">
                <a:latin typeface="+mj-lt"/>
              </a:rPr>
              <a:t>povinné zmluvné </a:t>
            </a:r>
            <a:r>
              <a:rPr lang="sk-SK" sz="1800" b="1" dirty="0">
                <a:latin typeface="+mj-lt"/>
              </a:rPr>
              <a:t>poistenie zodpovednosti za škodu spôsobenú prevádzkou motorového vozidla, </a:t>
            </a:r>
            <a:r>
              <a:rPr lang="sk-SK" sz="1800" b="1" dirty="0" smtClean="0">
                <a:latin typeface="+mj-lt"/>
              </a:rPr>
              <a:t>je poisťovateľ </a:t>
            </a:r>
            <a:r>
              <a:rPr lang="sk-SK" sz="1800" b="1" dirty="0">
                <a:latin typeface="+mj-lt"/>
              </a:rPr>
              <a:t>povinný takúto škodu zaňho </a:t>
            </a:r>
            <a:r>
              <a:rPr lang="sk-SK" sz="1800" b="1" dirty="0" smtClean="0">
                <a:latin typeface="+mj-lt"/>
              </a:rPr>
              <a:t>nahradiť </a:t>
            </a:r>
            <a:r>
              <a:rPr lang="sk-SK" sz="1800" b="1" dirty="0" smtClean="0">
                <a:solidFill>
                  <a:srgbClr val="FF0000"/>
                </a:solidFill>
                <a:latin typeface="+mj-lt"/>
              </a:rPr>
              <a:t>(a čo, keď nemá PZP?).</a:t>
            </a:r>
            <a:endParaRPr lang="sk-SK" sz="18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8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Škoda na čelnom skle/2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1800" b="1" dirty="0" smtClean="0">
                <a:latin typeface="+mj-lt"/>
                <a:cs typeface="Arial" panose="020B0604020202020204" pitchFamily="34" charset="0"/>
              </a:rPr>
              <a:t>Stanovisko SKP zo 16. 7. 2013</a:t>
            </a:r>
          </a:p>
          <a:p>
            <a:pPr marL="0" indent="0" algn="just">
              <a:buNone/>
            </a:pPr>
            <a:r>
              <a:rPr lang="sk-SK" sz="1800" u="sng" dirty="0" smtClean="0"/>
              <a:t>Predpokladom plnenia z PZP je preukázaná</a:t>
            </a:r>
            <a:r>
              <a:rPr lang="sk-SK" sz="1800" dirty="0" smtClean="0"/>
              <a:t> </a:t>
            </a:r>
            <a:r>
              <a:rPr lang="sk-SK" sz="1800" dirty="0"/>
              <a:t>zodpovednosť prevádzateľa motorového vozidla (škodcu) za škodu spôsobenú prevádzkou motorového vozidla. Medzi skutkové okolnosti vzniku tejto zodpovednosti patrí prevádzka </a:t>
            </a:r>
            <a:r>
              <a:rPr lang="sk-SK" sz="1800" b="1" u="sng" dirty="0"/>
              <a:t>konkrétneho</a:t>
            </a:r>
            <a:r>
              <a:rPr lang="sk-SK" sz="1800" b="1" dirty="0"/>
              <a:t> </a:t>
            </a:r>
            <a:r>
              <a:rPr lang="sk-SK" sz="1800" dirty="0"/>
              <a:t>motorového vozidla, vznik škody (v tomto prípade na členom skle)   a  príčinná súvislosti medzi nimi</a:t>
            </a:r>
            <a:r>
              <a:rPr lang="sk-SK" sz="1800" dirty="0" smtClean="0"/>
              <a:t>. </a:t>
            </a:r>
            <a:r>
              <a:rPr lang="sk-SK" sz="1800" b="1" dirty="0" smtClean="0">
                <a:latin typeface="+mj-lt"/>
              </a:rPr>
              <a:t>Dôkaznú povinnosť má poškodený, nie poistený ani škodca. Dohoda medzi škodcom a poškodeným nie je dôkazom a jej akceptácia podporuje existenciu poistných podvodov.</a:t>
            </a:r>
            <a:endParaRPr lang="sk-SK" sz="1800" b="1" dirty="0">
              <a:latin typeface="+mj-lt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sk-SK" sz="1800" dirty="0"/>
              <a:t>V prípade škôd na čelnom skle ide navyše o  </a:t>
            </a:r>
            <a:r>
              <a:rPr lang="sk-SK" sz="1800" b="1" u="sng" dirty="0"/>
              <a:t>stret dvoch rôznych </a:t>
            </a:r>
            <a:r>
              <a:rPr lang="sk-SK" sz="1800" b="1" u="sng" dirty="0" smtClean="0"/>
              <a:t>prevádzok</a:t>
            </a:r>
            <a:r>
              <a:rPr lang="sk-SK" sz="1800" b="1" dirty="0" smtClean="0"/>
              <a:t> </a:t>
            </a:r>
            <a:r>
              <a:rPr lang="sk-SK" sz="1800" dirty="0" smtClean="0"/>
              <a:t>(motorových </a:t>
            </a:r>
            <a:r>
              <a:rPr lang="sk-SK" sz="1800" dirty="0"/>
              <a:t>vozidiel) podľa § 431 OZ (</a:t>
            </a:r>
            <a:r>
              <a:rPr lang="sk-SK" sz="1800" dirty="0">
                <a:solidFill>
                  <a:srgbClr val="FF0000"/>
                </a:solidFill>
              </a:rPr>
              <a:t>tomuto sa stanovisko vôbec nevyjadruje</a:t>
            </a:r>
            <a:r>
              <a:rPr lang="sk-SK" sz="1800" dirty="0"/>
              <a:t>). </a:t>
            </a:r>
            <a:endParaRPr lang="sk-SK" sz="1800" dirty="0" smtClean="0"/>
          </a:p>
          <a:p>
            <a:pPr marL="0" indent="0" algn="just">
              <a:buNone/>
            </a:pPr>
            <a:r>
              <a:rPr lang="sk-SK" sz="1800" dirty="0" smtClean="0"/>
              <a:t>Je nepravdivý názor, že  </a:t>
            </a:r>
            <a:r>
              <a:rPr lang="sk-SK" sz="1800" dirty="0"/>
              <a:t>v prípade škody spôsobenej na členom skle ide  „absolútnu“ objektívnu zodpovednosť za škodu bez možnosti liberácie. </a:t>
            </a:r>
            <a:endParaRPr lang="sk-SK" sz="1800" dirty="0" smtClean="0"/>
          </a:p>
          <a:p>
            <a:pPr marL="0" indent="0" algn="just">
              <a:buNone/>
            </a:pPr>
            <a:r>
              <a:rPr lang="sk-SK" sz="1800" dirty="0"/>
              <a:t>I v prípade, keď sa preukáže zodpovednosť konkrétneho  prevádzateľa vozidla zákon umožňuje škodcovi (a samozrejme i jeho poisťovni) zbaviť sa zodpovednosti (</a:t>
            </a:r>
            <a:r>
              <a:rPr lang="sk-SK" sz="1800" dirty="0" err="1"/>
              <a:t>liberovať</a:t>
            </a:r>
            <a:r>
              <a:rPr lang="sk-SK" sz="1800" dirty="0"/>
              <a:t> sa). Zákon (§ 428 OZ) uvádza </a:t>
            </a:r>
            <a:r>
              <a:rPr lang="sk-SK" sz="1800" b="1" u="sng" dirty="0"/>
              <a:t>dva konkrétne liberačné dôvody</a:t>
            </a:r>
            <a:r>
              <a:rPr lang="sk-SK" sz="1800" dirty="0"/>
              <a:t> (</a:t>
            </a:r>
            <a:r>
              <a:rPr lang="sk-SK" sz="1800" dirty="0">
                <a:solidFill>
                  <a:srgbClr val="FF0000"/>
                </a:solidFill>
              </a:rPr>
              <a:t>v stanovisku sa uvádza len jeden z nich</a:t>
            </a:r>
            <a:r>
              <a:rPr lang="sk-SK" sz="1800" dirty="0"/>
              <a:t>). </a:t>
            </a:r>
            <a:endParaRPr lang="sk-SK" sz="18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61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Škoda na čelnom skle/3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sz="1800" dirty="0" smtClean="0"/>
              <a:t>Škody z PZP sa </a:t>
            </a:r>
            <a:r>
              <a:rPr lang="sk-SK" sz="1800" dirty="0"/>
              <a:t>neposudzujú akoby podľa „jednej šablóny“,  ako je tomu v prípade havarijného poistenia </a:t>
            </a:r>
            <a:r>
              <a:rPr lang="sk-SK" sz="1800" dirty="0" smtClean="0"/>
              <a:t>(poisťovne v minulom roku vyšetroval </a:t>
            </a:r>
            <a:r>
              <a:rPr lang="sk-SK" sz="1800" dirty="0"/>
              <a:t>Protimonopolný úrad SR, či pri škodách na čelnom skle neuplatňujú vopred dohodnutý postup). </a:t>
            </a:r>
            <a:endParaRPr lang="sk-SK" sz="1800" dirty="0" smtClean="0"/>
          </a:p>
          <a:p>
            <a:pPr marL="0" indent="0" algn="just">
              <a:buNone/>
            </a:pPr>
            <a:r>
              <a:rPr lang="sk-SK" sz="1800" dirty="0" smtClean="0"/>
              <a:t>Likvidačná prax v prevažnej väčšine poisťovní je v súlade s likvidačnou praxou ich materských poisťovní (v PZP pôsobia 4 poisťovne z iného členského štátu EÚ). </a:t>
            </a:r>
          </a:p>
          <a:p>
            <a:pPr marL="0" indent="0" algn="just">
              <a:buNone/>
            </a:pPr>
            <a:r>
              <a:rPr lang="sk-SK" sz="1800" dirty="0" smtClean="0"/>
              <a:t>Napr</a:t>
            </a:r>
            <a:r>
              <a:rPr lang="sk-SK" sz="1800" dirty="0"/>
              <a:t>. v Rakúsku 95% takto nahlásených škôd poisťovne zamietajú a poškodený sa len v ojedinelých prípadoch domáhajú náhrady škody na čelnom skle na </a:t>
            </a:r>
            <a:r>
              <a:rPr lang="sk-SK" sz="1800" dirty="0" smtClean="0"/>
              <a:t>súde.</a:t>
            </a:r>
          </a:p>
          <a:p>
            <a:pPr marL="0" indent="0" algn="just">
              <a:buNone/>
            </a:pPr>
            <a:r>
              <a:rPr lang="sk-SK" sz="1800" b="1" dirty="0" smtClean="0"/>
              <a:t>Príčiny problému na Slovensku?</a:t>
            </a:r>
          </a:p>
          <a:p>
            <a:pPr algn="just">
              <a:buFontTx/>
              <a:buChar char="-"/>
            </a:pPr>
            <a:r>
              <a:rPr lang="sk-SK" sz="1800" b="1" dirty="0" smtClean="0"/>
              <a:t>nefungujúci systém bonus/</a:t>
            </a:r>
            <a:r>
              <a:rPr lang="sk-SK" sz="1800" b="1" dirty="0" err="1" smtClean="0"/>
              <a:t>malus</a:t>
            </a:r>
            <a:r>
              <a:rPr lang="sk-SK" sz="1800" b="1" dirty="0" smtClean="0"/>
              <a:t>,</a:t>
            </a:r>
          </a:p>
          <a:p>
            <a:pPr algn="just">
              <a:buFontTx/>
              <a:buChar char="-"/>
            </a:pPr>
            <a:r>
              <a:rPr lang="sk-SK" sz="1800" b="1" dirty="0" smtClean="0"/>
              <a:t>nízka </a:t>
            </a:r>
            <a:r>
              <a:rPr lang="sk-SK" sz="1800" b="1" dirty="0" err="1" smtClean="0"/>
              <a:t>penetrácia</a:t>
            </a:r>
            <a:r>
              <a:rPr lang="sk-SK" sz="1800" b="1" dirty="0" smtClean="0"/>
              <a:t> havarijného poistenia,</a:t>
            </a:r>
          </a:p>
          <a:p>
            <a:pPr algn="just">
              <a:buFontTx/>
              <a:buChar char="-"/>
            </a:pPr>
            <a:r>
              <a:rPr lang="sk-SK" sz="1800" b="1" dirty="0" smtClean="0"/>
              <a:t>vysoký podiel poistných podvodov,</a:t>
            </a:r>
          </a:p>
          <a:p>
            <a:pPr algn="just">
              <a:buFontTx/>
              <a:buChar char="-"/>
            </a:pPr>
            <a:r>
              <a:rPr lang="sk-SK" sz="1800" b="1" dirty="0" smtClean="0"/>
              <a:t>reminiscencie na zákonné  poistenie, keď SŠP takéto škody hradila bez ohľadu na konkrétnu skutkovú situáciu</a:t>
            </a:r>
          </a:p>
          <a:p>
            <a:pPr marL="0" indent="0" algn="just">
              <a:buNone/>
            </a:pPr>
            <a:r>
              <a:rPr lang="sk-SK" sz="1800" b="1" dirty="0" smtClean="0"/>
              <a:t>Riešenie: Zavedenie systému bonus/</a:t>
            </a:r>
            <a:r>
              <a:rPr lang="sk-SK" sz="1800" b="1" dirty="0" err="1" smtClean="0"/>
              <a:t>malus</a:t>
            </a:r>
            <a:r>
              <a:rPr lang="sk-SK" sz="1800" b="1" dirty="0" smtClean="0"/>
              <a:t> alebo zahrnúť takéto škody medzi výluky z PZP.</a:t>
            </a:r>
            <a:endParaRPr lang="sk-SK" sz="1800" b="1" dirty="0"/>
          </a:p>
        </p:txBody>
      </p:sp>
    </p:spTree>
    <p:extLst>
      <p:ext uri="{BB962C8B-B14F-4D97-AF65-F5344CB8AC3E}">
        <p14:creationId xmlns:p14="http://schemas.microsoft.com/office/powerpoint/2010/main" val="193064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2400" b="1" dirty="0" smtClean="0"/>
              <a:t>ROZSUDOK SÚDNEHO DVORA EÚ z 24. 10. 2013 </a:t>
            </a:r>
            <a:br>
              <a:rPr lang="sk-SK" sz="2400" b="1" dirty="0" smtClean="0"/>
            </a:br>
            <a:r>
              <a:rPr lang="sk-SK" sz="2400" b="1" dirty="0" smtClean="0"/>
              <a:t>vo veci </a:t>
            </a:r>
            <a:r>
              <a:rPr lang="sk-SK" sz="2400" b="1" dirty="0" err="1" smtClean="0"/>
              <a:t>Haasová</a:t>
            </a:r>
            <a:r>
              <a:rPr lang="sk-SK" sz="2400" b="1" dirty="0" smtClean="0"/>
              <a:t> C‑22/12</a:t>
            </a:r>
            <a:endParaRPr lang="sk-SK" sz="24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7133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1600" dirty="0" smtClean="0"/>
              <a:t>Návrh na začatie prejudiciálneho konania podľa článku 267 ZFEÚ, podaný rozhodnutím Krajského súdu v Prešove (Slovensko) z 8. 11. 2011, ktorý súvisí s konaním: </a:t>
            </a:r>
            <a:r>
              <a:rPr lang="sk-SK" sz="1600" b="1" dirty="0" smtClean="0"/>
              <a:t>Katarína </a:t>
            </a:r>
            <a:r>
              <a:rPr lang="sk-SK" sz="1600" b="1" dirty="0" err="1" smtClean="0"/>
              <a:t>Haasová</a:t>
            </a:r>
            <a:r>
              <a:rPr lang="sk-SK" sz="1600" b="1" dirty="0" smtClean="0"/>
              <a:t> v.</a:t>
            </a:r>
            <a:r>
              <a:rPr lang="sk-SK" sz="1600" dirty="0" smtClean="0"/>
              <a:t> </a:t>
            </a:r>
            <a:r>
              <a:rPr lang="sk-SK" sz="1600" b="1" dirty="0" smtClean="0"/>
              <a:t>Rastislavovi Petríkovi a</a:t>
            </a:r>
            <a:r>
              <a:rPr lang="sk-SK" sz="1600" dirty="0"/>
              <a:t> </a:t>
            </a:r>
            <a:r>
              <a:rPr lang="sk-SK" sz="1600" b="1" dirty="0" smtClean="0"/>
              <a:t>Blanke </a:t>
            </a:r>
            <a:r>
              <a:rPr lang="sk-SK" sz="1600" b="1" dirty="0" err="1" smtClean="0"/>
              <a:t>Holingovej</a:t>
            </a:r>
            <a:r>
              <a:rPr lang="sk-SK" sz="1600" b="1" dirty="0" smtClean="0"/>
              <a:t>.</a:t>
            </a:r>
          </a:p>
          <a:p>
            <a:pPr marL="0" indent="0" algn="just">
              <a:buNone/>
            </a:pPr>
            <a:r>
              <a:rPr lang="sk-SK" sz="1600" b="1" dirty="0" smtClean="0"/>
              <a:t>Skutkový stav: </a:t>
            </a:r>
          </a:p>
          <a:p>
            <a:pPr marL="0" indent="0" algn="just">
              <a:buNone/>
            </a:pPr>
            <a:r>
              <a:rPr lang="sk-SK" sz="1600" b="1" dirty="0" smtClean="0"/>
              <a:t>Nehoda na území ČR: Zrážka medzi osobným automobilom s EVČ SR a nákladným  vozidlom s EVČ ČR.</a:t>
            </a:r>
          </a:p>
          <a:p>
            <a:pPr marL="0" indent="0" algn="just">
              <a:buNone/>
            </a:pPr>
            <a:r>
              <a:rPr lang="sk-SK" sz="1600" b="1" dirty="0" smtClean="0"/>
              <a:t>Za škodu zodpovedá MV s českými EVČ.</a:t>
            </a:r>
          </a:p>
          <a:p>
            <a:pPr marL="0" indent="0" algn="just">
              <a:buNone/>
            </a:pPr>
            <a:r>
              <a:rPr lang="sk-SK" sz="1600" b="1" dirty="0" smtClean="0"/>
              <a:t>Použiteľné právo: český OZ a český zákon o PZP</a:t>
            </a:r>
          </a:p>
          <a:p>
            <a:pPr marL="0" indent="0" algn="just">
              <a:buNone/>
            </a:pPr>
            <a:r>
              <a:rPr lang="sk-SK" sz="1600" b="1" dirty="0" smtClean="0"/>
              <a:t>V osobnom aute s EVČ SR usmrtený spolujazdec p. </a:t>
            </a:r>
            <a:r>
              <a:rPr lang="sk-SK" sz="1600" b="1" dirty="0" err="1" smtClean="0"/>
              <a:t>Haas</a:t>
            </a:r>
            <a:r>
              <a:rPr lang="sk-SK" sz="1600" b="1" dirty="0" smtClean="0"/>
              <a:t> občan SR.</a:t>
            </a:r>
          </a:p>
          <a:p>
            <a:pPr marL="0" indent="0" algn="just">
              <a:buNone/>
            </a:pPr>
            <a:r>
              <a:rPr lang="sk-SK" sz="1600" b="1" dirty="0" smtClean="0"/>
              <a:t>Odškodnenie vyplatené vdove p. </a:t>
            </a:r>
            <a:r>
              <a:rPr lang="sk-SK" sz="1600" b="1" dirty="0" err="1" smtClean="0"/>
              <a:t>Haasovej</a:t>
            </a:r>
            <a:r>
              <a:rPr lang="sk-SK" sz="1600" b="1" dirty="0" smtClean="0"/>
              <a:t> a jej deťom podľa § 444/3 českého OZ (240 000 Kč pre manželku a deti). </a:t>
            </a:r>
            <a:r>
              <a:rPr lang="sk-SK" sz="1600" b="1" dirty="0" smtClean="0">
                <a:solidFill>
                  <a:srgbClr val="FF0000"/>
                </a:solidFill>
              </a:rPr>
              <a:t>Vybavená vec?  Nie!</a:t>
            </a:r>
            <a:endParaRPr lang="sk-SK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sz="1600" b="1" dirty="0" smtClean="0"/>
              <a:t>P. </a:t>
            </a:r>
            <a:r>
              <a:rPr lang="sk-SK" sz="1600" b="1" dirty="0" err="1" smtClean="0"/>
              <a:t>Haasová</a:t>
            </a:r>
            <a:r>
              <a:rPr lang="sk-SK" sz="1600" b="1" dirty="0" smtClean="0"/>
              <a:t> žaluje šoféra a prevádzateľa MV s EVČ SR na OS Vranov n/Topľou z dôvodu ochrany osobnosti podľa § 13 ods. 2 a 3 OZ SR. </a:t>
            </a:r>
          </a:p>
          <a:p>
            <a:pPr marL="0" indent="0">
              <a:buNone/>
            </a:pPr>
            <a:r>
              <a:rPr lang="sk-SK" sz="1600" b="1" dirty="0" smtClean="0"/>
              <a:t>Namiesto toho, aby KS Prešov žalobu voči prevádzateľovi zamietol, chcel do sporu vtiahnuť poisťovňu prevádzateľa vozidla; bol toho názoru, že aj škody podľa § 11 a nasl. OZ sú kryté PZP.  </a:t>
            </a:r>
          </a:p>
          <a:p>
            <a:pPr marL="0" indent="0">
              <a:buNone/>
            </a:pPr>
            <a:r>
              <a:rPr lang="sk-SK" sz="1600" b="1" dirty="0" smtClean="0"/>
              <a:t>KS Prešov vec nerozhodol a ignorujúc rozsudok NS SR v podobnej veci  z r. 2011, obrátil sa na ESD s 2 predbežnými otázkami.</a:t>
            </a: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207696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2400" b="1" dirty="0" smtClean="0"/>
              <a:t>ROZSUDOK SÚDNEHO DVORA EÚ z 24. 10. 2013 </a:t>
            </a:r>
            <a:br>
              <a:rPr lang="sk-SK" sz="2400" b="1" dirty="0" smtClean="0"/>
            </a:br>
            <a:r>
              <a:rPr lang="sk-SK" sz="2400" b="1" dirty="0" smtClean="0"/>
              <a:t>vo veci </a:t>
            </a:r>
            <a:r>
              <a:rPr lang="sk-SK" sz="2400" b="1" dirty="0" err="1" smtClean="0"/>
              <a:t>Haasová</a:t>
            </a:r>
            <a:r>
              <a:rPr lang="sk-SK" sz="2400" b="1" dirty="0" smtClean="0"/>
              <a:t> C‑22/12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1800" b="1" dirty="0" smtClean="0"/>
              <a:t>Dve prejudiciálne otázky:</a:t>
            </a:r>
          </a:p>
          <a:p>
            <a:pPr algn="just"/>
            <a:r>
              <a:rPr lang="sk-SK" sz="1600" b="1" dirty="0" smtClean="0"/>
              <a:t>Má sa článok 1 ods. 1 [tretej smernice] [a] článok 3 ods. 1 [prvej smernice] vykladať tak, že </a:t>
            </a:r>
            <a:r>
              <a:rPr lang="sk-SK" sz="1600" b="1" dirty="0" smtClean="0">
                <a:solidFill>
                  <a:srgbClr val="FF0000"/>
                </a:solidFill>
              </a:rPr>
              <a:t>mu odporuje vnútroštátna právna úprava (akou je právna úprava vyplývajúca z § 4 [slovenského] zákona [o povinnom zmluvnom poistení] a § 6 [českého] zákona [o povinnom zmluvnom poistení]), podľa ktorej zodpovednosť za škodu spôsobenú prevádzkou motorového vozidla nepokrýva nemajetkovú ujmu vyjadrenú v peňažnej forme, spôsobenú pozostalým po obetiach dopravnej nehody spôsobenej prevádzkou motorového vozidla? </a:t>
            </a:r>
          </a:p>
          <a:p>
            <a:r>
              <a:rPr lang="sk-SK" sz="1600" dirty="0" smtClean="0"/>
              <a:t>V prípade takej odpovede na prvú otázku, že uvedená právna úprava nie je v rozpore s právom [Únie], majú sa ustanovenia § 4 ods. 1, § 4 ods. 2 [a] § 4 ods. 4 [slovenského] zákona [o povinnom zmluvnom poistení] a § 6 ods. 1, 2 [a] 3 [českého] zákona [o povinnom zmluvnom poistení] vykladať tak, že nebránia tomu, </a:t>
            </a:r>
            <a:r>
              <a:rPr lang="sk-SK" sz="1600" dirty="0" smtClean="0">
                <a:solidFill>
                  <a:srgbClr val="FF0000"/>
                </a:solidFill>
              </a:rPr>
              <a:t>aby vnútroštátny súd</a:t>
            </a:r>
            <a:r>
              <a:rPr lang="sk-SK" sz="1600" dirty="0" smtClean="0"/>
              <a:t> v súlade s článkom 1 ods. 1 [tretej smernice] [a] článkom 3 ods. 1 [prvej smernice] </a:t>
            </a:r>
            <a:r>
              <a:rPr lang="sk-SK" sz="1600" dirty="0" smtClean="0">
                <a:solidFill>
                  <a:srgbClr val="FF0000"/>
                </a:solidFill>
              </a:rPr>
              <a:t>priznal nárok na nemajetkovú ujmu spôsobenú pozostalým po obetiach dopravnej nehody spôsobenej prevádzkou motorového vozidla ako poškodeným aj v peňažnej forme?“</a:t>
            </a:r>
            <a:r>
              <a:rPr lang="sk-SK" sz="1600" dirty="0" smtClean="0"/>
              <a:t>  </a:t>
            </a:r>
            <a:r>
              <a:rPr lang="sk-SK" sz="1600" b="1" dirty="0" smtClean="0">
                <a:solidFill>
                  <a:srgbClr val="FF0000"/>
                </a:solidFill>
              </a:rPr>
              <a:t>- ESD odmietol odpovedať</a:t>
            </a:r>
          </a:p>
          <a:p>
            <a:pPr algn="just"/>
            <a:r>
              <a:rPr lang="sk-SK" sz="1600" b="1" dirty="0" smtClean="0"/>
              <a:t>Vzhľadom na vyššie uvedené úvahy treba na prvú položenú otázku odpovedať tak, že článok 3 ods. 1 prvej smernice, článok 1 ods. 1 a 2 druhej smernice a článok 1 prvý odsek tretej smernice sa majú vykladať v tom zmysle, že povinné poistenie zodpovednosti za škodu spôsobenú prevádzkou motorového vozidla </a:t>
            </a:r>
            <a:r>
              <a:rPr lang="sk-SK" sz="1600" b="1" u="sng" dirty="0" smtClean="0"/>
              <a:t>má pokrývať aj náhradu nemajetkovej ujmy spôsobenej blízkym osobám obetí usmrtených pri dopravnej nehode,</a:t>
            </a:r>
            <a:r>
              <a:rPr lang="sk-SK" sz="1600" b="1" dirty="0" smtClean="0"/>
              <a:t> </a:t>
            </a:r>
            <a:r>
              <a:rPr lang="sk-SK" sz="1600" b="1" u="sng" dirty="0" smtClean="0">
                <a:solidFill>
                  <a:srgbClr val="FF0000"/>
                </a:solidFill>
              </a:rPr>
              <a:t>ak jej náhradu na základe zodpovednosti poisteného za škodu upravuje vnútroštátne právo uplatniteľné v spore vo veci samej. </a:t>
            </a:r>
          </a:p>
          <a:p>
            <a:pPr marL="0" indent="0">
              <a:buNone/>
            </a:pPr>
            <a:endParaRPr lang="sk-SK" sz="1800" b="1" dirty="0"/>
          </a:p>
        </p:txBody>
      </p:sp>
    </p:spTree>
    <p:extLst>
      <p:ext uri="{BB962C8B-B14F-4D97-AF65-F5344CB8AC3E}">
        <p14:creationId xmlns:p14="http://schemas.microsoft.com/office/powerpoint/2010/main" val="340756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400" b="1" dirty="0" smtClean="0"/>
              <a:t>ROZSUDOK SÚDNEHO DVORA EÚ z 24. 10. 2013 </a:t>
            </a:r>
            <a:br>
              <a:rPr lang="sk-SK" sz="2400" b="1" dirty="0" smtClean="0"/>
            </a:br>
            <a:r>
              <a:rPr lang="sk-SK" sz="2400" b="1" dirty="0" smtClean="0"/>
              <a:t>vo veci </a:t>
            </a:r>
            <a:r>
              <a:rPr lang="sk-SK" sz="2400" b="1" dirty="0" err="1" smtClean="0"/>
              <a:t>Haasová</a:t>
            </a:r>
            <a:r>
              <a:rPr lang="sk-SK" sz="2400" b="1" dirty="0" smtClean="0"/>
              <a:t> C‑22/12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sk-SK" sz="2900" b="1" dirty="0" smtClean="0"/>
              <a:t>Článok 3 ods. 1 smernice Rady 72/166/EHS z 24. apríla 1972 o aproximácii právnych predpisov členských štátov týkajúcich sa poistenia zodpovednosti za škodu spôsobenú motorovými vozidlami a kontroly plnenia povinnosti poistenia tejto zodpovednosti, článok 1 ods. 1 a 2 druhej smernice Rady 84/5/EHS z 30. decembra 1983 o aproximácii právnych predpisov členských štátov týkajúcich sa poistenia zodpovednosti za škodu spôsobenú prevádzkou motorových vozidiel, zmenenej a doplnenej smernicou Európskeho parlamentu a Rady 2005/14/ES z 11. mája 2005, a článok 1 prvý odsek tretej smernice Rady 90/232/EHS zo 14. mája 1990 o aproximácii právnych predpisov členských štátov týkajúcich sa poistenia zodpovednosti za škodu spôsobenú prevádzkou motorových vozidiel </a:t>
            </a:r>
            <a:r>
              <a:rPr lang="sk-SK" sz="2900" b="1" dirty="0" smtClean="0">
                <a:solidFill>
                  <a:srgbClr val="FF0000"/>
                </a:solidFill>
              </a:rPr>
              <a:t>sa majú vykladať v tom zmysle, že povinné poistenie zodpovednosti za škodu spôsobenú prevádzkou motorového vozidla má pokrývať aj náhradu nemajetkovej ujmy spôsobenej blízkym osobám obetí usmrtených pri dopravnej nehode, </a:t>
            </a:r>
            <a:r>
              <a:rPr lang="sk-SK" sz="2900" b="1" u="sng" dirty="0" smtClean="0">
                <a:solidFill>
                  <a:srgbClr val="FF0000"/>
                </a:solidFill>
              </a:rPr>
              <a:t>ak jej náhradu na základe zodpovednosti poisteného za škodu upravuje vnútroštátne právo uplatniteľné v spore vo veci samej.</a:t>
            </a:r>
            <a:endParaRPr lang="sk-SK" sz="2900" dirty="0" smtClean="0"/>
          </a:p>
          <a:p>
            <a:pPr marL="0" indent="0" algn="just">
              <a:buNone/>
            </a:pPr>
            <a:r>
              <a:rPr lang="sk-SK" sz="2600" b="1" u="sng" dirty="0" smtClean="0">
                <a:solidFill>
                  <a:srgbClr val="FF0000"/>
                </a:solidFill>
              </a:rPr>
              <a:t>Závery: </a:t>
            </a:r>
          </a:p>
          <a:p>
            <a:pPr marL="0" indent="0" algn="just">
              <a:buNone/>
            </a:pPr>
            <a:r>
              <a:rPr lang="sk-SK" sz="2900" b="1" dirty="0" smtClean="0">
                <a:solidFill>
                  <a:srgbClr val="FF0000"/>
                </a:solidFill>
              </a:rPr>
              <a:t>ESD nevyslovil, že § 4 zákona o PZP je v rozpore s konkrétnym ustanovením jednej z 5 motorových smerníc.</a:t>
            </a:r>
          </a:p>
          <a:p>
            <a:pPr marL="0" indent="0" algn="just">
              <a:buNone/>
            </a:pPr>
            <a:r>
              <a:rPr lang="sk-SK" sz="2900" b="1" dirty="0" smtClean="0">
                <a:solidFill>
                  <a:srgbClr val="FF0000"/>
                </a:solidFill>
              </a:rPr>
              <a:t>ESD nie je oprávnené zasahovať do súkromného práva členského štátu (OZ SR), ani ho vykladať, ak sa toto právo nestalo súčasťou európskeho práva.</a:t>
            </a:r>
          </a:p>
          <a:p>
            <a:pPr marL="0" indent="0" algn="just">
              <a:buNone/>
            </a:pPr>
            <a:r>
              <a:rPr lang="sk-SK" sz="2900" b="1" dirty="0" smtClean="0">
                <a:solidFill>
                  <a:srgbClr val="FF0000"/>
                </a:solidFill>
              </a:rPr>
              <a:t>Otázku, či nemajetková škoda je škodou na zdraví, vyriešil už Najvyšší súd SR.</a:t>
            </a:r>
          </a:p>
          <a:p>
            <a:pPr marL="0" indent="0" algn="just">
              <a:buNone/>
            </a:pPr>
            <a:r>
              <a:rPr lang="sk-SK" sz="2900" b="1" u="sng" dirty="0" smtClean="0">
                <a:solidFill>
                  <a:srgbClr val="FF0000"/>
                </a:solidFill>
              </a:rPr>
              <a:t>Je potrebné túto vec legislatívne riešiť? </a:t>
            </a:r>
            <a:endParaRPr lang="sk-SK" sz="29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7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Nepoistené motorové vozidlá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r>
              <a:rPr lang="sk-SK" sz="2000" b="1" dirty="0" smtClean="0"/>
              <a:t>Počet  nepoistených MV: 160.000 – 7% z celkového počtu</a:t>
            </a:r>
          </a:p>
          <a:p>
            <a:pPr marL="0" indent="0">
              <a:buNone/>
            </a:pPr>
            <a:r>
              <a:rPr lang="sk-SK" sz="2000" b="1" dirty="0" smtClean="0"/>
              <a:t>Ak je priemerné ročná poistné PZP 125 Eur, do systému nenatečie</a:t>
            </a:r>
          </a:p>
          <a:p>
            <a:pPr marL="0" indent="0">
              <a:buNone/>
            </a:pPr>
            <a:r>
              <a:rPr lang="sk-SK" sz="2000" b="1" dirty="0" smtClean="0"/>
              <a:t>20 mil. Eur ročne, t. j. 7% z ročného poistného PZP.</a:t>
            </a:r>
          </a:p>
          <a:p>
            <a:pPr marL="0" indent="0">
              <a:buNone/>
            </a:pPr>
            <a:r>
              <a:rPr lang="sk-SK" sz="2000" b="1" dirty="0" smtClean="0"/>
              <a:t>Ročne SKP rieši 3 500 škôd spôsobených nepoistenými vozidlami pri ročných nákladoch </a:t>
            </a:r>
            <a:r>
              <a:rPr lang="sk-SK" sz="2000" b="1" smtClean="0"/>
              <a:t>cca </a:t>
            </a:r>
            <a:r>
              <a:rPr lang="sk-SK" sz="2000" b="1" smtClean="0"/>
              <a:t>4-5 </a:t>
            </a:r>
            <a:r>
              <a:rPr lang="sk-SK" sz="2000" b="1" dirty="0" smtClean="0"/>
              <a:t>mil. Eur</a:t>
            </a:r>
          </a:p>
          <a:p>
            <a:pPr marL="0" indent="0">
              <a:buNone/>
            </a:pPr>
            <a:r>
              <a:rPr lang="sk-SK" sz="2000" b="1" dirty="0" smtClean="0"/>
              <a:t>Efektívnosť  refundácie vyplatených súm na úrovni 30 – 40 %</a:t>
            </a:r>
          </a:p>
          <a:p>
            <a:pPr marL="0" indent="0">
              <a:buNone/>
            </a:pPr>
            <a:r>
              <a:rPr lang="sk-SK" sz="2000" b="1" dirty="0" smtClean="0"/>
              <a:t>Sankcie proti nepoisteným 16,60 – 3320 Eur (obvodné úrady)</a:t>
            </a:r>
          </a:p>
          <a:p>
            <a:pPr marL="0" indent="0">
              <a:buNone/>
            </a:pPr>
            <a:r>
              <a:rPr lang="sk-SK" sz="2000" b="1" dirty="0" smtClean="0"/>
              <a:t>Je sankčný systém efektívny?</a:t>
            </a:r>
          </a:p>
          <a:p>
            <a:pPr marL="0" indent="0">
              <a:buNone/>
            </a:pPr>
            <a:r>
              <a:rPr lang="sk-SK" sz="2000" b="1" dirty="0" smtClean="0"/>
              <a:t>Návrhy SKP na riešenie problému.</a:t>
            </a:r>
            <a:endParaRPr lang="sk-SK" sz="2000" b="1" dirty="0"/>
          </a:p>
        </p:txBody>
      </p:sp>
    </p:spTree>
    <p:extLst>
      <p:ext uri="{BB962C8B-B14F-4D97-AF65-F5344CB8AC3E}">
        <p14:creationId xmlns:p14="http://schemas.microsoft.com/office/powerpoint/2010/main" val="241847592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396</Words>
  <Application>Microsoft Office PowerPoint</Application>
  <PresentationFormat>Prezentácia na obrazovke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Motív Office</vt:lpstr>
      <vt:lpstr>Niektoré aktuálne otázky povinného zmluvného poistenia</vt:lpstr>
      <vt:lpstr>Škoda na čelnom skle/1</vt:lpstr>
      <vt:lpstr>Škoda na čelnom skle/2</vt:lpstr>
      <vt:lpstr>Škoda na čelnom skle/3</vt:lpstr>
      <vt:lpstr>ROZSUDOK SÚDNEHO DVORA EÚ z 24. 10. 2013  vo veci Haasová C‑22/12</vt:lpstr>
      <vt:lpstr>ROZSUDOK SÚDNEHO DVORA EÚ z 24. 10. 2013  vo veci Haasová C‑22/12</vt:lpstr>
      <vt:lpstr>ROZSUDOK SÚDNEHO DVORA EÚ z 24. 10. 2013  vo veci Haasová C‑22/12</vt:lpstr>
      <vt:lpstr>Nepoistené motorové vozidlá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Niektoré aktuálne otázky povinného zmluvného poistenia</dc:title>
  <dc:creator>Fekete Imrich</dc:creator>
  <cp:lastModifiedBy>Fekete Imrich</cp:lastModifiedBy>
  <cp:revision>10</cp:revision>
  <dcterms:created xsi:type="dcterms:W3CDTF">2013-11-19T07:18:38Z</dcterms:created>
  <dcterms:modified xsi:type="dcterms:W3CDTF">2013-11-19T08:49:44Z</dcterms:modified>
</cp:coreProperties>
</file>