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sldIdLst>
    <p:sldId id="256" r:id="rId2"/>
    <p:sldId id="295" r:id="rId3"/>
    <p:sldId id="274" r:id="rId4"/>
    <p:sldId id="258" r:id="rId5"/>
    <p:sldId id="261" r:id="rId6"/>
    <p:sldId id="276" r:id="rId7"/>
    <p:sldId id="275" r:id="rId8"/>
    <p:sldId id="277" r:id="rId9"/>
    <p:sldId id="263" r:id="rId10"/>
    <p:sldId id="264" r:id="rId11"/>
    <p:sldId id="284" r:id="rId12"/>
    <p:sldId id="266" r:id="rId13"/>
    <p:sldId id="285" r:id="rId14"/>
    <p:sldId id="287" r:id="rId15"/>
    <p:sldId id="286" r:id="rId16"/>
    <p:sldId id="288" r:id="rId17"/>
    <p:sldId id="289" r:id="rId18"/>
    <p:sldId id="290" r:id="rId19"/>
    <p:sldId id="291" r:id="rId20"/>
    <p:sldId id="292" r:id="rId21"/>
    <p:sldId id="293" r:id="rId22"/>
    <p:sldId id="272" r:id="rId23"/>
    <p:sldId id="296" r:id="rId24"/>
  </p:sldIdLst>
  <p:sldSz cx="12192000" cy="6858000"/>
  <p:notesSz cx="6788150" cy="9923463"/>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73" d="100"/>
          <a:sy n="73" d="100"/>
        </p:scale>
        <p:origin x="-492"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41638" cy="49688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3844925" y="0"/>
            <a:ext cx="2941638" cy="496888"/>
          </a:xfrm>
          <a:prstGeom prst="rect">
            <a:avLst/>
          </a:prstGeom>
        </p:spPr>
        <p:txBody>
          <a:bodyPr vert="horz" lIns="91440" tIns="45720" rIns="91440" bIns="45720" rtlCol="0"/>
          <a:lstStyle>
            <a:lvl1pPr algn="r">
              <a:defRPr sz="1200"/>
            </a:lvl1pPr>
          </a:lstStyle>
          <a:p>
            <a:fld id="{AAC1A787-EF0E-477F-83A4-E8E748A1D755}" type="datetimeFigureOut">
              <a:rPr lang="sk-SK" smtClean="0"/>
              <a:pPr/>
              <a:t>13. 6. 2018</a:t>
            </a:fld>
            <a:endParaRPr lang="sk-SK"/>
          </a:p>
        </p:txBody>
      </p:sp>
      <p:sp>
        <p:nvSpPr>
          <p:cNvPr id="4" name="Zástupný symbol obrazu snímky 3"/>
          <p:cNvSpPr>
            <a:spLocks noGrp="1" noRot="1" noChangeAspect="1"/>
          </p:cNvSpPr>
          <p:nvPr>
            <p:ph type="sldImg" idx="2"/>
          </p:nvPr>
        </p:nvSpPr>
        <p:spPr>
          <a:xfrm>
            <a:off x="87313" y="744538"/>
            <a:ext cx="6613525" cy="37211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679450" y="4713288"/>
            <a:ext cx="5429250" cy="4465637"/>
          </a:xfrm>
          <a:prstGeom prst="rect">
            <a:avLst/>
          </a:prstGeom>
        </p:spPr>
        <p:txBody>
          <a:bodyPr vert="horz" lIns="91440" tIns="45720" rIns="91440" bIns="45720" rtlCol="0"/>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symbol päty 5"/>
          <p:cNvSpPr>
            <a:spLocks noGrp="1"/>
          </p:cNvSpPr>
          <p:nvPr>
            <p:ph type="ftr" sz="quarter" idx="4"/>
          </p:nvPr>
        </p:nvSpPr>
        <p:spPr>
          <a:xfrm>
            <a:off x="0" y="9424988"/>
            <a:ext cx="2941638" cy="496887"/>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844925" y="9424988"/>
            <a:ext cx="2941638" cy="496887"/>
          </a:xfrm>
          <a:prstGeom prst="rect">
            <a:avLst/>
          </a:prstGeom>
        </p:spPr>
        <p:txBody>
          <a:bodyPr vert="horz" lIns="91440" tIns="45720" rIns="91440" bIns="45720" rtlCol="0" anchor="b"/>
          <a:lstStyle>
            <a:lvl1pPr algn="r">
              <a:defRPr sz="1200"/>
            </a:lvl1pPr>
          </a:lstStyle>
          <a:p>
            <a:fld id="{8E60D3C3-5AE7-4D6D-87AA-7D860D4CBBDA}" type="slidenum">
              <a:rPr lang="sk-SK" smtClean="0"/>
              <a:pPr/>
              <a:t>‹#›</a:t>
            </a:fld>
            <a:endParaRPr lang="sk-SK"/>
          </a:p>
        </p:txBody>
      </p:sp>
    </p:spTree>
    <p:extLst>
      <p:ext uri="{BB962C8B-B14F-4D97-AF65-F5344CB8AC3E}">
        <p14:creationId xmlns:p14="http://schemas.microsoft.com/office/powerpoint/2010/main" xmlns="" val="63233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sk-SK" smtClean="0"/>
              <a:t>Upravte štýly predlohy textu</a:t>
            </a:r>
            <a:endParaRPr lang="sk-SK"/>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sk-SK"/>
          </a:p>
        </p:txBody>
      </p:sp>
      <p:sp>
        <p:nvSpPr>
          <p:cNvPr id="4" name="Zástupný symbol dátumu 3"/>
          <p:cNvSpPr>
            <a:spLocks noGrp="1"/>
          </p:cNvSpPr>
          <p:nvPr>
            <p:ph type="dt" sz="half" idx="10"/>
          </p:nvPr>
        </p:nvSpPr>
        <p:spPr/>
        <p:txBody>
          <a:bodyPr/>
          <a:lstStyle/>
          <a:p>
            <a:fld id="{0024CD7E-4255-41EF-98D7-B74878F2F688}" type="datetime1">
              <a:rPr lang="sk-SK" smtClean="0"/>
              <a:pPr/>
              <a:t>13. 6. 2018</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26A89F6F-3F45-4317-9181-0169B6F5E850}" type="slidenum">
              <a:rPr lang="sk-SK" smtClean="0"/>
              <a:pPr/>
              <a:t>‹#›</a:t>
            </a:fld>
            <a:endParaRPr lang="sk-SK"/>
          </a:p>
        </p:txBody>
      </p:sp>
    </p:spTree>
    <p:extLst>
      <p:ext uri="{BB962C8B-B14F-4D97-AF65-F5344CB8AC3E}">
        <p14:creationId xmlns:p14="http://schemas.microsoft.com/office/powerpoint/2010/main" xmlns="" val="2390009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zvislého textu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CAA8F455-80E4-4E89-B8A0-5B7E663EBD02}" type="datetime1">
              <a:rPr lang="sk-SK" smtClean="0"/>
              <a:pPr/>
              <a:t>13. 6. 2018</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26A89F6F-3F45-4317-9181-0169B6F5E850}" type="slidenum">
              <a:rPr lang="sk-SK" smtClean="0"/>
              <a:pPr/>
              <a:t>‹#›</a:t>
            </a:fld>
            <a:endParaRPr lang="sk-SK"/>
          </a:p>
        </p:txBody>
      </p:sp>
    </p:spTree>
    <p:extLst>
      <p:ext uri="{BB962C8B-B14F-4D97-AF65-F5344CB8AC3E}">
        <p14:creationId xmlns:p14="http://schemas.microsoft.com/office/powerpoint/2010/main" xmlns="" val="927180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8724900" y="365125"/>
            <a:ext cx="2628900" cy="5811838"/>
          </a:xfrm>
        </p:spPr>
        <p:txBody>
          <a:bodyPr vert="eaVert"/>
          <a:lstStyle/>
          <a:p>
            <a:r>
              <a:rPr lang="sk-SK" smtClean="0"/>
              <a:t>Upravte štýly predlohy textu</a:t>
            </a:r>
            <a:endParaRPr lang="sk-SK"/>
          </a:p>
        </p:txBody>
      </p:sp>
      <p:sp>
        <p:nvSpPr>
          <p:cNvPr id="3" name="Zástupný symbol zvislého textu 2"/>
          <p:cNvSpPr>
            <a:spLocks noGrp="1"/>
          </p:cNvSpPr>
          <p:nvPr>
            <p:ph type="body" orient="vert" idx="1"/>
          </p:nvPr>
        </p:nvSpPr>
        <p:spPr>
          <a:xfrm>
            <a:off x="838200" y="365125"/>
            <a:ext cx="7734300"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D5109101-854E-4B90-8E83-6A18D8712F24}" type="datetime1">
              <a:rPr lang="sk-SK" smtClean="0"/>
              <a:pPr/>
              <a:t>13. 6. 2018</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26A89F6F-3F45-4317-9181-0169B6F5E850}" type="slidenum">
              <a:rPr lang="sk-SK" smtClean="0"/>
              <a:pPr/>
              <a:t>‹#›</a:t>
            </a:fld>
            <a:endParaRPr lang="sk-SK"/>
          </a:p>
        </p:txBody>
      </p:sp>
    </p:spTree>
    <p:extLst>
      <p:ext uri="{BB962C8B-B14F-4D97-AF65-F5344CB8AC3E}">
        <p14:creationId xmlns:p14="http://schemas.microsoft.com/office/powerpoint/2010/main" xmlns="" val="1768795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obsahu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E31CF435-725D-489F-A0B9-9943E02779BD}" type="datetime1">
              <a:rPr lang="sk-SK" smtClean="0"/>
              <a:pPr/>
              <a:t>13. 6. 2018</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26A89F6F-3F45-4317-9181-0169B6F5E850}" type="slidenum">
              <a:rPr lang="sk-SK" smtClean="0"/>
              <a:pPr/>
              <a:t>‹#›</a:t>
            </a:fld>
            <a:endParaRPr lang="sk-SK"/>
          </a:p>
        </p:txBody>
      </p:sp>
    </p:spTree>
    <p:extLst>
      <p:ext uri="{BB962C8B-B14F-4D97-AF65-F5344CB8AC3E}">
        <p14:creationId xmlns:p14="http://schemas.microsoft.com/office/powerpoint/2010/main" xmlns="" val="242418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sk-SK" smtClean="0"/>
              <a:t>Upravte štýly predlohy textu</a:t>
            </a:r>
            <a:endParaRPr lang="sk-SK"/>
          </a:p>
        </p:txBody>
      </p:sp>
      <p:sp>
        <p:nvSpPr>
          <p:cNvPr id="3" name="Zástupný symbol tex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Zástupný symbol dátumu 3"/>
          <p:cNvSpPr>
            <a:spLocks noGrp="1"/>
          </p:cNvSpPr>
          <p:nvPr>
            <p:ph type="dt" sz="half" idx="10"/>
          </p:nvPr>
        </p:nvSpPr>
        <p:spPr/>
        <p:txBody>
          <a:bodyPr/>
          <a:lstStyle/>
          <a:p>
            <a:fld id="{2698B54E-3FAD-4F6B-A8FD-72689C7522FD}" type="datetime1">
              <a:rPr lang="sk-SK" smtClean="0"/>
              <a:pPr/>
              <a:t>13. 6. 2018</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26A89F6F-3F45-4317-9181-0169B6F5E850}" type="slidenum">
              <a:rPr lang="sk-SK" smtClean="0"/>
              <a:pPr/>
              <a:t>‹#›</a:t>
            </a:fld>
            <a:endParaRPr lang="sk-SK"/>
          </a:p>
        </p:txBody>
      </p:sp>
    </p:spTree>
    <p:extLst>
      <p:ext uri="{BB962C8B-B14F-4D97-AF65-F5344CB8AC3E}">
        <p14:creationId xmlns:p14="http://schemas.microsoft.com/office/powerpoint/2010/main" xmlns="" val="2319695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obsahu 2"/>
          <p:cNvSpPr>
            <a:spLocks noGrp="1"/>
          </p:cNvSpPr>
          <p:nvPr>
            <p:ph sz="half" idx="1"/>
          </p:nvPr>
        </p:nvSpPr>
        <p:spPr>
          <a:xfrm>
            <a:off x="838200" y="1825625"/>
            <a:ext cx="51816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6172200" y="1825625"/>
            <a:ext cx="51816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4"/>
          <p:cNvSpPr>
            <a:spLocks noGrp="1"/>
          </p:cNvSpPr>
          <p:nvPr>
            <p:ph type="dt" sz="half" idx="10"/>
          </p:nvPr>
        </p:nvSpPr>
        <p:spPr/>
        <p:txBody>
          <a:bodyPr/>
          <a:lstStyle/>
          <a:p>
            <a:fld id="{7A9AAE99-8536-4D43-ABA9-599AE3C9B342}" type="datetime1">
              <a:rPr lang="sk-SK" smtClean="0"/>
              <a:pPr/>
              <a:t>13. 6. 2018</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26A89F6F-3F45-4317-9181-0169B6F5E850}" type="slidenum">
              <a:rPr lang="sk-SK" smtClean="0"/>
              <a:pPr/>
              <a:t>‹#›</a:t>
            </a:fld>
            <a:endParaRPr lang="sk-SK"/>
          </a:p>
        </p:txBody>
      </p:sp>
    </p:spTree>
    <p:extLst>
      <p:ext uri="{BB962C8B-B14F-4D97-AF65-F5344CB8AC3E}">
        <p14:creationId xmlns:p14="http://schemas.microsoft.com/office/powerpoint/2010/main" xmlns="" val="468539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sk-SK" smtClean="0"/>
              <a:t>Upravte štýly predlohy textu</a:t>
            </a:r>
            <a:endParaRPr lang="sk-SK"/>
          </a:p>
        </p:txBody>
      </p:sp>
      <p:sp>
        <p:nvSpPr>
          <p:cNvPr id="3" name="Zástupný symbol tex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Zástupný symbol obsahu 3"/>
          <p:cNvSpPr>
            <a:spLocks noGrp="1"/>
          </p:cNvSpPr>
          <p:nvPr>
            <p:ph sz="half" idx="2"/>
          </p:nvPr>
        </p:nvSpPr>
        <p:spPr>
          <a:xfrm>
            <a:off x="839788" y="2505075"/>
            <a:ext cx="5157787"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Zástupný symbol obsahu 5"/>
          <p:cNvSpPr>
            <a:spLocks noGrp="1"/>
          </p:cNvSpPr>
          <p:nvPr>
            <p:ph sz="quarter" idx="4"/>
          </p:nvPr>
        </p:nvSpPr>
        <p:spPr>
          <a:xfrm>
            <a:off x="6172200" y="2505075"/>
            <a:ext cx="5183188"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6"/>
          <p:cNvSpPr>
            <a:spLocks noGrp="1"/>
          </p:cNvSpPr>
          <p:nvPr>
            <p:ph type="dt" sz="half" idx="10"/>
          </p:nvPr>
        </p:nvSpPr>
        <p:spPr/>
        <p:txBody>
          <a:bodyPr/>
          <a:lstStyle/>
          <a:p>
            <a:fld id="{04A83242-3E66-417C-9231-32A24FA50B70}" type="datetime1">
              <a:rPr lang="sk-SK" smtClean="0"/>
              <a:pPr/>
              <a:t>13. 6. 2018</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26A89F6F-3F45-4317-9181-0169B6F5E850}" type="slidenum">
              <a:rPr lang="sk-SK" smtClean="0"/>
              <a:pPr/>
              <a:t>‹#›</a:t>
            </a:fld>
            <a:endParaRPr lang="sk-SK"/>
          </a:p>
        </p:txBody>
      </p:sp>
    </p:spTree>
    <p:extLst>
      <p:ext uri="{BB962C8B-B14F-4D97-AF65-F5344CB8AC3E}">
        <p14:creationId xmlns:p14="http://schemas.microsoft.com/office/powerpoint/2010/main" xmlns="" val="1170703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dátumu 2"/>
          <p:cNvSpPr>
            <a:spLocks noGrp="1"/>
          </p:cNvSpPr>
          <p:nvPr>
            <p:ph type="dt" sz="half" idx="10"/>
          </p:nvPr>
        </p:nvSpPr>
        <p:spPr/>
        <p:txBody>
          <a:bodyPr/>
          <a:lstStyle/>
          <a:p>
            <a:fld id="{A7B23090-31BD-4CD7-A55E-82C7A0505013}" type="datetime1">
              <a:rPr lang="sk-SK" smtClean="0"/>
              <a:pPr/>
              <a:t>13. 6. 2018</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p:txBody>
          <a:bodyPr/>
          <a:lstStyle/>
          <a:p>
            <a:fld id="{26A89F6F-3F45-4317-9181-0169B6F5E850}" type="slidenum">
              <a:rPr lang="sk-SK" smtClean="0"/>
              <a:pPr/>
              <a:t>‹#›</a:t>
            </a:fld>
            <a:endParaRPr lang="sk-SK"/>
          </a:p>
        </p:txBody>
      </p:sp>
    </p:spTree>
    <p:extLst>
      <p:ext uri="{BB962C8B-B14F-4D97-AF65-F5344CB8AC3E}">
        <p14:creationId xmlns:p14="http://schemas.microsoft.com/office/powerpoint/2010/main" xmlns="" val="1536961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4B23E43C-38D3-43A7-B7AA-D72180A88AE6}" type="datetime1">
              <a:rPr lang="sk-SK" smtClean="0"/>
              <a:pPr/>
              <a:t>13. 6. 2018</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26A89F6F-3F45-4317-9181-0169B6F5E850}" type="slidenum">
              <a:rPr lang="sk-SK" smtClean="0"/>
              <a:pPr/>
              <a:t>‹#›</a:t>
            </a:fld>
            <a:endParaRPr lang="sk-SK"/>
          </a:p>
        </p:txBody>
      </p:sp>
    </p:spTree>
    <p:extLst>
      <p:ext uri="{BB962C8B-B14F-4D97-AF65-F5344CB8AC3E}">
        <p14:creationId xmlns:p14="http://schemas.microsoft.com/office/powerpoint/2010/main" xmlns="" val="686347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sk-SK" smtClean="0"/>
              <a:t>Upravte štýly predlohy textu</a:t>
            </a:r>
            <a:endParaRPr lang="sk-SK"/>
          </a:p>
        </p:txBody>
      </p:sp>
      <p:sp>
        <p:nvSpPr>
          <p:cNvPr id="3" name="Zástupný symbol obsah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Zástupný symbol dátumu 4"/>
          <p:cNvSpPr>
            <a:spLocks noGrp="1"/>
          </p:cNvSpPr>
          <p:nvPr>
            <p:ph type="dt" sz="half" idx="10"/>
          </p:nvPr>
        </p:nvSpPr>
        <p:spPr/>
        <p:txBody>
          <a:bodyPr/>
          <a:lstStyle/>
          <a:p>
            <a:fld id="{5C704213-9A96-49F2-83A6-F60BF838F3F1}" type="datetime1">
              <a:rPr lang="sk-SK" smtClean="0"/>
              <a:pPr/>
              <a:t>13. 6. 2018</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26A89F6F-3F45-4317-9181-0169B6F5E850}" type="slidenum">
              <a:rPr lang="sk-SK" smtClean="0"/>
              <a:pPr/>
              <a:t>‹#›</a:t>
            </a:fld>
            <a:endParaRPr lang="sk-SK"/>
          </a:p>
        </p:txBody>
      </p:sp>
    </p:spTree>
    <p:extLst>
      <p:ext uri="{BB962C8B-B14F-4D97-AF65-F5344CB8AC3E}">
        <p14:creationId xmlns:p14="http://schemas.microsoft.com/office/powerpoint/2010/main" xmlns="" val="3231031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sk-SK" smtClean="0"/>
              <a:t>Upravte štýly predlohy textu</a:t>
            </a:r>
            <a:endParaRPr lang="sk-SK"/>
          </a:p>
        </p:txBody>
      </p:sp>
      <p:sp>
        <p:nvSpPr>
          <p:cNvPr id="3" name="Zástupný symbol obrázka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tex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Zástupný symbol dátumu 4"/>
          <p:cNvSpPr>
            <a:spLocks noGrp="1"/>
          </p:cNvSpPr>
          <p:nvPr>
            <p:ph type="dt" sz="half" idx="10"/>
          </p:nvPr>
        </p:nvSpPr>
        <p:spPr/>
        <p:txBody>
          <a:bodyPr/>
          <a:lstStyle/>
          <a:p>
            <a:fld id="{566457C4-FBDA-4619-AAAA-2D70FA59074B}" type="datetime1">
              <a:rPr lang="sk-SK" smtClean="0"/>
              <a:pPr/>
              <a:t>13. 6. 2018</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26A89F6F-3F45-4317-9181-0169B6F5E850}" type="slidenum">
              <a:rPr lang="sk-SK" smtClean="0"/>
              <a:pPr/>
              <a:t>‹#›</a:t>
            </a:fld>
            <a:endParaRPr lang="sk-SK"/>
          </a:p>
        </p:txBody>
      </p:sp>
    </p:spTree>
    <p:extLst>
      <p:ext uri="{BB962C8B-B14F-4D97-AF65-F5344CB8AC3E}">
        <p14:creationId xmlns:p14="http://schemas.microsoft.com/office/powerpoint/2010/main" xmlns="" val="19537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nadpi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k-SK" smtClean="0"/>
              <a:t>Upravte štýly predlohy textu</a:t>
            </a:r>
            <a:endParaRPr lang="sk-SK"/>
          </a:p>
        </p:txBody>
      </p:sp>
      <p:sp>
        <p:nvSpPr>
          <p:cNvPr id="3" name="Zástupný symbol tex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B1BC73-A451-45B4-98B8-8A619930559A}" type="datetime1">
              <a:rPr lang="sk-SK" smtClean="0"/>
              <a:pPr/>
              <a:t>13. 6. 2018</a:t>
            </a:fld>
            <a:endParaRPr lang="sk-SK"/>
          </a:p>
        </p:txBody>
      </p:sp>
      <p:sp>
        <p:nvSpPr>
          <p:cNvPr id="5" name="Zástupný symbol päty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čísla snímky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A89F6F-3F45-4317-9181-0169B6F5E850}" type="slidenum">
              <a:rPr lang="sk-SK" smtClean="0"/>
              <a:pPr/>
              <a:t>‹#›</a:t>
            </a:fld>
            <a:endParaRPr lang="sk-SK"/>
          </a:p>
        </p:txBody>
      </p:sp>
    </p:spTree>
    <p:extLst>
      <p:ext uri="{BB962C8B-B14F-4D97-AF65-F5344CB8AC3E}">
        <p14:creationId xmlns:p14="http://schemas.microsoft.com/office/powerpoint/2010/main" xmlns="" val="1058075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a:bodyPr>
          <a:lstStyle/>
          <a:p>
            <a:r>
              <a:rPr lang="sk-SK" sz="3600" b="1" dirty="0" smtClean="0">
                <a:latin typeface="+mn-lt"/>
              </a:rPr>
              <a:t>Aktuálne otázky</a:t>
            </a:r>
            <a:br>
              <a:rPr lang="sk-SK" sz="3600" b="1" dirty="0" smtClean="0">
                <a:latin typeface="+mn-lt"/>
              </a:rPr>
            </a:br>
            <a:r>
              <a:rPr lang="sk-SK" sz="3600" b="1" dirty="0" smtClean="0">
                <a:latin typeface="+mn-lt"/>
              </a:rPr>
              <a:t>povinného zmluvného poistenia</a:t>
            </a:r>
            <a:endParaRPr lang="sk-SK" sz="3600" b="1" dirty="0">
              <a:latin typeface="+mn-lt"/>
            </a:endParaRPr>
          </a:p>
        </p:txBody>
      </p:sp>
      <p:sp>
        <p:nvSpPr>
          <p:cNvPr id="3" name="Podnadpis 2"/>
          <p:cNvSpPr>
            <a:spLocks noGrp="1"/>
          </p:cNvSpPr>
          <p:nvPr>
            <p:ph type="subTitle" idx="1"/>
          </p:nvPr>
        </p:nvSpPr>
        <p:spPr/>
        <p:txBody>
          <a:bodyPr>
            <a:normAutofit fontScale="92500" lnSpcReduction="20000"/>
          </a:bodyPr>
          <a:lstStyle/>
          <a:p>
            <a:endParaRPr lang="sk-SK" sz="2000" b="1" dirty="0" smtClean="0"/>
          </a:p>
          <a:p>
            <a:endParaRPr lang="sk-SK" sz="2000" b="1" dirty="0"/>
          </a:p>
          <a:p>
            <a:pPr algn="l"/>
            <a:r>
              <a:rPr lang="sk-SK" sz="2000" b="1" dirty="0" smtClean="0"/>
              <a:t>JUDr. Imrich Fekete, CSc.</a:t>
            </a:r>
          </a:p>
          <a:p>
            <a:pPr algn="l"/>
            <a:r>
              <a:rPr lang="sk-SK" sz="2000" b="1" dirty="0" smtClean="0"/>
              <a:t>Slovenská kancelária poisťovateľov</a:t>
            </a:r>
          </a:p>
          <a:p>
            <a:pPr algn="l"/>
            <a:r>
              <a:rPr lang="sk-SK" sz="2000" b="1" dirty="0" smtClean="0"/>
              <a:t>SLASPO: Častá </a:t>
            </a:r>
            <a:r>
              <a:rPr lang="sk-SK" sz="2000" b="1" smtClean="0"/>
              <a:t>Papiernička </a:t>
            </a:r>
            <a:r>
              <a:rPr lang="sk-SK" sz="2000" b="1" dirty="0" smtClean="0"/>
              <a:t>2018</a:t>
            </a:r>
            <a:endParaRPr lang="sk-SK" sz="2000" b="1" dirty="0"/>
          </a:p>
        </p:txBody>
      </p:sp>
    </p:spTree>
    <p:extLst>
      <p:ext uri="{BB962C8B-B14F-4D97-AF65-F5344CB8AC3E}">
        <p14:creationId xmlns:p14="http://schemas.microsoft.com/office/powerpoint/2010/main" xmlns="" val="750202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81200" y="84840"/>
            <a:ext cx="8229600" cy="546756"/>
          </a:xfrm>
        </p:spPr>
        <p:txBody>
          <a:bodyPr>
            <a:normAutofit/>
          </a:bodyPr>
          <a:lstStyle/>
          <a:p>
            <a:r>
              <a:rPr lang="sk-SK" sz="2000" b="1" dirty="0" smtClean="0">
                <a:latin typeface="+mn-lt"/>
              </a:rPr>
              <a:t>Aplikácia a výklad motorových </a:t>
            </a:r>
            <a:r>
              <a:rPr lang="sk-SK" sz="2000" b="1" dirty="0">
                <a:latin typeface="+mn-lt"/>
              </a:rPr>
              <a:t>smerníc slovenským </a:t>
            </a:r>
            <a:r>
              <a:rPr lang="sk-SK" sz="2000" b="1" dirty="0" smtClean="0">
                <a:latin typeface="+mn-lt"/>
              </a:rPr>
              <a:t>súdom </a:t>
            </a:r>
            <a:endParaRPr lang="sk-SK" sz="2200" b="1" dirty="0">
              <a:latin typeface="+mn-lt"/>
            </a:endParaRPr>
          </a:p>
        </p:txBody>
      </p:sp>
      <p:sp>
        <p:nvSpPr>
          <p:cNvPr id="3" name="Zástupný symbol obsahu 2"/>
          <p:cNvSpPr>
            <a:spLocks noGrp="1"/>
          </p:cNvSpPr>
          <p:nvPr>
            <p:ph idx="1"/>
          </p:nvPr>
        </p:nvSpPr>
        <p:spPr>
          <a:xfrm>
            <a:off x="810705" y="603314"/>
            <a:ext cx="10341204" cy="5767793"/>
          </a:xfrm>
        </p:spPr>
        <p:txBody>
          <a:bodyPr>
            <a:noAutofit/>
          </a:bodyPr>
          <a:lstStyle/>
          <a:p>
            <a:pPr marL="0" indent="0" algn="just">
              <a:lnSpc>
                <a:spcPct val="100000"/>
              </a:lnSpc>
              <a:spcBef>
                <a:spcPts val="0"/>
              </a:spcBef>
              <a:buNone/>
            </a:pPr>
            <a:r>
              <a:rPr lang="sk-SK" sz="1600" dirty="0" smtClean="0"/>
              <a:t>Najvyšší súd SR  (</a:t>
            </a:r>
            <a:r>
              <a:rPr lang="sk-SK" sz="1600" dirty="0"/>
              <a:t>6 Cdo </a:t>
            </a:r>
            <a:r>
              <a:rPr lang="sk-SK" sz="1600" dirty="0" smtClean="0"/>
              <a:t>206/2017) a Ústavný súd SR (III. ÚS 666/2016) v posledných rozhodnutiach </a:t>
            </a:r>
            <a:r>
              <a:rPr lang="sk-SK" sz="1600" dirty="0"/>
              <a:t>rozhodli </a:t>
            </a:r>
            <a:r>
              <a:rPr lang="sk-SK" sz="1600" dirty="0" smtClean="0"/>
              <a:t>o </a:t>
            </a:r>
            <a:r>
              <a:rPr lang="sk-SK" sz="1600" dirty="0"/>
              <a:t>pasívnej legitimácii </a:t>
            </a:r>
            <a:r>
              <a:rPr lang="sk-SK" sz="1600" dirty="0" smtClean="0"/>
              <a:t>poisťovní tým, že </a:t>
            </a:r>
            <a:r>
              <a:rPr lang="sk-SK" sz="1600" b="1" dirty="0" smtClean="0"/>
              <a:t>stotožnili náhradu nemajetkovej ujmy a náhradu škody na základe eurokonformného výkladu pojmu škoda. </a:t>
            </a:r>
            <a:r>
              <a:rPr lang="sk-SK" sz="1600" dirty="0" err="1" smtClean="0"/>
              <a:t>Eurokonformný</a:t>
            </a:r>
            <a:r>
              <a:rPr lang="sk-SK" sz="1600" dirty="0" smtClean="0"/>
              <a:t> výklad vykonali bez toho, aby sa </a:t>
            </a:r>
            <a:r>
              <a:rPr lang="sk-SK" sz="1600" dirty="0" err="1" smtClean="0"/>
              <a:t>vysporiadali</a:t>
            </a:r>
            <a:r>
              <a:rPr lang="sk-SK" sz="1600" dirty="0" smtClean="0"/>
              <a:t> základnou právnou otázkou, t. j. </a:t>
            </a:r>
            <a:r>
              <a:rPr lang="sk-SK" sz="1600" b="1" dirty="0" smtClean="0"/>
              <a:t>či  aplikované a vykladané motorové smernice EÚ </a:t>
            </a:r>
            <a:r>
              <a:rPr lang="sk-SK" sz="1600" dirty="0" smtClean="0"/>
              <a:t>(nahradené </a:t>
            </a:r>
            <a:r>
              <a:rPr lang="sk-SK" sz="1600" b="1" dirty="0" smtClean="0"/>
              <a:t>s</a:t>
            </a:r>
            <a:r>
              <a:rPr lang="sk-SK" sz="1600" dirty="0" smtClean="0"/>
              <a:t>mernicou EP </a:t>
            </a:r>
            <a:r>
              <a:rPr lang="sk-SK" sz="1600" dirty="0"/>
              <a:t>a Rady 2009/103/ES zo 16. </a:t>
            </a:r>
            <a:r>
              <a:rPr lang="sk-SK" sz="1600" dirty="0" smtClean="0"/>
              <a:t> 9. 2009) </a:t>
            </a:r>
            <a:r>
              <a:rPr lang="sk-SK" sz="1600" b="1" dirty="0"/>
              <a:t> </a:t>
            </a:r>
            <a:r>
              <a:rPr lang="sk-SK" sz="1600" b="1" dirty="0" smtClean="0"/>
              <a:t> majú priame alebo nepriame účinky.  </a:t>
            </a:r>
            <a:r>
              <a:rPr lang="sk-SK" sz="1600" dirty="0" smtClean="0"/>
              <a:t>Predtým</a:t>
            </a:r>
            <a:r>
              <a:rPr lang="sk-SK" sz="1600" b="1" dirty="0" smtClean="0"/>
              <a:t> </a:t>
            </a:r>
            <a:r>
              <a:rPr lang="sk-SK" sz="1600" dirty="0" smtClean="0"/>
              <a:t>tak urobil iba NS SR v rozhodnutiach 4 Cdo 168/2009, 3 Cdo 301/2012, ktoré NS SR a ÚS SR  vo vyššie uvedených rozhodnutiach celkom odignorovali. </a:t>
            </a:r>
          </a:p>
          <a:p>
            <a:pPr marL="0" indent="0" algn="just">
              <a:lnSpc>
                <a:spcPct val="100000"/>
              </a:lnSpc>
              <a:spcBef>
                <a:spcPts val="0"/>
              </a:spcBef>
              <a:buNone/>
            </a:pPr>
            <a:r>
              <a:rPr lang="sk-SK" sz="1600" dirty="0" err="1" smtClean="0"/>
              <a:t>Eurokonformný</a:t>
            </a:r>
            <a:r>
              <a:rPr lang="sk-SK" sz="1600" dirty="0" smtClean="0"/>
              <a:t> </a:t>
            </a:r>
            <a:r>
              <a:rPr lang="sk-SK" sz="1600" dirty="0"/>
              <a:t>výklad, resp. eurokonformné dotváranie zákona sa uskutočňuje v troch </a:t>
            </a:r>
            <a:r>
              <a:rPr lang="sk-SK" sz="1600" dirty="0" smtClean="0"/>
              <a:t>stupňoch </a:t>
            </a:r>
          </a:p>
          <a:p>
            <a:pPr marL="0" indent="0">
              <a:lnSpc>
                <a:spcPct val="100000"/>
              </a:lnSpc>
              <a:spcBef>
                <a:spcPts val="0"/>
              </a:spcBef>
              <a:buNone/>
            </a:pPr>
            <a:r>
              <a:rPr lang="sk-SK" sz="1600" dirty="0" smtClean="0"/>
              <a:t>a) priamy </a:t>
            </a:r>
            <a:r>
              <a:rPr lang="sk-SK" sz="1600" dirty="0"/>
              <a:t>účinok smernice – transpozičná </a:t>
            </a:r>
            <a:r>
              <a:rPr lang="sk-SK" sz="1600" dirty="0" smtClean="0"/>
              <a:t>povinnosť,</a:t>
            </a:r>
          </a:p>
          <a:p>
            <a:pPr marL="0" indent="0">
              <a:lnSpc>
                <a:spcPct val="100000"/>
              </a:lnSpc>
              <a:spcBef>
                <a:spcPts val="0"/>
              </a:spcBef>
              <a:buNone/>
            </a:pPr>
            <a:r>
              <a:rPr lang="sk-SK" sz="1600" dirty="0" smtClean="0"/>
              <a:t>b) sekundárny </a:t>
            </a:r>
            <a:r>
              <a:rPr lang="sk-SK" sz="1600" dirty="0"/>
              <a:t>účinok smernice – povinnosť presadiť smernicu v právnom poriadku,</a:t>
            </a:r>
          </a:p>
          <a:p>
            <a:pPr marL="0" lvl="0" indent="0">
              <a:lnSpc>
                <a:spcPct val="100000"/>
              </a:lnSpc>
              <a:spcBef>
                <a:spcPts val="0"/>
              </a:spcBef>
              <a:buNone/>
            </a:pPr>
            <a:r>
              <a:rPr lang="sk-SK" sz="1600" dirty="0" smtClean="0"/>
              <a:t>c) nepriamy </a:t>
            </a:r>
            <a:r>
              <a:rPr lang="sk-SK" sz="1600" dirty="0"/>
              <a:t>účinok – možnosť eurokonformného výkladu</a:t>
            </a:r>
            <a:r>
              <a:rPr lang="sk-SK" sz="1600" dirty="0" smtClean="0"/>
              <a:t>.</a:t>
            </a:r>
          </a:p>
          <a:p>
            <a:pPr marL="0" indent="0" algn="just">
              <a:lnSpc>
                <a:spcPct val="100000"/>
              </a:lnSpc>
              <a:spcBef>
                <a:spcPts val="0"/>
              </a:spcBef>
              <a:buNone/>
            </a:pPr>
            <a:r>
              <a:rPr lang="sk-SK" sz="1600" b="1" dirty="0" smtClean="0"/>
              <a:t>Ad </a:t>
            </a:r>
            <a:r>
              <a:rPr lang="sk-SK" sz="1600" b="1" dirty="0"/>
              <a:t>a) </a:t>
            </a:r>
            <a:r>
              <a:rPr lang="sk-SK" sz="1600" dirty="0"/>
              <a:t>Podľa čl. 288 ods. 3 Zmluvy o fungovaní EÚ je uložená členským štátom základná povinnosť transponovať smernicu EÚ do zákonodarstva členského štátu. </a:t>
            </a:r>
            <a:r>
              <a:rPr lang="sk-SK" sz="1600" b="1" i="1" dirty="0" smtClean="0"/>
              <a:t>Smernica </a:t>
            </a:r>
            <a:r>
              <a:rPr lang="sk-SK" sz="1600" b="1" i="1" dirty="0"/>
              <a:t>ako sekundárne európske právo nemá priame právne účinky, </a:t>
            </a:r>
            <a:r>
              <a:rPr lang="sk-SK" sz="1600" dirty="0"/>
              <a:t>pretože je adresovaná členskému štátu a nemožno ju uplatniť v horizontálnych právnych vzťahoch medzi subjektmi súkromného </a:t>
            </a:r>
            <a:r>
              <a:rPr lang="sk-SK" sz="1600" dirty="0" smtClean="0"/>
              <a:t>práva. </a:t>
            </a:r>
          </a:p>
          <a:p>
            <a:pPr marL="0" indent="0" algn="just">
              <a:lnSpc>
                <a:spcPct val="100000"/>
              </a:lnSpc>
              <a:spcBef>
                <a:spcPts val="0"/>
              </a:spcBef>
              <a:buNone/>
            </a:pPr>
            <a:r>
              <a:rPr lang="sk-SK" sz="1600" b="1" dirty="0" smtClean="0"/>
              <a:t>Ad b)</a:t>
            </a:r>
            <a:r>
              <a:rPr lang="sk-SK" sz="1600" dirty="0" smtClean="0"/>
              <a:t> </a:t>
            </a:r>
            <a:r>
              <a:rPr lang="sk-SK" sz="1600" i="1" dirty="0" smtClean="0"/>
              <a:t>Smernica môže mať za určitých okolností </a:t>
            </a:r>
            <a:r>
              <a:rPr lang="sk-SK" sz="1600" b="1" i="1" dirty="0" smtClean="0"/>
              <a:t>priamy účinok.</a:t>
            </a:r>
            <a:r>
              <a:rPr lang="sk-SK" sz="1600" b="1" dirty="0" smtClean="0"/>
              <a:t> </a:t>
            </a:r>
            <a:r>
              <a:rPr lang="sk-SK" sz="1600" dirty="0" smtClean="0"/>
              <a:t>Smernica môže mať priamy účinok najmä  ak  nebola včas alebo riadne implementovaná. V takýchto prípadoch môže národný súd aplikovať a vykladať smernicu priamo. Má to však jeden háčik. Smernica má v takom prípade priame vertikálne účinky, t. j. spor sa týka jednotlivca a štátu, ktorý mal smernicu správne a riadne implementovať. ESD vo veci Marshall (C-152/84): „smernica nemôže priamo zakladať práva a povinnosti jednotlivcom a ustanovení smernici sa nemôže dovolávať jednotlivec v spore proti jednotlivcovi.“ Ida o stabilnú rozhodovaciu prax ESD.</a:t>
            </a:r>
          </a:p>
          <a:p>
            <a:pPr marL="0" indent="0" algn="just">
              <a:lnSpc>
                <a:spcPct val="100000"/>
              </a:lnSpc>
              <a:spcBef>
                <a:spcPts val="0"/>
              </a:spcBef>
              <a:buNone/>
            </a:pPr>
            <a:r>
              <a:rPr lang="sk-SK" sz="1600" b="1" dirty="0" smtClean="0"/>
              <a:t>Ad </a:t>
            </a:r>
            <a:r>
              <a:rPr lang="sk-SK" sz="1600" b="1" dirty="0"/>
              <a:t>c) Eurokonformný výklad je spojený s </a:t>
            </a:r>
            <a:r>
              <a:rPr lang="sk-SK" sz="1600" b="1" i="1" dirty="0"/>
              <a:t>nepriamym účinkom smernice.</a:t>
            </a:r>
            <a:r>
              <a:rPr lang="sk-SK" sz="1600" b="1" dirty="0"/>
              <a:t> </a:t>
            </a:r>
            <a:r>
              <a:rPr lang="sk-SK" sz="1600" dirty="0" smtClean="0"/>
              <a:t>Nepriamy </a:t>
            </a:r>
            <a:r>
              <a:rPr lang="sk-SK" sz="1600" dirty="0"/>
              <a:t>účinok smernice spočíva v práve účastníka žiadať, aby súd v konkrétnom prípade uplatnil tzv. eurokonformný výklad vnútroštátneho predpisu v súlade s príslušným ustanovením smernice (napr. vec Colson a Kamann, C-14/83 a Pfeiffer, C- 397/01 a Adeneler C-212/04). </a:t>
            </a:r>
          </a:p>
          <a:p>
            <a:endParaRPr lang="sk-SK" sz="1600" dirty="0"/>
          </a:p>
          <a:p>
            <a:pPr marL="0" indent="0">
              <a:buNone/>
            </a:pPr>
            <a:r>
              <a:rPr lang="sk-SK" sz="1600" dirty="0"/>
              <a:t> </a:t>
            </a:r>
          </a:p>
          <a:p>
            <a:pPr marL="0" indent="0" algn="just">
              <a:buNone/>
            </a:pPr>
            <a:endParaRPr lang="sk-SK" sz="1600" dirty="0"/>
          </a:p>
          <a:p>
            <a:pPr marL="0" indent="0">
              <a:buNone/>
            </a:pPr>
            <a:endParaRPr lang="sk-SK" sz="1600" dirty="0"/>
          </a:p>
        </p:txBody>
      </p:sp>
      <p:sp>
        <p:nvSpPr>
          <p:cNvPr id="4" name="Zástupný symbol čísla snímky 3"/>
          <p:cNvSpPr>
            <a:spLocks noGrp="1"/>
          </p:cNvSpPr>
          <p:nvPr>
            <p:ph type="sldNum" sz="quarter" idx="12"/>
          </p:nvPr>
        </p:nvSpPr>
        <p:spPr/>
        <p:txBody>
          <a:bodyPr/>
          <a:lstStyle/>
          <a:p>
            <a:fld id="{8779E23E-064A-4515-8B08-45C7600B03AD}" type="slidenum">
              <a:rPr lang="sk-SK" smtClean="0"/>
              <a:pPr/>
              <a:t>10</a:t>
            </a:fld>
            <a:endParaRPr lang="sk-SK"/>
          </a:p>
        </p:txBody>
      </p:sp>
    </p:spTree>
    <p:extLst>
      <p:ext uri="{BB962C8B-B14F-4D97-AF65-F5344CB8AC3E}">
        <p14:creationId xmlns:p14="http://schemas.microsoft.com/office/powerpoint/2010/main" xmlns="" val="1685527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122548"/>
            <a:ext cx="10515600" cy="527901"/>
          </a:xfrm>
        </p:spPr>
        <p:txBody>
          <a:bodyPr>
            <a:normAutofit/>
          </a:bodyPr>
          <a:lstStyle/>
          <a:p>
            <a:r>
              <a:rPr lang="sk-SK" sz="2400" b="1" dirty="0" smtClean="0">
                <a:latin typeface="+mn-lt"/>
              </a:rPr>
              <a:t>Priamy alebo nepriamy účinok motorových smerníc?</a:t>
            </a:r>
            <a:endParaRPr lang="sk-SK" sz="2400" b="1" dirty="0">
              <a:latin typeface="+mn-lt"/>
            </a:endParaRPr>
          </a:p>
        </p:txBody>
      </p:sp>
      <p:sp>
        <p:nvSpPr>
          <p:cNvPr id="3" name="Zástupný symbol obsahu 2"/>
          <p:cNvSpPr>
            <a:spLocks noGrp="1"/>
          </p:cNvSpPr>
          <p:nvPr>
            <p:ph idx="1"/>
          </p:nvPr>
        </p:nvSpPr>
        <p:spPr>
          <a:xfrm>
            <a:off x="502508" y="650450"/>
            <a:ext cx="11310551" cy="5646656"/>
          </a:xfrm>
        </p:spPr>
        <p:txBody>
          <a:bodyPr>
            <a:normAutofit fontScale="25000" lnSpcReduction="20000"/>
          </a:bodyPr>
          <a:lstStyle/>
          <a:p>
            <a:pPr marL="0" indent="0" algn="just">
              <a:buNone/>
            </a:pPr>
            <a:endParaRPr lang="sk-SK" sz="2900" b="1" dirty="0" smtClean="0"/>
          </a:p>
          <a:p>
            <a:pPr marL="0" indent="0" algn="just">
              <a:buNone/>
            </a:pPr>
            <a:endParaRPr lang="sk-SK" sz="5500" b="1" dirty="0" smtClean="0"/>
          </a:p>
          <a:p>
            <a:pPr marL="0" indent="0" algn="just">
              <a:buNone/>
            </a:pPr>
            <a:r>
              <a:rPr lang="sk-SK" sz="6800" b="1" dirty="0" smtClean="0"/>
              <a:t>Je </a:t>
            </a:r>
            <a:r>
              <a:rPr lang="sk-SK" sz="6800" b="1" dirty="0"/>
              <a:t>prípustný priamy účinok smerníc EÚ, ak ich štát riadne transponoval? Môžu súdy priamo aplikovať a vykladať smernicu, ak bola riadne a včas transponovaná</a:t>
            </a:r>
            <a:r>
              <a:rPr lang="sk-SK" sz="6800" b="1" dirty="0" smtClean="0"/>
              <a:t>? Ak bola smernica riadne a včas transponovaná, nemá priame právne účinky a slovenský súd nie je oprávnený ustanovenia smernice priamo aplikovať a následne vykladať.</a:t>
            </a:r>
          </a:p>
          <a:p>
            <a:pPr marL="0" indent="0" algn="just">
              <a:buNone/>
            </a:pPr>
            <a:r>
              <a:rPr lang="sk-SK" sz="6800" b="1" dirty="0" smtClean="0"/>
              <a:t>Slovenské súdy v tom majú zmätok. Konajú nepredvídateľne a zmätočne.  Jeden názorný príklad: </a:t>
            </a:r>
            <a:r>
              <a:rPr lang="sk-SK" sz="6800" dirty="0" smtClean="0">
                <a:cs typeface="Arial" panose="020B0604020202020204" pitchFamily="34" charset="0"/>
              </a:rPr>
              <a:t>KS </a:t>
            </a:r>
            <a:r>
              <a:rPr lang="sk-SK" sz="6800" dirty="0">
                <a:cs typeface="Arial" panose="020B0604020202020204" pitchFamily="34" charset="0"/>
              </a:rPr>
              <a:t>v Prešove sa v konaní vedenom pod sp. zn. 6Co/230/2015 obrátil 9. 5. 2016 listom na MF SR so žiadosťou, aby toto MF SR ako tvorca zákona č. 381/2001 Z. z. podalo výklad ustanovenia § 4 ods. 2 písm. b) ZPZP, t. j. či toto poistenie kryje aj nemajetkovú ujmu spôsobenú pozostalým po obeti dopravnej nehody. </a:t>
            </a:r>
            <a:r>
              <a:rPr lang="sk-SK" sz="6800" dirty="0" smtClean="0">
                <a:cs typeface="Arial" panose="020B0604020202020204" pitchFamily="34" charset="0"/>
              </a:rPr>
              <a:t> List MF SR  mal dať odpoveď na otázku, či  SR riadne transponovala motorové smernice do zákona č. 381/2001 Z. z. </a:t>
            </a:r>
          </a:p>
          <a:p>
            <a:pPr marL="0" indent="0" algn="just">
              <a:buNone/>
            </a:pPr>
            <a:r>
              <a:rPr lang="sk-SK" sz="6800" dirty="0" smtClean="0">
                <a:cs typeface="Arial" panose="020B0604020202020204" pitchFamily="34" charset="0"/>
              </a:rPr>
              <a:t>KS </a:t>
            </a:r>
            <a:r>
              <a:rPr lang="sk-SK" sz="6800" dirty="0">
                <a:cs typeface="Arial" panose="020B0604020202020204" pitchFamily="34" charset="0"/>
              </a:rPr>
              <a:t>v Prešove v rozsudku vydanom pod sp. zn. 6Co/230/2015 stanovisko MF SR odmietlo ako celok bez toho, aby sa s týmto  názorom akokoľvek argumentačne vysporiadalo. V odôvodnení tohto rozsudku KS v Prešove </a:t>
            </a:r>
            <a:r>
              <a:rPr lang="sk-SK" sz="6800" dirty="0" smtClean="0">
                <a:cs typeface="Arial" panose="020B0604020202020204" pitchFamily="34" charset="0"/>
              </a:rPr>
              <a:t>stručne uviedol</a:t>
            </a:r>
            <a:r>
              <a:rPr lang="sk-SK" sz="6800" dirty="0">
                <a:cs typeface="Arial" panose="020B0604020202020204" pitchFamily="34" charset="0"/>
              </a:rPr>
              <a:t>: </a:t>
            </a:r>
          </a:p>
          <a:p>
            <a:pPr marL="0" indent="0" algn="just">
              <a:buNone/>
            </a:pPr>
            <a:r>
              <a:rPr lang="sk-SK" sz="6800" dirty="0">
                <a:cs typeface="Arial" panose="020B0604020202020204" pitchFamily="34" charset="0"/>
              </a:rPr>
              <a:t>„Odvolací súd sa </a:t>
            </a:r>
            <a:r>
              <a:rPr lang="sk-SK" sz="6800" b="1" dirty="0">
                <a:cs typeface="Arial" panose="020B0604020202020204" pitchFamily="34" charset="0"/>
              </a:rPr>
              <a:t>rozhodne</a:t>
            </a:r>
            <a:r>
              <a:rPr lang="sk-SK" sz="6800" dirty="0">
                <a:cs typeface="Arial" panose="020B0604020202020204" pitchFamily="34" charset="0"/>
              </a:rPr>
              <a:t> nestotožňuje s Ministerstvom financií Slovenskej republiky, ktoré v predmetnej veci v liste č. MF/014548/2016-613 konštatuje, že Slovenská republika ,,takýto typ odškodnenia zatiaľ v civilnom práve zavedený nemá a ,,ak chceme chrániť pozostalých, a to nielen po dopravných nehodách, bolo by vhodné zaviesť podobný inštitút aj do slovenského civilného práva, avšak to je mimo pôsobnosti MF SR“. Teda ministerstvo financií neuznáva nemajetkovú ujmu na strane pozostalých pri ochrane osobnosti ako prostriedok ochrany pre pozostalé osoby. </a:t>
            </a:r>
            <a:r>
              <a:rPr lang="sk-SK" sz="6800" b="1" dirty="0">
                <a:cs typeface="Arial" panose="020B0604020202020204" pitchFamily="34" charset="0"/>
              </a:rPr>
              <a:t>Odvolací súd vyjadruje presvedčenie o opaku, že slovenský právny poriadok priznáva pozostalým za zásah do súkromia usmrtením blízkeho človeka náhradu nemajetkovej ujmy</a:t>
            </a:r>
            <a:r>
              <a:rPr lang="sk-SK" sz="6800" dirty="0">
                <a:cs typeface="Arial" panose="020B0604020202020204" pitchFamily="34" charset="0"/>
              </a:rPr>
              <a:t>.“. </a:t>
            </a:r>
            <a:endParaRPr lang="sk-SK" sz="6800" dirty="0" smtClean="0">
              <a:cs typeface="Arial" panose="020B0604020202020204" pitchFamily="34" charset="0"/>
            </a:endParaRPr>
          </a:p>
          <a:p>
            <a:pPr marL="0" indent="0" algn="just">
              <a:buNone/>
            </a:pPr>
            <a:r>
              <a:rPr lang="sk-SK" sz="6800" dirty="0" smtClean="0"/>
              <a:t>Poznámka na okraj: Vláda </a:t>
            </a:r>
            <a:r>
              <a:rPr lang="sk-SK" sz="6800" dirty="0"/>
              <a:t>SR vo svojom stanovisku č. 00178/Os/2012/AC z 29. 3 2012 k prejudiciálnej otázke, ktorú predložil ESD krajský súd v Prešove v kauze </a:t>
            </a:r>
            <a:r>
              <a:rPr lang="sk-SK" sz="6800" dirty="0" err="1"/>
              <a:t>Haasová</a:t>
            </a:r>
            <a:r>
              <a:rPr lang="sk-SK" sz="6800" dirty="0"/>
              <a:t> (C-22/12) potvrdila, že   </a:t>
            </a:r>
            <a:r>
              <a:rPr lang="sk-SK" sz="6800" b="1" dirty="0"/>
              <a:t>SR v celom rozsahu a miestami aj nad rámec európskeho práva transponovala všetky smernice ES/EÚ, ktoré sa týkajú povinného zmluvného poistenia.  Na záver zástupca vlády uviedol, že: „Právny rámec EÚ týkajúci sa poistenia zodpovednosti za škodu spôsobenú prevádzkou motorových vozidiel sa má vykladať tak, že nevyžaduje, aby rozsah poistného krytia zahŕňal aj náhradu nemajetkovej ujmy, ktorú utrpeli pozostalí po obeti dopravnej nehody v dôsledku zásahu do ich osobnostných práv.“ </a:t>
            </a:r>
            <a:endParaRPr lang="sk-SK" sz="6800" b="1" dirty="0">
              <a:cs typeface="Arial" panose="020B0604020202020204" pitchFamily="34" charset="0"/>
            </a:endParaRPr>
          </a:p>
          <a:p>
            <a:pPr marL="0" indent="0">
              <a:buNone/>
            </a:pPr>
            <a:endParaRPr lang="sk-SK" sz="5500" dirty="0">
              <a:cs typeface="Arial" panose="020B0604020202020204" pitchFamily="34" charset="0"/>
            </a:endParaRPr>
          </a:p>
          <a:p>
            <a:pPr marL="0" indent="0">
              <a:buNone/>
            </a:pPr>
            <a:r>
              <a:rPr lang="sk-SK" dirty="0" smtClean="0"/>
              <a:t> </a:t>
            </a:r>
            <a:endParaRPr lang="sk-SK" dirty="0"/>
          </a:p>
        </p:txBody>
      </p:sp>
      <p:sp>
        <p:nvSpPr>
          <p:cNvPr id="4" name="Zástupný symbol čísla snímky 3"/>
          <p:cNvSpPr>
            <a:spLocks noGrp="1"/>
          </p:cNvSpPr>
          <p:nvPr>
            <p:ph type="sldNum" sz="quarter" idx="12"/>
          </p:nvPr>
        </p:nvSpPr>
        <p:spPr/>
        <p:txBody>
          <a:bodyPr/>
          <a:lstStyle/>
          <a:p>
            <a:fld id="{26A89F6F-3F45-4317-9181-0169B6F5E850}" type="slidenum">
              <a:rPr lang="sk-SK" smtClean="0"/>
              <a:pPr/>
              <a:t>11</a:t>
            </a:fld>
            <a:endParaRPr lang="sk-SK"/>
          </a:p>
        </p:txBody>
      </p:sp>
    </p:spTree>
    <p:extLst>
      <p:ext uri="{BB962C8B-B14F-4D97-AF65-F5344CB8AC3E}">
        <p14:creationId xmlns:p14="http://schemas.microsoft.com/office/powerpoint/2010/main" xmlns="" val="3474892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81200" y="142852"/>
            <a:ext cx="8229600" cy="357190"/>
          </a:xfrm>
        </p:spPr>
        <p:txBody>
          <a:bodyPr>
            <a:normAutofit fontScale="90000"/>
          </a:bodyPr>
          <a:lstStyle/>
          <a:p>
            <a:r>
              <a:rPr lang="sk-SK" sz="2400" b="1" dirty="0" smtClean="0">
                <a:latin typeface="+mn-lt"/>
              </a:rPr>
              <a:t>Môže </a:t>
            </a:r>
            <a:r>
              <a:rPr lang="sk-SK" sz="2400" b="1" dirty="0">
                <a:latin typeface="+mn-lt"/>
              </a:rPr>
              <a:t>slovenský súd priamo aplikovať motorové smernice? </a:t>
            </a:r>
          </a:p>
        </p:txBody>
      </p:sp>
      <p:sp>
        <p:nvSpPr>
          <p:cNvPr id="3" name="Zástupný symbol obsahu 2"/>
          <p:cNvSpPr>
            <a:spLocks noGrp="1"/>
          </p:cNvSpPr>
          <p:nvPr>
            <p:ph idx="1"/>
          </p:nvPr>
        </p:nvSpPr>
        <p:spPr>
          <a:xfrm>
            <a:off x="1244338" y="500042"/>
            <a:ext cx="9209380" cy="5857916"/>
          </a:xfrm>
        </p:spPr>
        <p:txBody>
          <a:bodyPr>
            <a:noAutofit/>
          </a:bodyPr>
          <a:lstStyle/>
          <a:p>
            <a:pPr marL="0" indent="0" algn="just">
              <a:buNone/>
            </a:pPr>
            <a:r>
              <a:rPr lang="sk-SK" sz="1700" u="sng" dirty="0"/>
              <a:t>NS SR v rozsudku z 31. 3. 2016, sp. zn. 3 </a:t>
            </a:r>
            <a:r>
              <a:rPr lang="sk-SK" sz="1700" u="sng" dirty="0" err="1"/>
              <a:t>Cdo</a:t>
            </a:r>
            <a:r>
              <a:rPr lang="sk-SK" sz="1700" u="sng" dirty="0"/>
              <a:t> 301/2012 </a:t>
            </a:r>
            <a:r>
              <a:rPr lang="sk-SK" sz="1700" dirty="0"/>
              <a:t>si položil túto otázku:  Môže súd o uplatnenom nároku rozhodnúť podľa článku 7 ods. 5 Ústavy SR priamou aplikáciou smernice Európskeho parlamentu a Rady 2009/103/ES zo dňa 16. septembra 2009 v spojení s rozhodovacou činnosťou ESD?</a:t>
            </a:r>
            <a:r>
              <a:rPr lang="sk-SK" sz="1700" b="1" dirty="0"/>
              <a:t>  Odpoveď NS SR:</a:t>
            </a:r>
          </a:p>
          <a:p>
            <a:pPr marL="0" indent="0" algn="just">
              <a:buNone/>
            </a:pPr>
            <a:r>
              <a:rPr lang="sk-SK" sz="1700" dirty="0"/>
              <a:t>„Smernice majú špeciálne postavenie v rámci komunitárneho práva. Smernica ako jeden z prameňov práva EÚ je definovaná v čl. 288 ZFEÚ ako </a:t>
            </a:r>
            <a:r>
              <a:rPr lang="sk-SK" sz="1700" b="1" dirty="0"/>
              <a:t>záväzná pre každý štát, ktorému je určená, pokiaľ ide o výsledok, ktorý sa má dosiahnuť, ktoré si potom môžu vybrať spôsob vykonania tohto cieľa na vnútroštátnej úrovni, čo znamená, že smernica nie je právne perfektná a jej vykonanie si vyžaduje transpozíciu na vnútroštátnej úrovni. </a:t>
            </a:r>
            <a:r>
              <a:rPr lang="sk-SK" sz="1700" dirty="0"/>
              <a:t>V zásade sa rozlišujú dva druhy účinku (aplikácie) smerníc, a to priamy účinok, na základe ktorého vznikajú subjektom práva a povinnosti, a nepriamy účinok, ktorý spočíva v možnosti účastníka žiadať, aby v konkrétnom prípade súd uplatnil tzv. eurokonformný výklad vnútroštátneho práva v súlade so smernicou. </a:t>
            </a:r>
          </a:p>
          <a:p>
            <a:pPr marL="0" indent="0" algn="just">
              <a:buNone/>
            </a:pPr>
            <a:r>
              <a:rPr lang="sk-SK" sz="1700" dirty="0"/>
              <a:t>Judikatúra ESD postupne skonkretizovala </a:t>
            </a:r>
            <a:r>
              <a:rPr lang="sk-SK" sz="1700" b="1" dirty="0"/>
              <a:t>podmienky, za splnenia ktorých sa možno domáhať priameho účinku smernice, </a:t>
            </a:r>
            <a:r>
              <a:rPr lang="sk-SK" sz="1700" dirty="0"/>
              <a:t>a to: a/ márne uplynutie lehoty na transpozíciu smernice, b/ žiadna alebo nesprávna implementácia smernice (transponovaná neskoro, nesprávne alebo neúplne), c/ dostatočná jasnosť smernice, tak aby umožnila bezprostrednú aplikáciu; ustanovenia smernice zakladajúce právo pre jednotlivca alebo povinnosť pre členský štát sú dostatočne jasné, presné (určité) a nepodmienené, d/ nepodmienený vznik práva vyplývajúceho zo smernice, ktorý si na vyvolanie právnych účinkov nevyžaduje prijatie ďalšieho právneho aktu, e/ priamy účinok nesmie založiť povinnosti jednotlivcom, ako aj právnickej osobe. </a:t>
            </a:r>
            <a:r>
              <a:rPr lang="sk-SK" sz="1700" b="1" dirty="0"/>
              <a:t>To znamená, že smernica nikdy nemôže mať horizontálny priamy účinok v sporoch medzi súkromnoprávnymi subjektami, ani obrátený vertikálny priamy účinok použitý verejným subjektom voči súkromnoprávnemu subjektu.“.       </a:t>
            </a:r>
          </a:p>
        </p:txBody>
      </p:sp>
      <p:sp>
        <p:nvSpPr>
          <p:cNvPr id="4" name="Zástupný symbol čísla snímky 3"/>
          <p:cNvSpPr>
            <a:spLocks noGrp="1"/>
          </p:cNvSpPr>
          <p:nvPr>
            <p:ph type="sldNum" sz="quarter" idx="12"/>
          </p:nvPr>
        </p:nvSpPr>
        <p:spPr/>
        <p:txBody>
          <a:bodyPr/>
          <a:lstStyle/>
          <a:p>
            <a:fld id="{8779E23E-064A-4515-8B08-45C7600B03AD}" type="slidenum">
              <a:rPr lang="sk-SK" smtClean="0"/>
              <a:pPr/>
              <a:t>12</a:t>
            </a:fld>
            <a:endParaRPr lang="sk-SK"/>
          </a:p>
        </p:txBody>
      </p:sp>
    </p:spTree>
    <p:extLst>
      <p:ext uri="{BB962C8B-B14F-4D97-AF65-F5344CB8AC3E}">
        <p14:creationId xmlns:p14="http://schemas.microsoft.com/office/powerpoint/2010/main" xmlns="" val="2543313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269188"/>
            <a:ext cx="10515600" cy="952930"/>
          </a:xfrm>
        </p:spPr>
        <p:txBody>
          <a:bodyPr>
            <a:normAutofit/>
          </a:bodyPr>
          <a:lstStyle/>
          <a:p>
            <a:r>
              <a:rPr lang="sk-SK" sz="2400" b="1" dirty="0" smtClean="0">
                <a:latin typeface="+mn-lt"/>
              </a:rPr>
              <a:t>Priama aplikácia smerníc v podaní ÚS SR  a NS SR </a:t>
            </a:r>
            <a:endParaRPr lang="sk-SK" sz="2400" b="1" dirty="0">
              <a:latin typeface="+mn-lt"/>
            </a:endParaRPr>
          </a:p>
        </p:txBody>
      </p:sp>
      <p:sp>
        <p:nvSpPr>
          <p:cNvPr id="3" name="Zástupný symbol obsahu 2"/>
          <p:cNvSpPr>
            <a:spLocks noGrp="1"/>
          </p:cNvSpPr>
          <p:nvPr>
            <p:ph idx="1"/>
          </p:nvPr>
        </p:nvSpPr>
        <p:spPr>
          <a:xfrm>
            <a:off x="509047" y="593889"/>
            <a:ext cx="10844753" cy="5782197"/>
          </a:xfrm>
        </p:spPr>
        <p:txBody>
          <a:bodyPr>
            <a:normAutofit fontScale="92500" lnSpcReduction="20000"/>
          </a:bodyPr>
          <a:lstStyle/>
          <a:p>
            <a:pPr marL="0" indent="0" algn="just">
              <a:buNone/>
            </a:pPr>
            <a:r>
              <a:rPr lang="sk-SK" sz="1800" dirty="0" smtClean="0"/>
              <a:t>Slovenské súdy nechápu dosť dobre  rozdiel medzi priamym a nepriamy účinkom smernice. Eurokonformný výklad prichádza do úvahy iba v prípade nepriameho účinku smernice, t. j. ak bola smernica riadne a včas transponovaná. </a:t>
            </a:r>
          </a:p>
          <a:p>
            <a:pPr marL="0" indent="0" algn="just">
              <a:buNone/>
            </a:pPr>
            <a:r>
              <a:rPr lang="sk-SK" sz="1800" b="1" u="sng" dirty="0" smtClean="0"/>
              <a:t>Uz ÚS SR z </a:t>
            </a:r>
            <a:r>
              <a:rPr lang="sk-SK" sz="1800" b="1" u="sng" dirty="0" err="1"/>
              <a:t>z</a:t>
            </a:r>
            <a:r>
              <a:rPr lang="sk-SK" sz="1800" b="1" u="sng" dirty="0"/>
              <a:t> 11. 10. </a:t>
            </a:r>
            <a:r>
              <a:rPr lang="sk-SK" sz="1800" b="1" u="sng" dirty="0" smtClean="0"/>
              <a:t>2016, sp. zn.  III</a:t>
            </a:r>
            <a:r>
              <a:rPr lang="sk-SK" sz="1800" b="1" u="sng" dirty="0"/>
              <a:t>. ÚS 666/2016 </a:t>
            </a:r>
            <a:r>
              <a:rPr lang="sk-SK" sz="1800" dirty="0"/>
              <a:t>spochybnil názor, že motorové smernice EÚ boli riadne </a:t>
            </a:r>
            <a:r>
              <a:rPr lang="sk-SK" sz="1800" dirty="0" smtClean="0"/>
              <a:t>transponované, </a:t>
            </a:r>
            <a:r>
              <a:rPr lang="sk-SK" sz="1800" dirty="0"/>
              <a:t>keď uviedol: </a:t>
            </a:r>
            <a:r>
              <a:rPr lang="sk-SK" sz="1800" b="1" i="1" dirty="0"/>
              <a:t>„Ak teda slovenský zákonodarca do zákonného pojmu „škoda“ použitého v zákone o povinnom zmluvnom poistení, a teda do rozsahu poistenia zodpovednosti za škodu </a:t>
            </a:r>
            <a:r>
              <a:rPr lang="sk-SK" sz="1800" b="1" i="1" dirty="0" smtClean="0"/>
              <a:t> </a:t>
            </a:r>
            <a:r>
              <a:rPr lang="sk-SK" sz="1800" b="1" i="1" dirty="0"/>
              <a:t>zmysle uvedeného zákona nezahrnul aj nemajetkovú ujmu a jej poistné krytie, dostáva sa vzhľadom na záväzný výklad zodpovedajúcich smerníc (v súčasnosti už len konsolidovaná smernica Európskeho parlamentu a Rady 2009/103/ES o poistení zodpovednosti za škodu spôsobenú prevádzkou motorových vozidiel a o kontrole plnenia povinnosti poistenia tejto zodpovednosti) do rozporu so zámerom tvorcu únijnej právnej regulácie identifikovaným ESD.</a:t>
            </a:r>
            <a:r>
              <a:rPr lang="sk-SK" sz="1800" b="1" dirty="0"/>
              <a:t>“. </a:t>
            </a:r>
          </a:p>
          <a:p>
            <a:pPr marL="0" indent="0" algn="just">
              <a:buNone/>
            </a:pPr>
            <a:r>
              <a:rPr lang="sk-SK" sz="1800" dirty="0"/>
              <a:t>Z tohto názoru Ústavného súdu SR </a:t>
            </a:r>
            <a:r>
              <a:rPr lang="sk-SK" sz="1800" dirty="0" smtClean="0"/>
              <a:t>by bolo možné </a:t>
            </a:r>
            <a:r>
              <a:rPr lang="sk-SK" sz="1800" dirty="0"/>
              <a:t>vyvodiť, že si </a:t>
            </a:r>
            <a:r>
              <a:rPr lang="sk-SK" sz="1800" b="1" dirty="0"/>
              <a:t>slovenský zákonodarca nesplnil svoju transpozičnú povinnosť. </a:t>
            </a:r>
            <a:r>
              <a:rPr lang="sk-SK" sz="1800" b="1" dirty="0" smtClean="0"/>
              <a:t>Tým pádom má príslušná časť smernice priame právne účinky. </a:t>
            </a:r>
            <a:r>
              <a:rPr lang="sk-SK" sz="1800" dirty="0" smtClean="0"/>
              <a:t>Avšak </a:t>
            </a:r>
            <a:r>
              <a:rPr lang="sk-SK" sz="1800" dirty="0"/>
              <a:t>v takom prípade mal ÚS SR vyvodiť záver, že „“</a:t>
            </a:r>
            <a:r>
              <a:rPr lang="sk-SK" sz="1800" b="1" dirty="0"/>
              <a:t>eurokonformný  výklad smernice“, ktorý predtým urobili všeobecné súdy, ale i samotný US SR neprichádza do úvahy. </a:t>
            </a:r>
            <a:r>
              <a:rPr lang="sk-SK" sz="1800" dirty="0"/>
              <a:t>ÚS SR si neuvedomil, </a:t>
            </a:r>
            <a:r>
              <a:rPr lang="sk-SK" sz="1800" dirty="0" smtClean="0"/>
              <a:t>že ak vnútroštátny právny predpis bol nesprávne alebo neúplne transponovaný, nemal ani nesmel pripustiť nepriamy účinok smernice a tým pádom nesmel použiť ani eurokonformný výklad.</a:t>
            </a:r>
            <a:endParaRPr lang="sk-SK" sz="1800" dirty="0"/>
          </a:p>
          <a:p>
            <a:pPr marL="0" indent="0" algn="just">
              <a:buNone/>
            </a:pPr>
            <a:r>
              <a:rPr lang="sk-SK" sz="1800" u="sng" dirty="0" smtClean="0"/>
              <a:t>Uz </a:t>
            </a:r>
            <a:r>
              <a:rPr lang="sk-SK" sz="1800" u="sng" dirty="0"/>
              <a:t>NS SR z  27. 2. 2018, sp. zn. 6 Cdo </a:t>
            </a:r>
            <a:r>
              <a:rPr lang="sk-SK" sz="1800" u="sng" dirty="0" smtClean="0"/>
              <a:t>206/2017 </a:t>
            </a:r>
            <a:r>
              <a:rPr lang="sk-SK" sz="1800" dirty="0" smtClean="0"/>
              <a:t>– NS SR bez toho, aby sa vysporiadal s priamym alebo nepriamym účinkom smernice, priamo aplikoval  a vykladal pojmy z motorovej smernice, bez ohľadu na to, ,aby  sa  vysporiadal  výkladom zákona č. 381/2001 Z. z. a Občianskeho zákonníka. </a:t>
            </a:r>
            <a:endParaRPr lang="sk-SK" sz="1800" dirty="0"/>
          </a:p>
          <a:p>
            <a:pPr marL="0" indent="0" algn="just">
              <a:buNone/>
            </a:pPr>
            <a:r>
              <a:rPr lang="sk-SK" sz="1800" b="1" dirty="0" smtClean="0"/>
              <a:t>„Pri </a:t>
            </a:r>
            <a:r>
              <a:rPr lang="sk-SK" sz="1800" b="1" dirty="0"/>
              <a:t>výklade pojmu škoda pre účely zákona č. 381/2001 Z. z. treba vychádzať z chápania tohto pojmu v komunitárnom práve, pretože citovaný zákon bol výsledkom transpozície smerníc </a:t>
            </a:r>
            <a:r>
              <a:rPr lang="sk-SK" sz="1800" b="1" dirty="0" smtClean="0"/>
              <a:t>EU (2009/103/ES) </a:t>
            </a:r>
            <a:r>
              <a:rPr lang="sk-SK" sz="1800" b="1" dirty="0"/>
              <a:t>.... </a:t>
            </a:r>
            <a:r>
              <a:rPr lang="sk-SK" sz="1800" b="1" dirty="0" smtClean="0"/>
              <a:t>Táto smernica </a:t>
            </a:r>
            <a:r>
              <a:rPr lang="sk-SK" sz="1800" b="1" dirty="0"/>
              <a:t>síce nedefinuje pojem škoda, ale z jej textu je zrejmé, že pod týmto pojmom rozumie osobnú ujmu a škodu na majetku, resp. používa spojenie utrpenie „ujmy alebo škody“, či používa pojmy „akákoľvek ujma alebo škoda“ alebo „akákoľvek škoda“, z čoho je zrejmé, že komunitárne právo chápe škodu ako majetkovú, ako aj nemajetkovú ujmu, resp. za ujmu považujú škodu majetkovú a aj nemajetkovú. K zhodnému záveru dospel aj ÚS SR v uznesení I. ÚS 474/2016 zo 17. 8. </a:t>
            </a:r>
            <a:r>
              <a:rPr lang="sk-SK" sz="1800" b="1" dirty="0" smtClean="0"/>
              <a:t>2016.“.</a:t>
            </a:r>
          </a:p>
          <a:p>
            <a:pPr marL="0" indent="0" algn="just">
              <a:buNone/>
            </a:pPr>
            <a:r>
              <a:rPr lang="sk-SK" sz="1800" b="1" dirty="0" smtClean="0"/>
              <a:t>NS SR priamo aplikoval a vykladal príslušné motorové smernice bez toho, aby sa vysporiadal s tým, že príslušná smernica má priame alebo nepriame účinky. Eurokonformný výklad prichádza do úvahy iba vtedy, ak smernice boli riadne implementované. </a:t>
            </a:r>
          </a:p>
          <a:p>
            <a:pPr marL="0" indent="0" algn="just">
              <a:buNone/>
            </a:pPr>
            <a:endParaRPr lang="sk-SK" sz="1800" dirty="0"/>
          </a:p>
        </p:txBody>
      </p:sp>
      <p:sp>
        <p:nvSpPr>
          <p:cNvPr id="4" name="Zástupný symbol čísla snímky 3"/>
          <p:cNvSpPr>
            <a:spLocks noGrp="1"/>
          </p:cNvSpPr>
          <p:nvPr>
            <p:ph type="sldNum" sz="quarter" idx="12"/>
          </p:nvPr>
        </p:nvSpPr>
        <p:spPr/>
        <p:txBody>
          <a:bodyPr/>
          <a:lstStyle/>
          <a:p>
            <a:fld id="{26A89F6F-3F45-4317-9181-0169B6F5E850}" type="slidenum">
              <a:rPr lang="sk-SK" smtClean="0"/>
              <a:pPr/>
              <a:t>13</a:t>
            </a:fld>
            <a:endParaRPr lang="sk-SK"/>
          </a:p>
        </p:txBody>
      </p:sp>
    </p:spTree>
    <p:extLst>
      <p:ext uri="{BB962C8B-B14F-4D97-AF65-F5344CB8AC3E}">
        <p14:creationId xmlns:p14="http://schemas.microsoft.com/office/powerpoint/2010/main" xmlns="" val="3761480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smtClean="0">
                <a:latin typeface="+mn-lt"/>
              </a:rPr>
              <a:t>Priama aplikácia motorových smerníc neprichádza do úvahy</a:t>
            </a:r>
            <a:endParaRPr lang="sk-SK" sz="2400" b="1" dirty="0">
              <a:latin typeface="+mn-lt"/>
            </a:endParaRPr>
          </a:p>
        </p:txBody>
      </p:sp>
      <p:sp>
        <p:nvSpPr>
          <p:cNvPr id="3" name="Zástupný symbol obsahu 2"/>
          <p:cNvSpPr>
            <a:spLocks noGrp="1"/>
          </p:cNvSpPr>
          <p:nvPr>
            <p:ph idx="1"/>
          </p:nvPr>
        </p:nvSpPr>
        <p:spPr>
          <a:xfrm>
            <a:off x="838200" y="1348032"/>
            <a:ext cx="10515600" cy="4911365"/>
          </a:xfrm>
        </p:spPr>
        <p:txBody>
          <a:bodyPr>
            <a:normAutofit fontScale="92500" lnSpcReduction="20000"/>
          </a:bodyPr>
          <a:lstStyle/>
          <a:p>
            <a:pPr marL="0" indent="0" algn="just">
              <a:buNone/>
            </a:pPr>
            <a:r>
              <a:rPr lang="sk-SK" sz="1800" dirty="0" smtClean="0"/>
              <a:t>Najvyšší súd SR v posledných dvoch rozhodnutiach, v ktorých zaviazal poisťovne na náhradu škody alebo ani ÚS SR sa otázkou priamej či nepriamej aplikácie motorových smerníc vôbec nevysporiadal. Naposledy to urobil NS SR v rozsudku </a:t>
            </a:r>
            <a:r>
              <a:rPr lang="sk-SK" sz="1800" b="1" u="sng" dirty="0" smtClean="0"/>
              <a:t>z </a:t>
            </a:r>
            <a:r>
              <a:rPr lang="sk-SK" sz="1800" b="1" u="sng" dirty="0"/>
              <a:t>31. 3. 2016, sp. zn. 3 Cdo </a:t>
            </a:r>
            <a:r>
              <a:rPr lang="sk-SK" sz="1800" b="1" u="sng" dirty="0" smtClean="0"/>
              <a:t>301/2012: </a:t>
            </a:r>
            <a:endParaRPr lang="sk-SK" sz="1800" u="sng" dirty="0"/>
          </a:p>
          <a:p>
            <a:pPr marL="0" indent="0" algn="just">
              <a:buNone/>
            </a:pPr>
            <a:r>
              <a:rPr lang="sk-SK" sz="1800" dirty="0" smtClean="0"/>
              <a:t> </a:t>
            </a:r>
            <a:r>
              <a:rPr lang="sk-SK" sz="1800" dirty="0"/>
              <a:t>„Priamy účinok (priama aplikácia) ustanovení smernice prichádza do úvahy len subsidiárne, ak eurokonformný výklad problematického vnútroštátneho ustanovenia nie je možný. </a:t>
            </a:r>
            <a:r>
              <a:rPr lang="sk-SK" sz="1800" b="1" dirty="0"/>
              <a:t>Jednotlivci (súkromnoprávne subjekty) sa teda môžu v konaniach proti členskému štátu priamo odvolávať na ustanovenia smernice výnimočne len vtedy, ak je eurokonformný výklad vnútroštátneho práva vylúčený napr. z dôvodu, že členský štát neprijal včas opatrenia potrebné na vykonanie smernice, alebo prijal opatrenia, ktoré sú s ňou v rozpore, alebo ak vnútroštátne transpozičné ustanovenia nie sú aplikované v súlade s výsledkom smernice. </a:t>
            </a:r>
          </a:p>
          <a:p>
            <a:pPr marL="0" indent="0" algn="just">
              <a:buNone/>
            </a:pPr>
            <a:r>
              <a:rPr lang="sk-SK" sz="1800" b="1" dirty="0"/>
              <a:t>Aj v prípade splnenia podmienok pre priamy účinok smernice, je však priamy účinok smernice vylúčený, ak ide o tzv. horizontálny priamy účinok smernice, kedy by mal byť priamy účinok smernice uplatnený v spore medzi jednotlivcami. </a:t>
            </a:r>
            <a:r>
              <a:rPr lang="sk-SK" sz="1800" dirty="0"/>
              <a:t>Touto otázkou sa SD zaoberal v zásadnom rozhodnutí Marshall 152/84, v ktorom judikoval, že „smernica nemôže priamo zakladať práva a povinnosti jednotlivcom a ustanovení smerníc sa nemôže dovolávať jednotlivec v spore proti jednotlivcovi“. Ide o stabilizovanú rozhodovaciu prax ESD, čo potvrdzuje aj nasledujúca právna veta „</a:t>
            </a:r>
            <a:r>
              <a:rPr lang="sk-SK" sz="1800" b="1" u="sng" dirty="0"/>
              <a:t>z ustálenej judikatúry vyplýva, že smernica nemôže zakladať povinnosť jednotlivcovi, takže sa na smernicu ako takú voči nemu nemožno odvolávať. Z toho vyplýva, že sa nemôže, hoci aj jasné, presné a bezpodmienečné ustanovenie smernice zaručujúce jednotlivcovi práva alebo ukladajúce povinnosti, ako také použiť v rámci sporu, v ktorom stoja proti sebe výhradne jednotlivci.“. </a:t>
            </a:r>
          </a:p>
          <a:p>
            <a:pPr marL="0" indent="0" algn="just">
              <a:buNone/>
            </a:pPr>
            <a:r>
              <a:rPr lang="sk-SK" sz="1800" dirty="0"/>
              <a:t>Je zrejmé, že otázka zahrnutia práva pozostalých blízkych osôb po obetiach dopravných nehôd na náhradu nemajetkovej ujmy do povinného zmluvného poistenia sa týka práv a povinností súkromných subjektov (poistníkov, poistených, poškodených a poisťovní) v právnom vzťahu povinného zmluvného poistenia. </a:t>
            </a:r>
            <a:r>
              <a:rPr lang="sk-SK" sz="1800" b="1" dirty="0"/>
              <a:t>Vzhľadom na uvedené dovolací súd dospel k záveru, že priamy účinok </a:t>
            </a:r>
            <a:r>
              <a:rPr lang="sk-SK" sz="1800" dirty="0"/>
              <a:t>(čl. l ods. l druhej smernice, resp. čl. 3 štvrtý pododsek) </a:t>
            </a:r>
            <a:r>
              <a:rPr lang="sk-SK" sz="1800" b="1" dirty="0"/>
              <a:t>smernice č. 2009/103/ES o</a:t>
            </a:r>
            <a:r>
              <a:rPr lang="sk-SK" sz="1800" dirty="0"/>
              <a:t> PZP a o kontrole plnenia povinnosti poistenia tejto zodpovednosti, ktorá nahradila prvú smernicu, druhú smernicu a tretiu smernicu, </a:t>
            </a:r>
            <a:r>
              <a:rPr lang="sk-SK" sz="1800" b="1" dirty="0"/>
              <a:t>je vylúčený.“. </a:t>
            </a:r>
          </a:p>
          <a:p>
            <a:pPr marL="0" indent="0">
              <a:buNone/>
            </a:pPr>
            <a:endParaRPr lang="sk-SK" sz="1800" dirty="0"/>
          </a:p>
        </p:txBody>
      </p:sp>
      <p:sp>
        <p:nvSpPr>
          <p:cNvPr id="4" name="Zástupný symbol čísla snímky 3"/>
          <p:cNvSpPr>
            <a:spLocks noGrp="1"/>
          </p:cNvSpPr>
          <p:nvPr>
            <p:ph type="sldNum" sz="quarter" idx="12"/>
          </p:nvPr>
        </p:nvSpPr>
        <p:spPr/>
        <p:txBody>
          <a:bodyPr/>
          <a:lstStyle/>
          <a:p>
            <a:fld id="{26A89F6F-3F45-4317-9181-0169B6F5E850}" type="slidenum">
              <a:rPr lang="sk-SK" smtClean="0"/>
              <a:pPr/>
              <a:t>14</a:t>
            </a:fld>
            <a:endParaRPr lang="sk-SK"/>
          </a:p>
        </p:txBody>
      </p:sp>
    </p:spTree>
    <p:extLst>
      <p:ext uri="{BB962C8B-B14F-4D97-AF65-F5344CB8AC3E}">
        <p14:creationId xmlns:p14="http://schemas.microsoft.com/office/powerpoint/2010/main" xmlns="" val="26493284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800" b="1" dirty="0" smtClean="0">
                <a:latin typeface="+mn-lt"/>
              </a:rPr>
              <a:t>Eurokonformný výklad smerníc EÚ alebo čo znamená ich nepriamy účinok smernice</a:t>
            </a:r>
            <a:endParaRPr lang="sk-SK" sz="2800" b="1" dirty="0">
              <a:latin typeface="+mn-lt"/>
            </a:endParaRPr>
          </a:p>
        </p:txBody>
      </p:sp>
      <p:sp>
        <p:nvSpPr>
          <p:cNvPr id="3" name="Zástupný symbol obsahu 2"/>
          <p:cNvSpPr>
            <a:spLocks noGrp="1"/>
          </p:cNvSpPr>
          <p:nvPr>
            <p:ph idx="1"/>
          </p:nvPr>
        </p:nvSpPr>
        <p:spPr>
          <a:xfrm>
            <a:off x="838200" y="1425146"/>
            <a:ext cx="10515600" cy="4751817"/>
          </a:xfrm>
        </p:spPr>
        <p:txBody>
          <a:bodyPr>
            <a:normAutofit fontScale="77500" lnSpcReduction="20000"/>
          </a:bodyPr>
          <a:lstStyle/>
          <a:p>
            <a:pPr marL="0" indent="0">
              <a:buNone/>
            </a:pPr>
            <a:endParaRPr lang="sk-SK" dirty="0" smtClean="0"/>
          </a:p>
          <a:p>
            <a:pPr marL="0" indent="0" algn="just">
              <a:buNone/>
            </a:pPr>
            <a:r>
              <a:rPr lang="sk-SK" b="1" dirty="0" smtClean="0"/>
              <a:t>Eurokonformný výklad smerníc EÚ prichádza do úvahy iba vtedy, ak smernice bola riadne a včas transponovaná do národného právneho poriadku. </a:t>
            </a:r>
            <a:r>
              <a:rPr lang="sk-SK" dirty="0" smtClean="0"/>
              <a:t>Eurokonformný výklad má presne stanovené pravidlá a vyžaduje si presný postup, na základe ktorého sa overuje, či vnútroštátna úprava je súladná s tzv. európskym právom. Eurokonformný výklad smernice EÚ vyžaduje dať odpoveď na tieto otázky:</a:t>
            </a:r>
          </a:p>
          <a:p>
            <a:pPr>
              <a:buFontTx/>
              <a:buChar char="-"/>
            </a:pPr>
            <a:r>
              <a:rPr lang="sk-SK" dirty="0" smtClean="0"/>
              <a:t>ktorý orgán je oprávnený eurokonformne vykladať smernicu EÚ,</a:t>
            </a:r>
          </a:p>
          <a:p>
            <a:pPr>
              <a:buFontTx/>
              <a:buChar char="-"/>
            </a:pPr>
            <a:r>
              <a:rPr lang="sk-SK" dirty="0" smtClean="0"/>
              <a:t>vymedzenie predmetu eurokonformného výkladu,</a:t>
            </a:r>
          </a:p>
          <a:p>
            <a:pPr>
              <a:buFontTx/>
              <a:buChar char="-"/>
            </a:pPr>
            <a:r>
              <a:rPr lang="sk-SK" dirty="0" smtClean="0"/>
              <a:t>aký je procesný postup pri uplatnení eurokonformného výkladu,</a:t>
            </a:r>
          </a:p>
          <a:p>
            <a:pPr>
              <a:buFontTx/>
              <a:buChar char="-"/>
            </a:pPr>
            <a:r>
              <a:rPr lang="sk-SK" dirty="0" smtClean="0"/>
              <a:t>kde sú hranice eurokonformného výkladu,</a:t>
            </a:r>
          </a:p>
          <a:p>
            <a:pPr>
              <a:buFontTx/>
              <a:buChar char="-"/>
            </a:pPr>
            <a:r>
              <a:rPr lang="sk-SK" dirty="0" err="1" smtClean="0"/>
              <a:t>eurokonformný</a:t>
            </a:r>
            <a:r>
              <a:rPr lang="sk-SK" dirty="0" smtClean="0"/>
              <a:t> výklad nesmie byť v rozpore s princípom právnej istoty a nesmie byť contra legem.</a:t>
            </a:r>
          </a:p>
          <a:p>
            <a:pPr marL="0" indent="0">
              <a:buNone/>
            </a:pPr>
            <a:r>
              <a:rPr lang="sk-SK" dirty="0" smtClean="0"/>
              <a:t>Na uznesení ÚS SR z </a:t>
            </a:r>
            <a:r>
              <a:rPr lang="sk-SK" dirty="0"/>
              <a:t>11. 10. 2016, sp. zn.  III. ÚS </a:t>
            </a:r>
            <a:r>
              <a:rPr lang="sk-SK" dirty="0" smtClean="0"/>
              <a:t>666/2016, v ktorom ÚS SR odmietol  ústavnú sťažnosť poisťovne si overíme, či tento súd postupoval pri eurokonformnom výklade lege artis. </a:t>
            </a:r>
            <a:endParaRPr lang="sk-SK" dirty="0"/>
          </a:p>
        </p:txBody>
      </p:sp>
      <p:sp>
        <p:nvSpPr>
          <p:cNvPr id="4" name="Zástupný symbol čísla snímky 3"/>
          <p:cNvSpPr>
            <a:spLocks noGrp="1"/>
          </p:cNvSpPr>
          <p:nvPr>
            <p:ph type="sldNum" sz="quarter" idx="12"/>
          </p:nvPr>
        </p:nvSpPr>
        <p:spPr/>
        <p:txBody>
          <a:bodyPr/>
          <a:lstStyle/>
          <a:p>
            <a:fld id="{26A89F6F-3F45-4317-9181-0169B6F5E850}" type="slidenum">
              <a:rPr lang="sk-SK" smtClean="0"/>
              <a:pPr/>
              <a:t>15</a:t>
            </a:fld>
            <a:endParaRPr lang="sk-SK"/>
          </a:p>
        </p:txBody>
      </p:sp>
    </p:spTree>
    <p:extLst>
      <p:ext uri="{BB962C8B-B14F-4D97-AF65-F5344CB8AC3E}">
        <p14:creationId xmlns:p14="http://schemas.microsoft.com/office/powerpoint/2010/main" xmlns="" val="1933310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smtClean="0">
                <a:latin typeface="+mn-lt"/>
              </a:rPr>
              <a:t>Orgán oprávnený podávať eurokonformný výklad </a:t>
            </a:r>
            <a:endParaRPr lang="sk-SK" sz="2400" b="1" dirty="0">
              <a:latin typeface="+mn-lt"/>
            </a:endParaRPr>
          </a:p>
        </p:txBody>
      </p:sp>
      <p:sp>
        <p:nvSpPr>
          <p:cNvPr id="3" name="Zástupný symbol obsahu 2"/>
          <p:cNvSpPr>
            <a:spLocks noGrp="1"/>
          </p:cNvSpPr>
          <p:nvPr>
            <p:ph idx="1"/>
          </p:nvPr>
        </p:nvSpPr>
        <p:spPr>
          <a:xfrm>
            <a:off x="838200" y="1491049"/>
            <a:ext cx="10515600" cy="4685914"/>
          </a:xfrm>
        </p:spPr>
        <p:txBody>
          <a:bodyPr>
            <a:normAutofit fontScale="62500" lnSpcReduction="20000"/>
          </a:bodyPr>
          <a:lstStyle/>
          <a:p>
            <a:pPr marL="0" indent="0" algn="just">
              <a:buNone/>
            </a:pPr>
            <a:r>
              <a:rPr lang="sk-SK" dirty="0"/>
              <a:t>ESD vo veci Colson a Kamann (C-14/83, bod 26) poukázal na to, že „povinnosť členských štátov vyplývajúca zo smernice dosiahnuť stanovený výsledok, ako aj ich povinnosť podľa článku 5 Zmluvy prijať všetky potrebné opatrenia všeobecnej alebo osobitnej povahy, aby zabezpečili splnenie tejto povinnosti, sa vzťahuje na všetky orgány členských štátov vrátane súdov v rámci ich právomocí.“  </a:t>
            </a:r>
          </a:p>
          <a:p>
            <a:pPr marL="0" indent="0" algn="just">
              <a:buNone/>
            </a:pPr>
            <a:r>
              <a:rPr lang="sk-SK" i="1" dirty="0"/>
              <a:t>Princíp subsidiarity</a:t>
            </a:r>
            <a:r>
              <a:rPr lang="sk-SK" dirty="0"/>
              <a:t> znamená, že ústavný súd môže konať a vecne sa zaoberať sťažnosťami namietajúcimi porušenie práv iba vtedy, ak sa sťažovateľ nemôže v súčasnosti a nebude môcť ani v budúcnosti domáhať ochrany svojich práv pred iným súdom prostredníctvom iných právnych prostriedkov, ktoré mu zákon na to poskytuje</a:t>
            </a:r>
            <a:r>
              <a:rPr lang="sk-SK" b="1" dirty="0"/>
              <a:t>. </a:t>
            </a:r>
            <a:r>
              <a:rPr lang="sk-SK" dirty="0"/>
              <a:t>Preto je právomoc ústavného súdu subsidiárna nastupuje až vtedy, ak nie je daná právomoc všeobecných súdov (IV. ÚS 236/07). </a:t>
            </a:r>
            <a:endParaRPr lang="sk-SK" dirty="0" smtClean="0"/>
          </a:p>
          <a:p>
            <a:pPr marL="0" indent="0" algn="just">
              <a:buNone/>
            </a:pPr>
            <a:r>
              <a:rPr lang="sk-SK" b="1" dirty="0" smtClean="0"/>
              <a:t>Orgánom oprávneným podávať eurokonformný výklad príslušného zákona je všeobecný súd, ktorý rozhoduje vo veci samej. Na eurokonformný výklad  súkromnoprávneho predpisu nie je ústavný súd oprávnený. </a:t>
            </a:r>
            <a:r>
              <a:rPr lang="sk-SK" dirty="0" smtClean="0"/>
              <a:t>V</a:t>
            </a:r>
            <a:r>
              <a:rPr lang="sk-SK" dirty="0"/>
              <a:t> konaní vedenom pod sp. zn. III. ÚS 666/2016 ústavný súd vykonal, nech boli jeho motívy akékoľvek,  nadprácu, keď  namiesto všeobecných súdov konajúcich o náhrade nemajetkovej ujmy  podal sám eurokonformný výklad sporného textu zákona, na čo boli oprávnené a dokonca i povinné všeobecné súdy konajúce vo veci, a v konečnom dôsledku najvyšší súd. </a:t>
            </a:r>
            <a:endParaRPr lang="sk-SK" dirty="0" smtClean="0"/>
          </a:p>
          <a:p>
            <a:pPr marL="0" indent="0" algn="just">
              <a:buNone/>
            </a:pPr>
            <a:r>
              <a:rPr lang="sk-SK" dirty="0" smtClean="0"/>
              <a:t>Poznámka na okraj: Ústavný </a:t>
            </a:r>
            <a:r>
              <a:rPr lang="sk-SK" dirty="0"/>
              <a:t>súd si čoraz častejšie prisvojuje právomoci zverené všeobecným súdom a najmä najvyššieho súdu, pričom svoje rozhodnutie nezakladá primárne na porušení  princípov ústavného, ale  ustanovení súkromného práva. </a:t>
            </a:r>
            <a:r>
              <a:rPr lang="sk-SK" dirty="0" smtClean="0"/>
              <a:t> Túto prax názorne ilustruje už citované uznesenie  </a:t>
            </a:r>
            <a:r>
              <a:rPr lang="sk-SK" dirty="0"/>
              <a:t>NS SR z  27. 2. 2018, sp. zn. 6 Cdo </a:t>
            </a:r>
            <a:r>
              <a:rPr lang="sk-SK" dirty="0" smtClean="0"/>
              <a:t>206/2017, v ktorom sa najvyšší súd odvolal na eurokonformný výklad v podaní ústavného súdu. Je ústavný súd 3. inštanciou v našom súdnom systéme?</a:t>
            </a:r>
            <a:endParaRPr lang="sk-SK" dirty="0"/>
          </a:p>
          <a:p>
            <a:pPr marL="0" indent="0" algn="just">
              <a:buNone/>
            </a:pPr>
            <a:endParaRPr lang="sk-SK" dirty="0"/>
          </a:p>
        </p:txBody>
      </p:sp>
      <p:sp>
        <p:nvSpPr>
          <p:cNvPr id="4" name="Zástupný symbol čísla snímky 3"/>
          <p:cNvSpPr>
            <a:spLocks noGrp="1"/>
          </p:cNvSpPr>
          <p:nvPr>
            <p:ph type="sldNum" sz="quarter" idx="12"/>
          </p:nvPr>
        </p:nvSpPr>
        <p:spPr/>
        <p:txBody>
          <a:bodyPr/>
          <a:lstStyle/>
          <a:p>
            <a:fld id="{26A89F6F-3F45-4317-9181-0169B6F5E850}" type="slidenum">
              <a:rPr lang="sk-SK" smtClean="0"/>
              <a:pPr/>
              <a:t>16</a:t>
            </a:fld>
            <a:endParaRPr lang="sk-SK"/>
          </a:p>
        </p:txBody>
      </p:sp>
    </p:spTree>
    <p:extLst>
      <p:ext uri="{BB962C8B-B14F-4D97-AF65-F5344CB8AC3E}">
        <p14:creationId xmlns:p14="http://schemas.microsoft.com/office/powerpoint/2010/main" xmlns="" val="6953559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37751" y="145081"/>
            <a:ext cx="10906811" cy="390379"/>
          </a:xfrm>
        </p:spPr>
        <p:txBody>
          <a:bodyPr>
            <a:normAutofit fontScale="90000"/>
          </a:bodyPr>
          <a:lstStyle/>
          <a:p>
            <a:r>
              <a:rPr lang="sk-SK" sz="2800" b="1" dirty="0" smtClean="0">
                <a:latin typeface="+mn-lt"/>
              </a:rPr>
              <a:t>Predmet eurokonformného výkladu: čo sa má a môže eurokonformne vykladať</a:t>
            </a:r>
            <a:endParaRPr lang="sk-SK" sz="2800" b="1" dirty="0">
              <a:latin typeface="+mn-lt"/>
            </a:endParaRPr>
          </a:p>
        </p:txBody>
      </p:sp>
      <p:sp>
        <p:nvSpPr>
          <p:cNvPr id="3" name="Zástupný symbol obsahu 2"/>
          <p:cNvSpPr>
            <a:spLocks noGrp="1"/>
          </p:cNvSpPr>
          <p:nvPr>
            <p:ph idx="1"/>
          </p:nvPr>
        </p:nvSpPr>
        <p:spPr>
          <a:xfrm>
            <a:off x="197707" y="535460"/>
            <a:ext cx="11376454" cy="6186015"/>
          </a:xfrm>
        </p:spPr>
        <p:txBody>
          <a:bodyPr>
            <a:normAutofit fontScale="92500" lnSpcReduction="10000"/>
          </a:bodyPr>
          <a:lstStyle/>
          <a:p>
            <a:pPr marL="0" indent="0" algn="just">
              <a:lnSpc>
                <a:spcPct val="100000"/>
              </a:lnSpc>
              <a:spcBef>
                <a:spcPts val="0"/>
              </a:spcBef>
              <a:buNone/>
            </a:pPr>
            <a:r>
              <a:rPr lang="sk-SK" sz="1800" dirty="0" smtClean="0"/>
              <a:t>Predmetom eurokonformného výkladu </a:t>
            </a:r>
            <a:r>
              <a:rPr lang="sk-SK" sz="1800" b="1" dirty="0"/>
              <a:t>je </a:t>
            </a:r>
            <a:r>
              <a:rPr lang="sk-SK" sz="1800" b="1" dirty="0" smtClean="0"/>
              <a:t>vnútroštátny </a:t>
            </a:r>
            <a:r>
              <a:rPr lang="sk-SK" sz="1800" b="1" dirty="0"/>
              <a:t>právny predpis, ak dotknutý právny text takýto výklad principiálne  pripúšťa. </a:t>
            </a:r>
            <a:r>
              <a:rPr lang="sk-SK" sz="1800" dirty="0"/>
              <a:t>Predmetom takéhoto výkladu sú predovšetkým ustanovenia nových transponovaných právnych predpisov, alebo predpisov vydaných pred účinnosťou dotknutej  smernice. Ak do úvahy prichádzajú viaceré texty národného práva, musí sa v prvom rade vziať do úvahy text transponovaný zo smernice. </a:t>
            </a:r>
            <a:r>
              <a:rPr lang="sk-SK" sz="1800" dirty="0" smtClean="0"/>
              <a:t> ESD k tomu dodáva, že </a:t>
            </a:r>
            <a:r>
              <a:rPr lang="sk-SK" sz="1800" b="1" i="1" dirty="0" smtClean="0"/>
              <a:t>na </a:t>
            </a:r>
            <a:r>
              <a:rPr lang="sk-SK" sz="1800" b="1" i="1" dirty="0"/>
              <a:t>základe konformného výkladu  majú súdy členských štátov vykladať vnútroštátne právo tak, pokiaľ je to možné, aby to zodpovedalo  zneniu a účelu predmetnej smernice.</a:t>
            </a:r>
            <a:r>
              <a:rPr lang="sk-SK" sz="1800" b="1" dirty="0"/>
              <a:t>  Pritom sa treba  vyvarovať  rozporu medzi vnútroštátnymi právnymi predpismi a smernicami</a:t>
            </a:r>
            <a:r>
              <a:rPr lang="sk-SK" sz="1800" dirty="0"/>
              <a:t> (prípad Mono Car Styling, C-12/08 a vec Pfeiffer C-397/01 až C-403/01). </a:t>
            </a:r>
          </a:p>
          <a:p>
            <a:pPr marL="0" indent="0" algn="just">
              <a:lnSpc>
                <a:spcPct val="100000"/>
              </a:lnSpc>
              <a:spcBef>
                <a:spcPts val="0"/>
              </a:spcBef>
              <a:buNone/>
            </a:pPr>
            <a:r>
              <a:rPr lang="sk-SK" sz="1800" b="1" i="1" dirty="0" smtClean="0"/>
              <a:t>Predmetom </a:t>
            </a:r>
            <a:r>
              <a:rPr lang="sk-SK" sz="1800" b="1" i="1" dirty="0"/>
              <a:t>eurokonformného výkladu  v širšom zmysle je sporný text národného práva, ktorý sa javí ako rozporný s európskym právom. Ak je dotknutý text právneho predpisu nesporný, jednoznačný a určitý, prichádza do úvahy iba doslovný výklad, ktorý zodpovedá skutočnému obsahu interpretovanej normy.</a:t>
            </a:r>
            <a:r>
              <a:rPr lang="sk-SK" sz="1800" b="1" dirty="0"/>
              <a:t> </a:t>
            </a:r>
            <a:r>
              <a:rPr lang="sk-SK" sz="1800" dirty="0"/>
              <a:t>V takom prípade je eurokonformný výklad zbytočný. </a:t>
            </a:r>
            <a:r>
              <a:rPr lang="sk-SK" sz="1800" dirty="0" smtClean="0"/>
              <a:t> Je sporný pojem „</a:t>
            </a:r>
            <a:r>
              <a:rPr lang="sk-SK" sz="1800" dirty="0"/>
              <a:t>škoda na zdraví“,  ktorý uvádza ustanovenie § 4 ods. </a:t>
            </a:r>
            <a:r>
              <a:rPr lang="sk-SK" sz="1800" dirty="0" smtClean="0"/>
              <a:t>2 </a:t>
            </a:r>
            <a:r>
              <a:rPr lang="sk-SK" sz="1800" dirty="0"/>
              <a:t>písm. a) zákona </a:t>
            </a:r>
            <a:r>
              <a:rPr lang="sk-SK" sz="1800" dirty="0" smtClean="0"/>
              <a:t>PZP? Stotožnenie </a:t>
            </a:r>
            <a:r>
              <a:rPr lang="sk-SK" sz="1800" dirty="0"/>
              <a:t>škody na zdraví s nemajetkovou ujmou, ako sa o to pokúsil ústavný súd vo viacerých rozhodnutiach, </a:t>
            </a:r>
            <a:r>
              <a:rPr lang="sk-SK" sz="1800" dirty="0" smtClean="0"/>
              <a:t>najmä sp. zn. III</a:t>
            </a:r>
            <a:r>
              <a:rPr lang="sk-SK" sz="1800" dirty="0"/>
              <a:t>. ÚS 666/2016 </a:t>
            </a:r>
            <a:r>
              <a:rPr lang="sk-SK" sz="1800" dirty="0" smtClean="0"/>
              <a:t>a sp. zn. </a:t>
            </a:r>
            <a:r>
              <a:rPr lang="sk-SK" sz="1800" dirty="0"/>
              <a:t>III. ÚS </a:t>
            </a:r>
            <a:r>
              <a:rPr lang="sk-SK" sz="1800" dirty="0" smtClean="0"/>
              <a:t>666/2016 </a:t>
            </a:r>
            <a:r>
              <a:rPr lang="sk-SK" sz="1800" b="1" dirty="0" smtClean="0"/>
              <a:t>je </a:t>
            </a:r>
            <a:r>
              <a:rPr lang="sk-SK" sz="1800" b="1" dirty="0"/>
              <a:t>nielen výkladom </a:t>
            </a:r>
            <a:r>
              <a:rPr lang="sk-SK" sz="1800" b="1" i="1" dirty="0"/>
              <a:t>contra verba legis,</a:t>
            </a:r>
            <a:r>
              <a:rPr lang="sk-SK" sz="1800" b="1" dirty="0"/>
              <a:t> ale aj výkladom ktorý ide proti zmyslu a účelu platnej právnej úpravy náhrady škody v Občianskom zákonníku. </a:t>
            </a:r>
            <a:r>
              <a:rPr lang="sk-SK" sz="1800" b="1" i="1" dirty="0"/>
              <a:t>Ani eurokonformným výkladom nemožno dosiahnuť zmenu jasného znenia zákona.</a:t>
            </a:r>
            <a:r>
              <a:rPr lang="sk-SK" sz="1800" dirty="0"/>
              <a:t> Na to je v právnom štáte oprávnený iba orgán, ktorý má legislatívnu právomoc. </a:t>
            </a:r>
            <a:endParaRPr lang="sk-SK" sz="1800" dirty="0" smtClean="0"/>
          </a:p>
          <a:p>
            <a:pPr marL="0" indent="0" algn="just">
              <a:buNone/>
            </a:pPr>
            <a:r>
              <a:rPr lang="sk-SK" sz="1800" dirty="0" smtClean="0"/>
              <a:t>Názorným </a:t>
            </a:r>
            <a:r>
              <a:rPr lang="sk-SK" sz="1800" dirty="0"/>
              <a:t>príkladom toho,  ako sa nemá eurokonformný výklad robiť, je uznesenie ústavného súdu vo veci sp. zn. III 666/2016. </a:t>
            </a:r>
            <a:r>
              <a:rPr lang="sk-SK" sz="1800" b="1" dirty="0"/>
              <a:t>Ústavný súd si za predmet eurokonformného výkladu zvolil celkom iný právny text, než ktorý bol medzi účastníkmi sporný. Ústavný súd  totiž </a:t>
            </a:r>
            <a:r>
              <a:rPr lang="sk-SK" sz="1800" b="1" dirty="0" smtClean="0"/>
              <a:t>vykladal pojem  </a:t>
            </a:r>
            <a:r>
              <a:rPr lang="sk-SK" sz="1800" b="1" dirty="0"/>
              <a:t>„škoda“, hoci predmetom sporu bol pojem „škoda na zdraví“, t. j. či škodu na zdraví možno vo svetle dotknutých smerníc stotožňovať s nemajetkovou ujmou. Ústavný súd tak nesprávne vymedzil predmet svojho eurokonformného výkladu, keď vykladal iný, širší pojem, aby do neho mohol následne „napasovať" nemajetkovú ujmu, hoci pojem „škoda“ je v právnej vede a právnej praxi všeobecne známy a ustálený. Preto takýto </a:t>
            </a:r>
            <a:r>
              <a:rPr lang="sk-SK" sz="1800" b="1" dirty="0" smtClean="0"/>
              <a:t>„</a:t>
            </a:r>
            <a:r>
              <a:rPr lang="sk-SK" sz="1800" b="1" dirty="0"/>
              <a:t>eurokonformný výklad“  musíme označiť ako </a:t>
            </a:r>
            <a:r>
              <a:rPr lang="sk-SK" sz="1800" b="1" dirty="0" smtClean="0"/>
              <a:t>účelový. </a:t>
            </a:r>
            <a:endParaRPr lang="sk-SK" sz="1800" b="1" dirty="0"/>
          </a:p>
          <a:p>
            <a:pPr marL="0" indent="0" algn="just">
              <a:buNone/>
            </a:pPr>
            <a:r>
              <a:rPr lang="sk-SK" sz="1800" dirty="0"/>
              <a:t>Ústavný súd konkrétne uviedol, že „ak teda slovenský zákonodarca do zákonného pojmu „škoda“ použitého v zákone o povinnom zmluvnom poistení, a teda do rozsahu poistenia zodpovednosti za škodu v zmysle uvedeného zákona nezahrnul aj nemajetkovú ujmu a jej poistné krytie, dostáva sa vzhľadom na záväzný výklad zodpovedajúcich smerníc  do rozporu so zámerom tvorcu únijnej právnej regulácie identifikovaným ESD.“ </a:t>
            </a:r>
          </a:p>
          <a:p>
            <a:pPr marL="0" indent="0" algn="just">
              <a:lnSpc>
                <a:spcPct val="100000"/>
              </a:lnSpc>
              <a:spcBef>
                <a:spcPts val="0"/>
              </a:spcBef>
              <a:buNone/>
            </a:pPr>
            <a:endParaRPr lang="sk-SK" sz="1800" dirty="0"/>
          </a:p>
          <a:p>
            <a:pPr marL="0" indent="0" algn="just">
              <a:buNone/>
            </a:pPr>
            <a:endParaRPr lang="sk-SK" sz="1800" dirty="0" smtClean="0"/>
          </a:p>
          <a:p>
            <a:pPr marL="0" indent="0" algn="just">
              <a:buNone/>
            </a:pPr>
            <a:endParaRPr lang="sk-SK" sz="1800" dirty="0"/>
          </a:p>
        </p:txBody>
      </p:sp>
      <p:sp>
        <p:nvSpPr>
          <p:cNvPr id="4" name="Zástupný symbol čísla snímky 3"/>
          <p:cNvSpPr>
            <a:spLocks noGrp="1"/>
          </p:cNvSpPr>
          <p:nvPr>
            <p:ph type="sldNum" sz="quarter" idx="12"/>
          </p:nvPr>
        </p:nvSpPr>
        <p:spPr/>
        <p:txBody>
          <a:bodyPr/>
          <a:lstStyle/>
          <a:p>
            <a:fld id="{26A89F6F-3F45-4317-9181-0169B6F5E850}" type="slidenum">
              <a:rPr lang="sk-SK" smtClean="0"/>
              <a:pPr/>
              <a:t>17</a:t>
            </a:fld>
            <a:endParaRPr lang="sk-SK"/>
          </a:p>
        </p:txBody>
      </p:sp>
    </p:spTree>
    <p:extLst>
      <p:ext uri="{BB962C8B-B14F-4D97-AF65-F5344CB8AC3E}">
        <p14:creationId xmlns:p14="http://schemas.microsoft.com/office/powerpoint/2010/main" xmlns="" val="259555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90617"/>
            <a:ext cx="10515600" cy="766118"/>
          </a:xfrm>
        </p:spPr>
        <p:txBody>
          <a:bodyPr>
            <a:normAutofit/>
          </a:bodyPr>
          <a:lstStyle/>
          <a:p>
            <a:r>
              <a:rPr lang="sk-SK" sz="2400" b="1" dirty="0" smtClean="0">
                <a:latin typeface="+mn-lt"/>
              </a:rPr>
              <a:t>Procesný postup pri uplatňovaní eurokonformného výkladu</a:t>
            </a:r>
            <a:endParaRPr lang="sk-SK" sz="2400" b="1" dirty="0">
              <a:latin typeface="+mn-lt"/>
            </a:endParaRPr>
          </a:p>
        </p:txBody>
      </p:sp>
      <p:sp>
        <p:nvSpPr>
          <p:cNvPr id="3" name="Zástupný symbol obsahu 2"/>
          <p:cNvSpPr>
            <a:spLocks noGrp="1"/>
          </p:cNvSpPr>
          <p:nvPr>
            <p:ph idx="1"/>
          </p:nvPr>
        </p:nvSpPr>
        <p:spPr>
          <a:xfrm>
            <a:off x="838200" y="963827"/>
            <a:ext cx="10515600" cy="5213136"/>
          </a:xfrm>
        </p:spPr>
        <p:txBody>
          <a:bodyPr>
            <a:normAutofit/>
          </a:bodyPr>
          <a:lstStyle/>
          <a:p>
            <a:pPr marL="0" indent="0" algn="just">
              <a:buNone/>
            </a:pPr>
            <a:r>
              <a:rPr lang="sk-SK" sz="1800" dirty="0"/>
              <a:t>Použitie eurokonformného výkladu je naviazané na výkladové metódy, ktoré sa uplatňujú v štáte, v ktorom sa súd rozhodol tento spôsob výkladu uplatniť. </a:t>
            </a:r>
          </a:p>
          <a:p>
            <a:pPr marL="0" indent="0" algn="just">
              <a:buNone/>
            </a:pPr>
            <a:r>
              <a:rPr lang="sk-SK" sz="1800" dirty="0" smtClean="0"/>
              <a:t>Eurokonformný </a:t>
            </a:r>
            <a:r>
              <a:rPr lang="sk-SK" sz="1800" dirty="0"/>
              <a:t>výklad prichádza do úvahy predovšetkým vtedy, ak to umožňuje vnútroštátne právo pri </a:t>
            </a:r>
            <a:r>
              <a:rPr lang="sk-SK" sz="1800" b="1" dirty="0"/>
              <a:t>využití uznávaných metód výkladu, </a:t>
            </a:r>
            <a:r>
              <a:rPr lang="sk-SK" sz="1800" dirty="0"/>
              <a:t>pri ktorých klasická náuka o metódach výkladu dodržiava presne stanovený  procesný postup pri výklade právneho textu.  </a:t>
            </a:r>
            <a:r>
              <a:rPr lang="sk-SK" sz="1800" b="1" dirty="0"/>
              <a:t>Za základné metódy výkladu právneho textu sa považujú  gramatický, systematický  a logický výklad. </a:t>
            </a:r>
            <a:r>
              <a:rPr lang="sk-SK" sz="1800" dirty="0"/>
              <a:t>Medzi osobitné prostriedky výkladu sa zvyčajne zaraďuje teleologický, historický a komparatívny  výklad. V súčasnej právnej vede nie je jednotný názor, v akom poradí sa majú tieto výkladové metódy uplatňovať. Rovnako ústavný súd tiež zdôrazňuje, že </a:t>
            </a:r>
            <a:r>
              <a:rPr lang="sk-SK" sz="1800" i="1" dirty="0"/>
              <a:t>žiadna z výkladových metód nemá absolútnu prednosť, pričom jednotlivé uplatnené metódy by sa mali navzájom dopĺňať a viesť k zrozumiteľnému a racionálne zdôvodnenému vysvetleniu textu právneho predpisu. </a:t>
            </a:r>
            <a:r>
              <a:rPr lang="sk-SK" sz="1800" dirty="0"/>
              <a:t>Súčasne uviedol, že</a:t>
            </a:r>
            <a:r>
              <a:rPr lang="sk-SK" sz="1800" i="1" dirty="0"/>
              <a:t> pri výklade a aplikácii ustanovení právnych predpisov je nepochybne potrebné vychádzať prvotne z ich doslovného znenia.</a:t>
            </a:r>
            <a:endParaRPr lang="sk-SK" sz="1800" dirty="0"/>
          </a:p>
          <a:p>
            <a:pPr marL="0" indent="0" algn="just">
              <a:buNone/>
            </a:pPr>
            <a:r>
              <a:rPr lang="sk-SK" sz="1800" dirty="0"/>
              <a:t>V prípade kolízie vnútroštátneho práva a textu smernice sa vychádza z </a:t>
            </a:r>
            <a:r>
              <a:rPr lang="sk-SK" sz="1800" i="1" dirty="0"/>
              <a:t>princípu celkového uváženia.</a:t>
            </a:r>
            <a:r>
              <a:rPr lang="sk-SK" sz="1800" dirty="0"/>
              <a:t> Eurokonformný výklad sa totiž  vyznačuje tou zvláštnosťou, že </a:t>
            </a:r>
            <a:r>
              <a:rPr lang="sk-SK" sz="1800" b="1" dirty="0"/>
              <a:t>nejde o osobitné široké výkladové pravidlo ako také, ale o vytýčenie cieľa sledovaného smernicou, ktorý sa má dosiahnuť za pomoci vyššie uvedených pravidiel výkladu. </a:t>
            </a:r>
            <a:r>
              <a:rPr lang="sk-SK" sz="1800" dirty="0"/>
              <a:t>Preto sa vyššie uvedené kánony výkladu právneho textu musia použiť v prvom kroku. Prostredníctvom nich sa postupne objasňuje zmysel a obsah daného pravidla správania a súd zisťuje, či výsledok takého výkladu je súladný s príslušným textom smernice. Zavŕšením tohto myšlienkového procesu je posúdenie, či konečný výsledok takéhoto výkladu zodpovedá účelu  sledovaného </a:t>
            </a:r>
            <a:r>
              <a:rPr lang="sk-SK" sz="1800" dirty="0" smtClean="0"/>
              <a:t>smernicou.</a:t>
            </a:r>
            <a:endParaRPr lang="sk-SK" sz="1800" dirty="0"/>
          </a:p>
        </p:txBody>
      </p:sp>
      <p:sp>
        <p:nvSpPr>
          <p:cNvPr id="4" name="Zástupný symbol čísla snímky 3"/>
          <p:cNvSpPr>
            <a:spLocks noGrp="1"/>
          </p:cNvSpPr>
          <p:nvPr>
            <p:ph type="sldNum" sz="quarter" idx="12"/>
          </p:nvPr>
        </p:nvSpPr>
        <p:spPr/>
        <p:txBody>
          <a:bodyPr/>
          <a:lstStyle/>
          <a:p>
            <a:fld id="{26A89F6F-3F45-4317-9181-0169B6F5E850}" type="slidenum">
              <a:rPr lang="sk-SK" smtClean="0"/>
              <a:pPr/>
              <a:t>18</a:t>
            </a:fld>
            <a:endParaRPr lang="sk-SK"/>
          </a:p>
        </p:txBody>
      </p:sp>
    </p:spTree>
    <p:extLst>
      <p:ext uri="{BB962C8B-B14F-4D97-AF65-F5344CB8AC3E}">
        <p14:creationId xmlns:p14="http://schemas.microsoft.com/office/powerpoint/2010/main" xmlns="" val="41309587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107092"/>
            <a:ext cx="10515600" cy="848497"/>
          </a:xfrm>
        </p:spPr>
        <p:txBody>
          <a:bodyPr>
            <a:normAutofit/>
          </a:bodyPr>
          <a:lstStyle/>
          <a:p>
            <a:r>
              <a:rPr lang="sk-SK" sz="2800" b="1" dirty="0" smtClean="0">
                <a:latin typeface="+mn-lt"/>
              </a:rPr>
              <a:t>Nesprávny postup ÚS SR pri eurokonformnom výklade</a:t>
            </a:r>
            <a:endParaRPr lang="sk-SK" sz="2800" b="1" dirty="0">
              <a:latin typeface="+mn-lt"/>
            </a:endParaRPr>
          </a:p>
        </p:txBody>
      </p:sp>
      <p:sp>
        <p:nvSpPr>
          <p:cNvPr id="3" name="Zástupný symbol obsahu 2"/>
          <p:cNvSpPr>
            <a:spLocks noGrp="1"/>
          </p:cNvSpPr>
          <p:nvPr>
            <p:ph idx="1"/>
          </p:nvPr>
        </p:nvSpPr>
        <p:spPr>
          <a:xfrm>
            <a:off x="838200" y="1062681"/>
            <a:ext cx="10515600" cy="5114282"/>
          </a:xfrm>
        </p:spPr>
        <p:txBody>
          <a:bodyPr>
            <a:normAutofit fontScale="62500" lnSpcReduction="20000"/>
          </a:bodyPr>
          <a:lstStyle/>
          <a:p>
            <a:pPr marL="0" indent="0">
              <a:buNone/>
            </a:pPr>
            <a:r>
              <a:rPr lang="sk-SK" dirty="0" smtClean="0"/>
              <a:t>Akým procesným </a:t>
            </a:r>
            <a:r>
              <a:rPr lang="sk-SK" dirty="0"/>
              <a:t>postupom dospel ústavný súd k eurokonformnému výkladu ustanovenia § 4 ods. </a:t>
            </a:r>
            <a:r>
              <a:rPr lang="sk-SK" dirty="0" smtClean="0"/>
              <a:t>2 </a:t>
            </a:r>
            <a:r>
              <a:rPr lang="sk-SK" dirty="0"/>
              <a:t>písm. a) zákona </a:t>
            </a:r>
            <a:r>
              <a:rPr lang="sk-SK" dirty="0" smtClean="0"/>
              <a:t>PZP? </a:t>
            </a:r>
          </a:p>
          <a:p>
            <a:pPr marL="0" indent="0" algn="just">
              <a:buNone/>
            </a:pPr>
            <a:r>
              <a:rPr lang="sk-SK" dirty="0" smtClean="0"/>
              <a:t>V</a:t>
            </a:r>
            <a:r>
              <a:rPr lang="sk-SK" dirty="0"/>
              <a:t> uznesení sp. zn. III. ÚS 666/2016 ústavný súd spojil eurokonformný výklad s extenzívnym výkladom pojmu škoda, keď vyslovil názor, že „okresný súd i krajský súd takto dospeli k záveru o možnosti extenzívneho výkladu pojmu „škoda“ použitého v zákone o povinnom zmluvnom poistení. Ústavný súd tento ich záver nepovažuje za arbitrárny ani inak ústavne neudržateľný.“  Ústavný súd akosi opomenul použiť štandardné metódy výkladu právneho textu ako sú gramatický, logický a systematický </a:t>
            </a:r>
            <a:r>
              <a:rPr lang="sk-SK" dirty="0" smtClean="0"/>
              <a:t>výklad, ako to pred ním urobil NS SR najmä v uznesení 4 </a:t>
            </a:r>
            <a:r>
              <a:rPr lang="sk-SK" dirty="0"/>
              <a:t>Cdo </a:t>
            </a:r>
            <a:r>
              <a:rPr lang="sk-SK" dirty="0" smtClean="0"/>
              <a:t>168/2009</a:t>
            </a:r>
            <a:r>
              <a:rPr lang="sk-SK" dirty="0"/>
              <a:t> </a:t>
            </a:r>
            <a:r>
              <a:rPr lang="sk-SK" dirty="0" smtClean="0"/>
              <a:t> </a:t>
            </a:r>
            <a:r>
              <a:rPr lang="sk-SK" dirty="0"/>
              <a:t>a </a:t>
            </a:r>
            <a:r>
              <a:rPr lang="sk-SK" b="1" dirty="0"/>
              <a:t>svoju úvahu  prakticky založil na jedinom, t. j. extenzívnom (rozširujúcom) výklade pojmu, ktorý v konečnom dôsledku  nebol ani predmetom sporu. </a:t>
            </a:r>
            <a:r>
              <a:rPr lang="sk-SK" dirty="0"/>
              <a:t>Pritom právna  teória </a:t>
            </a:r>
            <a:r>
              <a:rPr lang="sk-SK" dirty="0" smtClean="0"/>
              <a:t>(Knapp, Teorie </a:t>
            </a:r>
            <a:r>
              <a:rPr lang="sk-SK" dirty="0"/>
              <a:t>práva. Praha: C. H. Beck, </a:t>
            </a:r>
            <a:r>
              <a:rPr lang="sk-SK" dirty="0" smtClean="0"/>
              <a:t>1995) poukazuje </a:t>
            </a:r>
            <a:r>
              <a:rPr lang="sk-SK" dirty="0"/>
              <a:t>na to, že extenzívna metóda výkladu by sa mala použiť iba vtedy, ak je to v súlade s účelom interpretovanej normy (využitie teleologickej metódy výkladu), a len úmerne konkrétnej situácii, pretože inak by sa subjekt interpretujúci právo dostal do situácie, ktorá by už bola v rozpore s právom. </a:t>
            </a:r>
            <a:r>
              <a:rPr lang="sk-SK" b="1" cap="small" dirty="0"/>
              <a:t> </a:t>
            </a:r>
            <a:endParaRPr lang="sk-SK" dirty="0"/>
          </a:p>
          <a:p>
            <a:pPr marL="0" indent="0" algn="just">
              <a:buNone/>
            </a:pPr>
            <a:r>
              <a:rPr lang="sk-SK" dirty="0"/>
              <a:t>Uznesení sp. zn. III. ÚS 666/2016</a:t>
            </a:r>
            <a:r>
              <a:rPr lang="sk-SK" b="1" dirty="0"/>
              <a:t> „Úlohou okresného súdu i krajského súdu pri rozhodovaní žalovaného sporu bolo jednoznačne ustáliť, či extenzívny výklad pojmu „škoda“ použitého v zákone o povinnom zmluvnom poistení bude viesť k aplikácii práva </a:t>
            </a:r>
            <a:r>
              <a:rPr lang="sk-SK" b="1" i="1" dirty="0"/>
              <a:t>contra legem</a:t>
            </a:r>
            <a:r>
              <a:rPr lang="sk-SK" dirty="0"/>
              <a:t> alebo či, naopak, </a:t>
            </a:r>
            <a:r>
              <a:rPr lang="sk-SK" b="1" dirty="0"/>
              <a:t>zaužívané výkladové postupy a rešpektovanie súvislostí  dotknutých právnych inštitútov a kategórií umožňuje zmysluplne zahrnúť pod zákonnú terminológiu aj nemajetkovú (imateriálnu) ujmu aprobovanú in abstracto v ustanoveniach Občianskeho zákonníka o ochrane osobnosti. </a:t>
            </a:r>
            <a:r>
              <a:rPr lang="sk-SK" dirty="0"/>
              <a:t>Krajský súd (i okresný súd) sa priklonili k druhej z vymenovaných možností a ústavný súd to nepovažuje za prejav svojvôle vedúcej k ústavnej neudržateľnosti.“</a:t>
            </a:r>
          </a:p>
          <a:p>
            <a:pPr marL="0" indent="0" algn="just">
              <a:buNone/>
            </a:pPr>
            <a:r>
              <a:rPr lang="sk-SK" dirty="0" smtClean="0"/>
              <a:t>Poznámka na okraj: Ak </a:t>
            </a:r>
            <a:r>
              <a:rPr lang="sk-SK" dirty="0"/>
              <a:t>sa </a:t>
            </a:r>
            <a:r>
              <a:rPr lang="sk-SK" dirty="0" smtClean="0"/>
              <a:t> už všeobecné súdy a ústavný súd rozhodli </a:t>
            </a:r>
            <a:r>
              <a:rPr lang="sk-SK" dirty="0"/>
              <a:t>pre extenzívny výklad sporného právneho textu, mali sa pri svojom rozhodovaní zaujímať o to, aký bol zámer zákonodarcu, resp. aký účel sledoval zákonodarca, keď pod rozsah poistného krytia zahrnul „iba“ náhradu škody na zdraví</a:t>
            </a:r>
            <a:r>
              <a:rPr lang="sk-SK" dirty="0" smtClean="0"/>
              <a:t>. </a:t>
            </a:r>
          </a:p>
        </p:txBody>
      </p:sp>
      <p:sp>
        <p:nvSpPr>
          <p:cNvPr id="4" name="Zástupný symbol čísla snímky 3"/>
          <p:cNvSpPr>
            <a:spLocks noGrp="1"/>
          </p:cNvSpPr>
          <p:nvPr>
            <p:ph type="sldNum" sz="quarter" idx="12"/>
          </p:nvPr>
        </p:nvSpPr>
        <p:spPr/>
        <p:txBody>
          <a:bodyPr/>
          <a:lstStyle/>
          <a:p>
            <a:fld id="{26A89F6F-3F45-4317-9181-0169B6F5E850}" type="slidenum">
              <a:rPr lang="sk-SK" smtClean="0"/>
              <a:pPr/>
              <a:t>19</a:t>
            </a:fld>
            <a:endParaRPr lang="sk-SK"/>
          </a:p>
        </p:txBody>
      </p:sp>
    </p:spTree>
    <p:extLst>
      <p:ext uri="{BB962C8B-B14F-4D97-AF65-F5344CB8AC3E}">
        <p14:creationId xmlns:p14="http://schemas.microsoft.com/office/powerpoint/2010/main" xmlns="" val="4290173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ok 1"/>
          <p:cNvPicPr/>
          <p:nvPr/>
        </p:nvPicPr>
        <p:blipFill>
          <a:blip r:embed="rId2" cstate="print"/>
          <a:stretch>
            <a:fillRect/>
          </a:stretch>
        </p:blipFill>
        <p:spPr>
          <a:xfrm>
            <a:off x="746337" y="106045"/>
            <a:ext cx="10699327" cy="6645910"/>
          </a:xfrm>
          <a:prstGeom prst="rect">
            <a:avLst/>
          </a:prstGeom>
        </p:spPr>
      </p:pic>
      <p:sp>
        <p:nvSpPr>
          <p:cNvPr id="3" name="Zástupný symbol čísla snímky 2"/>
          <p:cNvSpPr>
            <a:spLocks noGrp="1"/>
          </p:cNvSpPr>
          <p:nvPr>
            <p:ph type="sldNum" sz="quarter" idx="12"/>
          </p:nvPr>
        </p:nvSpPr>
        <p:spPr/>
        <p:txBody>
          <a:bodyPr/>
          <a:lstStyle/>
          <a:p>
            <a:fld id="{26A89F6F-3F45-4317-9181-0169B6F5E850}" type="slidenum">
              <a:rPr lang="sk-SK" smtClean="0"/>
              <a:pPr/>
              <a:t>2</a:t>
            </a:fld>
            <a:endParaRPr lang="sk-SK"/>
          </a:p>
        </p:txBody>
      </p:sp>
    </p:spTree>
    <p:extLst>
      <p:ext uri="{BB962C8B-B14F-4D97-AF65-F5344CB8AC3E}">
        <p14:creationId xmlns:p14="http://schemas.microsoft.com/office/powerpoint/2010/main" xmlns="" val="6895744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1"/>
            <a:ext cx="10515600" cy="584885"/>
          </a:xfrm>
        </p:spPr>
        <p:txBody>
          <a:bodyPr>
            <a:normAutofit/>
          </a:bodyPr>
          <a:lstStyle/>
          <a:p>
            <a:r>
              <a:rPr lang="sk-SK" sz="2800" b="1" dirty="0" smtClean="0">
                <a:latin typeface="+mn-lt"/>
              </a:rPr>
              <a:t>Možné hranice eurokonformného výkladu</a:t>
            </a:r>
            <a:endParaRPr lang="sk-SK" sz="2800" b="1" dirty="0">
              <a:latin typeface="+mn-lt"/>
            </a:endParaRPr>
          </a:p>
        </p:txBody>
      </p:sp>
      <p:sp>
        <p:nvSpPr>
          <p:cNvPr id="3" name="Zástupný symbol obsahu 2"/>
          <p:cNvSpPr>
            <a:spLocks noGrp="1"/>
          </p:cNvSpPr>
          <p:nvPr>
            <p:ph idx="1"/>
          </p:nvPr>
        </p:nvSpPr>
        <p:spPr>
          <a:xfrm>
            <a:off x="255373" y="650789"/>
            <a:ext cx="11623589" cy="5824152"/>
          </a:xfrm>
        </p:spPr>
        <p:txBody>
          <a:bodyPr>
            <a:noAutofit/>
          </a:bodyPr>
          <a:lstStyle/>
          <a:p>
            <a:pPr marL="0" indent="0" algn="just">
              <a:lnSpc>
                <a:spcPct val="100000"/>
              </a:lnSpc>
              <a:spcBef>
                <a:spcPts val="0"/>
              </a:spcBef>
              <a:buNone/>
            </a:pPr>
            <a:r>
              <a:rPr lang="sk-SK" sz="1800" dirty="0"/>
              <a:t>Súdy členských štátov sú povinné v plnej miere vykladať vnútroštátne právo v súlade s požiadavkami únijného práva až okamihom uplynutia implementačnej lehoty (pozri Valloine C-129/96). Súdy majú pri svojom výklade použiť celý systém národného práva tak, aby bol splnený účel európskych predpisov. Na druhej strane eurokonformný výklad, teda pripustenie nepriameho účinku smerníc má svoje hranice, ktoré nemôže ani nesmie prekročiť ani </a:t>
            </a:r>
            <a:r>
              <a:rPr lang="sk-SK" sz="1800" dirty="0" smtClean="0"/>
              <a:t>súd.</a:t>
            </a:r>
          </a:p>
          <a:p>
            <a:pPr marL="0" indent="0" algn="just">
              <a:lnSpc>
                <a:spcPct val="100000"/>
              </a:lnSpc>
              <a:spcBef>
                <a:spcPts val="0"/>
              </a:spcBef>
              <a:buNone/>
            </a:pPr>
            <a:r>
              <a:rPr lang="sk-SK" sz="1800" dirty="0" smtClean="0"/>
              <a:t>ESD </a:t>
            </a:r>
            <a:r>
              <a:rPr lang="sk-SK" sz="1800" dirty="0"/>
              <a:t>určil, že, </a:t>
            </a:r>
            <a:r>
              <a:rPr lang="sk-SK" sz="1800" b="1" dirty="0" smtClean="0"/>
              <a:t>zásada </a:t>
            </a:r>
            <a:r>
              <a:rPr lang="sk-SK" sz="1800" b="1" dirty="0"/>
              <a:t>konformného výkladu nemôže slúžiť ako základ pre výklad vnútroštátneho práva</a:t>
            </a:r>
            <a:r>
              <a:rPr lang="sk-SK" sz="1800" b="1" i="1" dirty="0"/>
              <a:t> contra legem</a:t>
            </a:r>
            <a:r>
              <a:rPr lang="sk-SK" sz="1800" b="1" dirty="0"/>
              <a:t>, pričom je tiež obmedzený všeobecnými právnymi zásadami, akými sú predovšetkým zásada právnej istoty a zákaz </a:t>
            </a:r>
            <a:r>
              <a:rPr lang="sk-SK" sz="1800" b="1" dirty="0" smtClean="0"/>
              <a:t>retroaktivity“ </a:t>
            </a:r>
            <a:r>
              <a:rPr lang="sk-SK" sz="1800" dirty="0" smtClean="0"/>
              <a:t>(</a:t>
            </a:r>
            <a:r>
              <a:rPr lang="en-US" sz="1800" dirty="0" smtClean="0"/>
              <a:t>Pupino</a:t>
            </a:r>
            <a:r>
              <a:rPr lang="en-US" sz="1800" dirty="0"/>
              <a:t>, C-105/03, body 44 a 47 a Adeneler </a:t>
            </a:r>
            <a:r>
              <a:rPr lang="en-US" sz="1800" dirty="0" smtClean="0"/>
              <a:t>C-212/04</a:t>
            </a:r>
            <a:r>
              <a:rPr lang="sk-SK" sz="1800" dirty="0" smtClean="0"/>
              <a:t>). Faktory obmedzujúce </a:t>
            </a:r>
            <a:r>
              <a:rPr lang="sk-SK" sz="1800" dirty="0"/>
              <a:t>eurokonformný </a:t>
            </a:r>
            <a:r>
              <a:rPr lang="sk-SK" sz="1800" dirty="0" smtClean="0"/>
              <a:t>výklad:</a:t>
            </a:r>
            <a:endParaRPr lang="sk-SK" sz="1800" dirty="0"/>
          </a:p>
          <a:p>
            <a:pPr marL="0" lvl="0" indent="0" algn="just">
              <a:lnSpc>
                <a:spcPct val="100000"/>
              </a:lnSpc>
              <a:spcBef>
                <a:spcPts val="0"/>
              </a:spcBef>
              <a:buNone/>
            </a:pPr>
            <a:r>
              <a:rPr lang="sk-SK" sz="1800" dirty="0" smtClean="0">
                <a:sym typeface="Wingdings" panose="05000000000000000000" pitchFamily="2" charset="2"/>
              </a:rPr>
              <a:t></a:t>
            </a:r>
            <a:r>
              <a:rPr lang="sk-SK" sz="1800" dirty="0" smtClean="0"/>
              <a:t>prvá </a:t>
            </a:r>
            <a:r>
              <a:rPr lang="sk-SK" sz="1800" dirty="0"/>
              <a:t>podmienka, obmedzujúca použitie nepriameho účinku, sa viaže k výkladovým metódam, ktoré sme uviedli vyššie;</a:t>
            </a:r>
          </a:p>
          <a:p>
            <a:pPr marL="0" lvl="0" indent="0" algn="just">
              <a:lnSpc>
                <a:spcPct val="100000"/>
              </a:lnSpc>
              <a:spcBef>
                <a:spcPts val="0"/>
              </a:spcBef>
              <a:buNone/>
            </a:pPr>
            <a:r>
              <a:rPr lang="sk-SK" sz="1800" dirty="0">
                <a:sym typeface="Wingdings" panose="05000000000000000000" pitchFamily="2" charset="2"/>
              </a:rPr>
              <a:t> </a:t>
            </a:r>
            <a:r>
              <a:rPr lang="sk-SK" sz="1800" dirty="0" smtClean="0">
                <a:sym typeface="Wingdings" panose="05000000000000000000" pitchFamily="2" charset="2"/>
              </a:rPr>
              <a:t> </a:t>
            </a:r>
            <a:r>
              <a:rPr lang="sk-SK" sz="1800" dirty="0" smtClean="0"/>
              <a:t>druhá </a:t>
            </a:r>
            <a:r>
              <a:rPr lang="sk-SK" sz="1800" dirty="0"/>
              <a:t>podmienka sa týka ochrany základných právnych zásad, medzi ktorými zohráva prvoradú úlohu zásada právnej istoty a zásada zákazu spätnej účinnosti;</a:t>
            </a:r>
          </a:p>
          <a:p>
            <a:pPr marL="0" lvl="0" indent="0" algn="just">
              <a:lnSpc>
                <a:spcPct val="100000"/>
              </a:lnSpc>
              <a:spcBef>
                <a:spcPts val="0"/>
              </a:spcBef>
              <a:buNone/>
            </a:pPr>
            <a:r>
              <a:rPr lang="sk-SK" sz="1800" dirty="0">
                <a:sym typeface="Wingdings" panose="05000000000000000000" pitchFamily="2" charset="2"/>
              </a:rPr>
              <a:t> </a:t>
            </a:r>
            <a:r>
              <a:rPr lang="sk-SK" sz="1800" dirty="0" smtClean="0">
                <a:sym typeface="Wingdings" panose="05000000000000000000" pitchFamily="2" charset="2"/>
              </a:rPr>
              <a:t> </a:t>
            </a:r>
            <a:r>
              <a:rPr lang="sk-SK" sz="1800" dirty="0" smtClean="0"/>
              <a:t>treťou </a:t>
            </a:r>
            <a:r>
              <a:rPr lang="sk-SK" sz="1800" dirty="0"/>
              <a:t>podmienkou, ktorá limituje použitie nepriameho účinku, je zásada </a:t>
            </a:r>
            <a:r>
              <a:rPr lang="sk-SK" sz="1800" i="1" dirty="0"/>
              <a:t>contra legem. </a:t>
            </a:r>
            <a:endParaRPr lang="sk-SK" sz="1800" dirty="0"/>
          </a:p>
          <a:p>
            <a:pPr marL="0" indent="0" algn="just">
              <a:lnSpc>
                <a:spcPct val="100000"/>
              </a:lnSpc>
              <a:spcBef>
                <a:spcPts val="0"/>
              </a:spcBef>
              <a:buNone/>
            </a:pPr>
            <a:r>
              <a:rPr lang="sk-SK" sz="1800" dirty="0" smtClean="0"/>
              <a:t>Zásada </a:t>
            </a:r>
            <a:r>
              <a:rPr lang="sk-SK" sz="1800" dirty="0"/>
              <a:t>právnej istoty musí umožniť vnútroštátnym súdom, aby neboli nútené k výkladu vnútroštátneho práva, ktorý ide nad rámec toho, čo môže jednotlivec legitímne očakávať </a:t>
            </a:r>
            <a:r>
              <a:rPr lang="sk-SK" sz="1800" dirty="0" smtClean="0"/>
              <a:t>(</a:t>
            </a:r>
            <a:r>
              <a:rPr lang="sk-SK" sz="1800" dirty="0" err="1" smtClean="0"/>
              <a:t>Bobek</a:t>
            </a:r>
            <a:r>
              <a:rPr lang="sk-SK" sz="1800" dirty="0" smtClean="0"/>
              <a:t>, </a:t>
            </a:r>
            <a:r>
              <a:rPr lang="sk-SK" sz="1800" dirty="0" err="1"/>
              <a:t>Bŕíza</a:t>
            </a:r>
            <a:r>
              <a:rPr lang="sk-SK" sz="1800" dirty="0" smtClean="0"/>
              <a:t>, </a:t>
            </a:r>
            <a:r>
              <a:rPr lang="sk-SK" sz="1800" dirty="0" err="1"/>
              <a:t>Komárek</a:t>
            </a:r>
            <a:r>
              <a:rPr lang="sk-SK" sz="1800" dirty="0"/>
              <a:t>, </a:t>
            </a:r>
            <a:r>
              <a:rPr lang="sk-SK" sz="1800" dirty="0" err="1" smtClean="0"/>
              <a:t>Vnitrostátni</a:t>
            </a:r>
            <a:r>
              <a:rPr lang="sk-SK" sz="1800" dirty="0" smtClean="0"/>
              <a:t> </a:t>
            </a:r>
            <a:r>
              <a:rPr lang="sk-SK" sz="1800" dirty="0"/>
              <a:t>aplikace práva </a:t>
            </a:r>
            <a:r>
              <a:rPr lang="sk-SK" sz="1800" dirty="0" err="1"/>
              <a:t>Evropské</a:t>
            </a:r>
            <a:r>
              <a:rPr lang="sk-SK" sz="1800" dirty="0"/>
              <a:t> únie. Praha: C. H. Beck, 2011, s. 176).</a:t>
            </a:r>
          </a:p>
          <a:p>
            <a:pPr marL="0" indent="0" algn="just">
              <a:lnSpc>
                <a:spcPct val="100000"/>
              </a:lnSpc>
              <a:spcBef>
                <a:spcPts val="0"/>
              </a:spcBef>
              <a:buNone/>
            </a:pPr>
            <a:r>
              <a:rPr lang="sk-SK" sz="1800" dirty="0" smtClean="0"/>
              <a:t>Eurokonformný </a:t>
            </a:r>
            <a:r>
              <a:rPr lang="sk-SK" sz="1800" dirty="0"/>
              <a:t>výklad je spojený s výkladom vnútroštátneho práva. </a:t>
            </a:r>
            <a:r>
              <a:rPr lang="sk-SK" sz="1800" dirty="0" smtClean="0"/>
              <a:t> Právna  </a:t>
            </a:r>
            <a:r>
              <a:rPr lang="sk-SK" sz="1800" dirty="0"/>
              <a:t>teória rozlišuje medzi </a:t>
            </a:r>
            <a:r>
              <a:rPr lang="sk-SK" sz="1800" b="1" dirty="0"/>
              <a:t>jednoduchým výkladom zákona</a:t>
            </a:r>
            <a:r>
              <a:rPr lang="sk-SK" sz="1800" dirty="0"/>
              <a:t> (výkladom v užšom slova zmysle alebo uplatňovaním práva), </a:t>
            </a:r>
            <a:r>
              <a:rPr lang="sk-SK" sz="1800" b="1" dirty="0"/>
              <a:t>ktorý sa vykonáva </a:t>
            </a:r>
            <a:r>
              <a:rPr lang="sk-SK" sz="1800" b="1" i="1" dirty="0"/>
              <a:t>„intra verba legis“</a:t>
            </a:r>
            <a:r>
              <a:rPr lang="sk-SK" sz="1800" b="1" dirty="0"/>
              <a:t> </a:t>
            </a:r>
            <a:r>
              <a:rPr lang="sk-SK" sz="1800" dirty="0"/>
              <a:t>a </a:t>
            </a:r>
            <a:r>
              <a:rPr lang="sk-SK" sz="1800" b="1" dirty="0"/>
              <a:t>sudcovským právom </a:t>
            </a:r>
            <a:r>
              <a:rPr lang="sk-SK" sz="1800" dirty="0"/>
              <a:t>(sudcovskou tvorbou práva), ktoré sa vykonáva </a:t>
            </a:r>
            <a:r>
              <a:rPr lang="sk-SK" sz="1800" i="1" dirty="0"/>
              <a:t>„</a:t>
            </a:r>
            <a:r>
              <a:rPr lang="sk-SK" sz="1800" b="1" i="1" dirty="0"/>
              <a:t>praeter verba legis“</a:t>
            </a:r>
            <a:r>
              <a:rPr lang="sk-SK" sz="1800" b="1" dirty="0"/>
              <a:t> alebo dokonca  </a:t>
            </a:r>
            <a:r>
              <a:rPr lang="sk-SK" sz="1800" b="1" i="1" dirty="0"/>
              <a:t>„contra verba legis“.</a:t>
            </a:r>
            <a:r>
              <a:rPr lang="sk-SK" sz="1800" b="1" dirty="0"/>
              <a:t> </a:t>
            </a:r>
            <a:r>
              <a:rPr lang="sk-SK" sz="1800" b="1" dirty="0" smtClean="0"/>
              <a:t> </a:t>
            </a:r>
            <a:r>
              <a:rPr lang="sk-SK" sz="1800" i="1" dirty="0" smtClean="0"/>
              <a:t>Contra </a:t>
            </a:r>
            <a:r>
              <a:rPr lang="sk-SK" sz="1800" i="1" dirty="0"/>
              <a:t>verba legis</a:t>
            </a:r>
            <a:r>
              <a:rPr lang="sk-SK" sz="1800" dirty="0"/>
              <a:t> predstavuje hranicu extenzívneho výkladu zákona, a to čo je už za ním,  je už výkladom </a:t>
            </a:r>
            <a:r>
              <a:rPr lang="sk-SK" sz="1800" b="1" i="1" dirty="0"/>
              <a:t>contra legem.</a:t>
            </a:r>
            <a:r>
              <a:rPr lang="sk-SK" sz="1800" b="1" dirty="0"/>
              <a:t> Právna teória zadefinovala tri základné podmienky, za ktorých je sudcovské rozhodovanie </a:t>
            </a:r>
            <a:r>
              <a:rPr lang="sk-SK" sz="1800" b="1" i="1" dirty="0"/>
              <a:t>contra legem</a:t>
            </a:r>
            <a:r>
              <a:rPr lang="sk-SK" sz="1800" b="1" dirty="0"/>
              <a:t> </a:t>
            </a:r>
            <a:r>
              <a:rPr lang="sk-SK" sz="1800" b="1" dirty="0" smtClean="0"/>
              <a:t>neprípustné: jasný </a:t>
            </a:r>
            <a:r>
              <a:rPr lang="sk-SK" sz="1800" b="1" dirty="0"/>
              <a:t>a jednoznačný text </a:t>
            </a:r>
            <a:r>
              <a:rPr lang="sk-SK" sz="1800" b="1" dirty="0" smtClean="0"/>
              <a:t>zákona, jednoznačný úmysel zákonodarcu </a:t>
            </a:r>
            <a:r>
              <a:rPr lang="sk-SK" sz="1800" b="1" dirty="0"/>
              <a:t>ustanoviť takýto text zákona </a:t>
            </a:r>
            <a:r>
              <a:rPr lang="sk-SK" sz="1800" b="1" dirty="0" smtClean="0"/>
              <a:t>a  klauzula </a:t>
            </a:r>
            <a:r>
              <a:rPr lang="sk-SK" sz="1800" b="1" dirty="0"/>
              <a:t>rebus sic </a:t>
            </a:r>
            <a:r>
              <a:rPr lang="sk-SK" sz="1800" b="1" dirty="0" smtClean="0"/>
              <a:t>stantibus </a:t>
            </a:r>
            <a:r>
              <a:rPr lang="sk-SK" sz="1800" dirty="0" smtClean="0"/>
              <a:t>(napr. Melzer, Metodologie nalézání práva. C. H. Beck, Praha, 2010, s. 232.</a:t>
            </a:r>
            <a:endParaRPr lang="sk-SK" sz="1800" dirty="0"/>
          </a:p>
        </p:txBody>
      </p:sp>
      <p:sp>
        <p:nvSpPr>
          <p:cNvPr id="4" name="Zástupný symbol čísla snímky 3"/>
          <p:cNvSpPr>
            <a:spLocks noGrp="1"/>
          </p:cNvSpPr>
          <p:nvPr>
            <p:ph type="sldNum" sz="quarter" idx="12"/>
          </p:nvPr>
        </p:nvSpPr>
        <p:spPr/>
        <p:txBody>
          <a:bodyPr/>
          <a:lstStyle/>
          <a:p>
            <a:fld id="{26A89F6F-3F45-4317-9181-0169B6F5E850}" type="slidenum">
              <a:rPr lang="sk-SK" smtClean="0"/>
              <a:pPr/>
              <a:t>20</a:t>
            </a:fld>
            <a:endParaRPr lang="sk-SK"/>
          </a:p>
        </p:txBody>
      </p:sp>
    </p:spTree>
    <p:extLst>
      <p:ext uri="{BB962C8B-B14F-4D97-AF65-F5344CB8AC3E}">
        <p14:creationId xmlns:p14="http://schemas.microsoft.com/office/powerpoint/2010/main" xmlns="" val="32639339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65902"/>
            <a:ext cx="10515600" cy="362466"/>
          </a:xfrm>
        </p:spPr>
        <p:txBody>
          <a:bodyPr>
            <a:normAutofit fontScale="90000"/>
          </a:bodyPr>
          <a:lstStyle/>
          <a:p>
            <a:r>
              <a:rPr lang="sk-SK" sz="2800" b="1" dirty="0" smtClean="0">
                <a:latin typeface="+mn-lt"/>
              </a:rPr>
              <a:t>Možno  eurokonformným výkladom zmeniť znenie zákona?</a:t>
            </a:r>
            <a:endParaRPr lang="sk-SK" sz="2800" b="1" dirty="0">
              <a:latin typeface="+mn-lt"/>
            </a:endParaRPr>
          </a:p>
        </p:txBody>
      </p:sp>
      <p:sp>
        <p:nvSpPr>
          <p:cNvPr id="3" name="Zástupný symbol obsahu 2"/>
          <p:cNvSpPr>
            <a:spLocks noGrp="1"/>
          </p:cNvSpPr>
          <p:nvPr>
            <p:ph idx="1"/>
          </p:nvPr>
        </p:nvSpPr>
        <p:spPr>
          <a:xfrm>
            <a:off x="296561" y="551935"/>
            <a:ext cx="11675480" cy="6027974"/>
          </a:xfrm>
        </p:spPr>
        <p:txBody>
          <a:bodyPr>
            <a:noAutofit/>
          </a:bodyPr>
          <a:lstStyle/>
          <a:p>
            <a:pPr marL="0" indent="0" algn="just">
              <a:lnSpc>
                <a:spcPct val="100000"/>
              </a:lnSpc>
              <a:spcBef>
                <a:spcPts val="0"/>
              </a:spcBef>
              <a:buNone/>
            </a:pPr>
            <a:r>
              <a:rPr lang="sk-SK" sz="1700" dirty="0" smtClean="0"/>
              <a:t>ÚS SR vo </a:t>
            </a:r>
            <a:r>
              <a:rPr lang="sk-SK" sz="1700" dirty="0"/>
              <a:t>viacerých rozhodnutiach vyslovil názor, že všeobecný súd nie je absolútne viazaný  doslovným znením zákonného ustanovenia (napr. I. ÚS 348/2016-31). K tomu </a:t>
            </a:r>
            <a:r>
              <a:rPr lang="sk-SK" sz="1700" dirty="0" smtClean="0"/>
              <a:t>Najvyšší </a:t>
            </a:r>
            <a:r>
              <a:rPr lang="sk-SK" sz="1700" dirty="0"/>
              <a:t>súd </a:t>
            </a:r>
            <a:r>
              <a:rPr lang="sk-SK" sz="1700" dirty="0" smtClean="0"/>
              <a:t>SR kreatívne dodáva</a:t>
            </a:r>
            <a:r>
              <a:rPr lang="sk-SK" sz="1700" dirty="0"/>
              <a:t>: </a:t>
            </a:r>
            <a:r>
              <a:rPr lang="sk-SK" sz="1700" b="1" dirty="0"/>
              <a:t>„Pri výklade a aplikácii právnych predpisov nemožno opomínať ich účel a zmysel, pričom platí, že súd nie je absolútne viazaný doslovným znením zákona, ale sa od neho smie (a dokonca musí) odchýliť, ak to vyžaduje účel zákona, história jeho vzniku, systematická súvislosť a pod.“ </a:t>
            </a:r>
            <a:r>
              <a:rPr lang="sk-SK" sz="1700" dirty="0"/>
              <a:t>(rozsudok sp. zn. 6MCdo/1/2016</a:t>
            </a:r>
            <a:r>
              <a:rPr lang="sk-SK" sz="1700" dirty="0" smtClean="0"/>
              <a:t>). Tento názor je cez prevzatý z nálezu  </a:t>
            </a:r>
            <a:r>
              <a:rPr lang="sk-SK" sz="1700" dirty="0"/>
              <a:t>ÚS ČR, sp. zn.  </a:t>
            </a:r>
            <a:r>
              <a:rPr lang="en-US" sz="1700" dirty="0"/>
              <a:t>Pl. ÚS 21/96 zo  4. 2. 1997, </a:t>
            </a:r>
            <a:r>
              <a:rPr lang="en-US" sz="1700" dirty="0" err="1"/>
              <a:t>ktorý</a:t>
            </a:r>
            <a:r>
              <a:rPr lang="en-US" sz="1700" dirty="0"/>
              <a:t> sa </a:t>
            </a:r>
            <a:r>
              <a:rPr lang="en-US" sz="1700" dirty="0" err="1"/>
              <a:t>týkal</a:t>
            </a:r>
            <a:r>
              <a:rPr lang="en-US" sz="1700" dirty="0"/>
              <a:t> </a:t>
            </a:r>
            <a:r>
              <a:rPr lang="sk-SK" sz="1700" dirty="0" smtClean="0"/>
              <a:t>reštitučnej veci.  Aplikácia uvedenej dogmy v</a:t>
            </a:r>
            <a:r>
              <a:rPr lang="sk-SK" sz="1700" dirty="0"/>
              <a:t> oblasti súkromným právnych vzťahov je </a:t>
            </a:r>
            <a:r>
              <a:rPr lang="sk-SK" sz="1700" dirty="0" smtClean="0"/>
              <a:t>spojený </a:t>
            </a:r>
            <a:r>
              <a:rPr lang="sk-SK" sz="1700" dirty="0"/>
              <a:t>s vysokým rizikom nepredvídateľnosti súdneho </a:t>
            </a:r>
            <a:r>
              <a:rPr lang="sk-SK" sz="1700" dirty="0" smtClean="0"/>
              <a:t>rozhodnutia. </a:t>
            </a:r>
            <a:r>
              <a:rPr lang="sk-SK" sz="1700" b="1" dirty="0" smtClean="0"/>
              <a:t>Súdom </a:t>
            </a:r>
            <a:r>
              <a:rPr lang="sk-SK" sz="1700" b="1" dirty="0"/>
              <a:t>poskytuje návod ako nerozlišovať medzi výkladom </a:t>
            </a:r>
            <a:r>
              <a:rPr lang="sk-SK" sz="1700" b="1" i="1" dirty="0"/>
              <a:t>inter verba legis</a:t>
            </a:r>
            <a:r>
              <a:rPr lang="sk-SK" sz="1700" b="1" dirty="0"/>
              <a:t>  a </a:t>
            </a:r>
            <a:r>
              <a:rPr lang="sk-SK" sz="1700" b="1" i="1" dirty="0"/>
              <a:t>contra legem.</a:t>
            </a:r>
            <a:r>
              <a:rPr lang="sk-SK" sz="1700" b="1" dirty="0"/>
              <a:t>  </a:t>
            </a:r>
          </a:p>
          <a:p>
            <a:pPr marL="0" indent="0" algn="just">
              <a:lnSpc>
                <a:spcPct val="100000"/>
              </a:lnSpc>
              <a:spcBef>
                <a:spcPts val="0"/>
              </a:spcBef>
              <a:buNone/>
            </a:pPr>
            <a:r>
              <a:rPr lang="sk-SK" sz="1700" dirty="0" smtClean="0"/>
              <a:t>M</a:t>
            </a:r>
            <a:r>
              <a:rPr lang="sk-SK" sz="1700" dirty="0"/>
              <a:t>. </a:t>
            </a:r>
            <a:r>
              <a:rPr lang="sk-SK" sz="1700" dirty="0" err="1"/>
              <a:t>Ľalík</a:t>
            </a:r>
            <a:r>
              <a:rPr lang="sk-SK" sz="1700" dirty="0"/>
              <a:t>   svojom </a:t>
            </a:r>
            <a:r>
              <a:rPr lang="sk-SK" sz="1700" dirty="0" err="1"/>
              <a:t>kontravotume</a:t>
            </a:r>
            <a:r>
              <a:rPr lang="sk-SK" sz="1700" dirty="0"/>
              <a:t> k uzneseniu ÚS SR z 9. 7. 2014, sp. zn.  I. ÚS 395/2014, ktoré sa týkalo aplikácii ustanovení Občianskeho súdneho poriadku, </a:t>
            </a:r>
            <a:r>
              <a:rPr lang="sk-SK" sz="1700" dirty="0" smtClean="0"/>
              <a:t> k otázke  výkladu </a:t>
            </a:r>
            <a:r>
              <a:rPr lang="sk-SK" sz="1700" i="1" dirty="0" smtClean="0"/>
              <a:t>contra legem </a:t>
            </a:r>
            <a:r>
              <a:rPr lang="sk-SK" sz="1700" dirty="0" smtClean="0"/>
              <a:t>doslova uvádza:  </a:t>
            </a:r>
            <a:r>
              <a:rPr lang="sk-SK" sz="1700" b="1" dirty="0"/>
              <a:t>„Podnecovať účastníkov konania na nerešpektovanie </a:t>
            </a:r>
            <a:r>
              <a:rPr lang="sk-SK" sz="1700" b="1" dirty="0" smtClean="0"/>
              <a:t>kogentných procesných ustanovení a </a:t>
            </a:r>
            <a:r>
              <a:rPr lang="sk-SK" sz="1700" b="1" dirty="0"/>
              <a:t>na ne nadväzujúcich rozhodnutí súdov je veľmi nebezpečné nielen pre narušenie právnej istoty založenej právoplatným rozhodnutím, ale aj pre narušenie rovnosti účastníkov či pre interpretáciu a aplikáciu </a:t>
            </a:r>
            <a:r>
              <a:rPr lang="sk-SK" sz="1700" b="1" i="1" dirty="0"/>
              <a:t>contra legem</a:t>
            </a:r>
            <a:r>
              <a:rPr lang="sk-SK" sz="1700" b="1" i="1" dirty="0" smtClean="0"/>
              <a:t>.“ </a:t>
            </a:r>
            <a:r>
              <a:rPr lang="sk-SK" sz="1700" dirty="0" err="1" smtClean="0"/>
              <a:t>JUDr</a:t>
            </a:r>
            <a:r>
              <a:rPr lang="sk-SK" sz="1700" dirty="0" smtClean="0"/>
              <a:t> </a:t>
            </a:r>
            <a:r>
              <a:rPr lang="sk-SK" sz="1700" dirty="0" err="1"/>
              <a:t>Ľalík</a:t>
            </a:r>
            <a:r>
              <a:rPr lang="sk-SK" sz="1700" dirty="0"/>
              <a:t> vo svojom </a:t>
            </a:r>
            <a:r>
              <a:rPr lang="sk-SK" sz="1700" dirty="0" err="1"/>
              <a:t>protivotume</a:t>
            </a:r>
            <a:r>
              <a:rPr lang="sk-SK" sz="1700" dirty="0"/>
              <a:t> k uzneseniu ÚS SR, sp. zn. I. ÚS 206/2015 doslovne píše:  </a:t>
            </a:r>
            <a:r>
              <a:rPr lang="sk-SK" sz="1700" b="1" dirty="0"/>
              <a:t>„Povinnosť eurokonformného výkladu </a:t>
            </a:r>
            <a:r>
              <a:rPr lang="sk-SK" sz="1700" dirty="0"/>
              <a:t>sa síce týka všetkých ustanovení vnútroštátnych právnych predpisov a je obmedzená všeobecnými právnymi zásadami, hlavne zásadou právnej istoty a zásadou zákazu retroaktivity, ale </a:t>
            </a:r>
            <a:r>
              <a:rPr lang="sk-SK" sz="1700" b="1" dirty="0"/>
              <a:t>nemôže slúžiť ako základ pre výklad vnútroštátneho práva contra legem“.</a:t>
            </a:r>
          </a:p>
          <a:p>
            <a:pPr marL="0" indent="0" algn="just">
              <a:lnSpc>
                <a:spcPct val="100000"/>
              </a:lnSpc>
              <a:spcBef>
                <a:spcPts val="0"/>
              </a:spcBef>
              <a:buNone/>
            </a:pPr>
            <a:r>
              <a:rPr lang="sk-SK" sz="1700" dirty="0" smtClean="0"/>
              <a:t>Pojem </a:t>
            </a:r>
            <a:r>
              <a:rPr lang="sk-SK" sz="1700" dirty="0"/>
              <a:t>„škoda za zdraví“  je v našom právnom poriadku ustálený už prinajmenšom od r. 1964. </a:t>
            </a:r>
            <a:r>
              <a:rPr lang="sk-SK" sz="1700" dirty="0" smtClean="0"/>
              <a:t>Ústavný súd SR  v uznesení  </a:t>
            </a:r>
            <a:r>
              <a:rPr lang="sk-SK" sz="1700" dirty="0"/>
              <a:t>III. ÚS 666/2012 </a:t>
            </a:r>
            <a:r>
              <a:rPr lang="sk-SK" sz="1700" dirty="0" smtClean="0"/>
              <a:t>pri svojom „eurokonformnom výklade“ spochybnil </a:t>
            </a:r>
            <a:r>
              <a:rPr lang="sk-SK" sz="1700" dirty="0"/>
              <a:t>obsah a rozsah tohto pojmu, keď vyslovil právny názor, že pod rozsah tohto pojmu patrí aj náhrada nemajetkovej ujmy pozostalých po obeti dopravnej nehody, ktorú upravuje § 13 ods. 2 OZ. Takýto výklad už nemožno považovať za interpretáciu </a:t>
            </a:r>
            <a:r>
              <a:rPr lang="sk-SK" sz="1700" i="1" dirty="0"/>
              <a:t>contra verba legis,</a:t>
            </a:r>
            <a:r>
              <a:rPr lang="sk-SK" sz="1700" dirty="0"/>
              <a:t> ale za výklad </a:t>
            </a:r>
            <a:r>
              <a:rPr lang="sk-SK" sz="1700" i="1" dirty="0"/>
              <a:t>contra legem. </a:t>
            </a:r>
            <a:r>
              <a:rPr lang="sk-SK" sz="1700" dirty="0"/>
              <a:t>Prečo? Už z letmého pohľadu vidieť, že samotný zákon medzi uvedenými pojmami systematicky rozlišuje (pozri § 16 OZ). </a:t>
            </a:r>
            <a:r>
              <a:rPr lang="sk-SK" sz="1700" b="1" dirty="0"/>
              <a:t>Nároky na náhradu škody a nároky na náhradu nemajetkovej ujmy majú ďalej odlišné predpoklady vzniku, tieto nároky sa líšia spôsobom a rozsahom odčinenia (napr. náhrade nemajetkovej ujmy v peniazoch predchádza morálna satisfakcia), </a:t>
            </a:r>
            <a:r>
              <a:rPr lang="sk-SK" sz="1700" b="1" dirty="0" smtClean="0"/>
              <a:t>okruhom osôb, ktorým právo prislúcha a odlišným </a:t>
            </a:r>
            <a:r>
              <a:rPr lang="sk-SK" sz="1700" b="1" dirty="0"/>
              <a:t>spôsobom sa preukazujú a premlčujú</a:t>
            </a:r>
            <a:r>
              <a:rPr lang="sk-SK" sz="1700" b="1" dirty="0" smtClean="0"/>
              <a:t>.</a:t>
            </a:r>
            <a:endParaRPr lang="sk-SK" sz="1700" b="1" dirty="0"/>
          </a:p>
          <a:p>
            <a:pPr marL="0" indent="0">
              <a:buNone/>
            </a:pPr>
            <a:endParaRPr lang="sk-SK" sz="1700" dirty="0"/>
          </a:p>
        </p:txBody>
      </p:sp>
      <p:sp>
        <p:nvSpPr>
          <p:cNvPr id="4" name="Zástupný symbol čísla snímky 3"/>
          <p:cNvSpPr>
            <a:spLocks noGrp="1"/>
          </p:cNvSpPr>
          <p:nvPr>
            <p:ph type="sldNum" sz="quarter" idx="12"/>
          </p:nvPr>
        </p:nvSpPr>
        <p:spPr/>
        <p:txBody>
          <a:bodyPr/>
          <a:lstStyle/>
          <a:p>
            <a:fld id="{26A89F6F-3F45-4317-9181-0169B6F5E850}" type="slidenum">
              <a:rPr lang="sk-SK" smtClean="0"/>
              <a:pPr/>
              <a:t>21</a:t>
            </a:fld>
            <a:endParaRPr lang="sk-SK"/>
          </a:p>
        </p:txBody>
      </p:sp>
    </p:spTree>
    <p:extLst>
      <p:ext uri="{BB962C8B-B14F-4D97-AF65-F5344CB8AC3E}">
        <p14:creationId xmlns:p14="http://schemas.microsoft.com/office/powerpoint/2010/main" xmlns="" val="8888056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81200" y="44623"/>
            <a:ext cx="8229600" cy="549265"/>
          </a:xfrm>
        </p:spPr>
        <p:txBody>
          <a:bodyPr>
            <a:normAutofit/>
          </a:bodyPr>
          <a:lstStyle/>
          <a:p>
            <a:r>
              <a:rPr lang="sk-SK" sz="2400" b="1" dirty="0">
                <a:latin typeface="+mn-lt"/>
              </a:rPr>
              <a:t>Závery z analýzy súdnych rozhodnutí k nemajetkovej ujme</a:t>
            </a:r>
          </a:p>
        </p:txBody>
      </p:sp>
      <p:sp>
        <p:nvSpPr>
          <p:cNvPr id="3" name="Zástupný symbol obsahu 2"/>
          <p:cNvSpPr>
            <a:spLocks noGrp="1"/>
          </p:cNvSpPr>
          <p:nvPr>
            <p:ph idx="1"/>
          </p:nvPr>
        </p:nvSpPr>
        <p:spPr>
          <a:xfrm>
            <a:off x="509047" y="669302"/>
            <a:ext cx="10869106" cy="5784033"/>
          </a:xfrm>
        </p:spPr>
        <p:txBody>
          <a:bodyPr>
            <a:noAutofit/>
          </a:bodyPr>
          <a:lstStyle/>
          <a:p>
            <a:pPr marL="0" indent="0" algn="just">
              <a:buNone/>
            </a:pPr>
            <a:r>
              <a:rPr lang="sk-SK" sz="1800" dirty="0" smtClean="0">
                <a:sym typeface="Wingdings"/>
              </a:rPr>
              <a:t>P</a:t>
            </a:r>
            <a:r>
              <a:rPr lang="sk-SK" sz="1800" dirty="0" smtClean="0"/>
              <a:t>odľa </a:t>
            </a:r>
            <a:r>
              <a:rPr lang="sk-SK" sz="1800" dirty="0"/>
              <a:t>platnej právnej úpravy  [§ 4 ods. 2 písm. a) zákona č. 381/2001 Z. z.] sa z PZP  hradí škoda na zdraví. Pojem „škoda na zdraví“ je  ustáleným pojmom v právnej vede i v súdnej praxi. V platnej právnej úprave nemožno škodu na zdraví stotožňovať s nemajetkovou ujmou spôsobenou zásahom do osobnostných práv uvedených v § 11 a nasl. OZ. Z vyššie uvedenej analýzy  rozhodovacej praxe Najvyššieho súdu SR vyplýva, že:</a:t>
            </a:r>
          </a:p>
          <a:p>
            <a:pPr lvl="0" algn="just">
              <a:buFont typeface="Wingdings"/>
              <a:buChar char="Ü"/>
            </a:pPr>
            <a:r>
              <a:rPr lang="sk-SK" sz="1800" dirty="0"/>
              <a:t>ESD vo veci Haasová (C-22/12) nevyložil, že náhrada nemajetkovej ujmy je krytá PZP;  taký záver by bol nelogický, pretože ide o otázku </a:t>
            </a:r>
            <a:r>
              <a:rPr lang="sk-SK" sz="1800" dirty="0" smtClean="0"/>
              <a:t>národného súkromného </a:t>
            </a:r>
            <a:r>
              <a:rPr lang="sk-SK" sz="1800" dirty="0"/>
              <a:t>práva, ktorú súdny dvor nevykladá;</a:t>
            </a:r>
          </a:p>
          <a:p>
            <a:pPr lvl="0" algn="just">
              <a:buFont typeface="Wingdings"/>
              <a:buChar char="Ü"/>
            </a:pPr>
            <a:r>
              <a:rPr lang="sk-SK" sz="1800" dirty="0"/>
              <a:t>ustanovenia motorových smerníc  EU, ktoré boli riadne aproximované v národnom právnom  poriadku,  nemajú priame právne účinky, t. j.  nemožno </a:t>
            </a:r>
            <a:r>
              <a:rPr lang="sk-SK" sz="1800" dirty="0" smtClean="0"/>
              <a:t>ich priamo </a:t>
            </a:r>
            <a:r>
              <a:rPr lang="sk-SK" sz="1800" dirty="0"/>
              <a:t>použiť (aplikovať a vykladať) v sporoch medzi osobami súkromného práva;</a:t>
            </a:r>
          </a:p>
          <a:p>
            <a:pPr lvl="0" algn="just">
              <a:buFont typeface="Wingdings"/>
              <a:buChar char="Ü"/>
            </a:pPr>
            <a:r>
              <a:rPr lang="sk-SK" sz="1800" b="1" dirty="0"/>
              <a:t>extenzívny výklad zákona nemožno vykonať takým spôsobom,  ktorý  by protirečil tomu, čo je v jeho slovách a vetách jasné a nepochybné </a:t>
            </a:r>
            <a:r>
              <a:rPr lang="sk-SK" sz="1800" dirty="0"/>
              <a:t>(porovnaj čl. 3 ods. 2 CSP); </a:t>
            </a:r>
          </a:p>
          <a:p>
            <a:pPr lvl="0" algn="just">
              <a:buFont typeface="Wingdings"/>
              <a:buChar char="Ü"/>
            </a:pPr>
            <a:r>
              <a:rPr lang="sk-SK" sz="1800" dirty="0"/>
              <a:t>ani prostredníctvom eurokonformného výkladu nemožno národné odškodňovacie právo vykladať spôsobom contra legem</a:t>
            </a:r>
            <a:r>
              <a:rPr lang="sk-SK" sz="1800" dirty="0" smtClean="0"/>
              <a:t>.</a:t>
            </a:r>
          </a:p>
          <a:p>
            <a:pPr marL="0" indent="0" algn="just">
              <a:buNone/>
            </a:pPr>
            <a:r>
              <a:rPr lang="sk-SK" sz="1800" dirty="0"/>
              <a:t>Kde sú presné hranice sudcovskej tvorby práva prostredníctvom eurokonformného výkladu na to na právna veda ani súdna prax nedala doteraz adekvátnu odpoveď.  ESD jasne a zrozumiteľne vyslovil názor, že národné súdy nie sú povinné na výklad národného práva spôsobom </a:t>
            </a:r>
            <a:r>
              <a:rPr lang="sk-SK" sz="1800" i="1" dirty="0"/>
              <a:t>contra legem</a:t>
            </a:r>
            <a:r>
              <a:rPr lang="sk-SK" sz="1800" dirty="0"/>
              <a:t> (C-21/04 </a:t>
            </a:r>
            <a:r>
              <a:rPr lang="sk-SK" sz="1800" dirty="0" err="1"/>
              <a:t>Aderneler</a:t>
            </a:r>
            <a:r>
              <a:rPr lang="sk-SK" sz="1800" dirty="0"/>
              <a:t>) Predsa však niektoré hlasy v literatúre chcú pripustiť </a:t>
            </a:r>
            <a:r>
              <a:rPr lang="sk-SK" sz="1800" dirty="0" err="1"/>
              <a:t>eurokonformný</a:t>
            </a:r>
            <a:r>
              <a:rPr lang="sk-SK" sz="1800" dirty="0"/>
              <a:t> výklad aj vtedy, keď dochádza k popretiu zmyslov slov a samotnej vôle zákonodarcu a spôsobom </a:t>
            </a:r>
            <a:r>
              <a:rPr lang="sk-SK" sz="1800" i="1" dirty="0"/>
              <a:t>contra legem</a:t>
            </a:r>
            <a:r>
              <a:rPr lang="sk-SK" sz="1800" dirty="0"/>
              <a:t> tak prakticky ignorovať štandardné metódy výkladu právneho predpisu.  Takýto prístup je však z hľadiska právnej istoty a právnej čistoty veľmi sporný,  pretože takýmto spôsobom sa dostávame do polohy horizontálnych účinkov smernice, ktorá bola v členskom štáte riadne transponovaná. </a:t>
            </a:r>
          </a:p>
        </p:txBody>
      </p:sp>
      <p:sp>
        <p:nvSpPr>
          <p:cNvPr id="4" name="Zástupný symbol čísla snímky 3"/>
          <p:cNvSpPr>
            <a:spLocks noGrp="1"/>
          </p:cNvSpPr>
          <p:nvPr>
            <p:ph type="sldNum" sz="quarter" idx="12"/>
          </p:nvPr>
        </p:nvSpPr>
        <p:spPr/>
        <p:txBody>
          <a:bodyPr/>
          <a:lstStyle/>
          <a:p>
            <a:fld id="{26A89F6F-3F45-4317-9181-0169B6F5E850}" type="slidenum">
              <a:rPr lang="sk-SK" smtClean="0"/>
              <a:pPr/>
              <a:t>22</a:t>
            </a:fld>
            <a:endParaRPr lang="sk-SK"/>
          </a:p>
        </p:txBody>
      </p:sp>
    </p:spTree>
    <p:extLst>
      <p:ext uri="{BB962C8B-B14F-4D97-AF65-F5344CB8AC3E}">
        <p14:creationId xmlns:p14="http://schemas.microsoft.com/office/powerpoint/2010/main" xmlns="" val="13887908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4294967295"/>
          </p:nvPr>
        </p:nvSpPr>
        <p:spPr>
          <a:xfrm>
            <a:off x="0" y="1825625"/>
            <a:ext cx="10515600" cy="4351338"/>
          </a:xfrm>
        </p:spPr>
        <p:txBody>
          <a:bodyPr/>
          <a:lstStyle/>
          <a:p>
            <a:pPr marL="0" indent="0">
              <a:buNone/>
            </a:pPr>
            <a:endParaRPr lang="sk-SK" dirty="0" smtClean="0"/>
          </a:p>
          <a:p>
            <a:pPr marL="0" indent="0">
              <a:buNone/>
            </a:pPr>
            <a:r>
              <a:rPr lang="sk-SK" b="1" dirty="0" smtClean="0"/>
              <a:t>                                                      </a:t>
            </a:r>
          </a:p>
          <a:p>
            <a:pPr marL="0" indent="0">
              <a:buNone/>
            </a:pPr>
            <a:r>
              <a:rPr lang="sk-SK" b="1" dirty="0"/>
              <a:t> </a:t>
            </a:r>
            <a:r>
              <a:rPr lang="sk-SK" b="1" dirty="0" smtClean="0"/>
              <a:t>                                                 Ďakujem za pozornosť</a:t>
            </a:r>
            <a:endParaRPr lang="sk-SK" b="1" dirty="0"/>
          </a:p>
        </p:txBody>
      </p:sp>
      <p:sp>
        <p:nvSpPr>
          <p:cNvPr id="4" name="Zástupný symbol čísla snímky 3"/>
          <p:cNvSpPr>
            <a:spLocks noGrp="1"/>
          </p:cNvSpPr>
          <p:nvPr>
            <p:ph type="sldNum" sz="quarter" idx="12"/>
          </p:nvPr>
        </p:nvSpPr>
        <p:spPr/>
        <p:txBody>
          <a:bodyPr/>
          <a:lstStyle/>
          <a:p>
            <a:fld id="{26A89F6F-3F45-4317-9181-0169B6F5E850}" type="slidenum">
              <a:rPr lang="sk-SK" smtClean="0"/>
              <a:pPr/>
              <a:t>23</a:t>
            </a:fld>
            <a:endParaRPr lang="sk-SK"/>
          </a:p>
        </p:txBody>
      </p:sp>
    </p:spTree>
    <p:extLst>
      <p:ext uri="{BB962C8B-B14F-4D97-AF65-F5344CB8AC3E}">
        <p14:creationId xmlns:p14="http://schemas.microsoft.com/office/powerpoint/2010/main" xmlns="" val="2449223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489435" y="103694"/>
            <a:ext cx="9662473" cy="539223"/>
          </a:xfrm>
        </p:spPr>
        <p:txBody>
          <a:bodyPr>
            <a:noAutofit/>
          </a:bodyPr>
          <a:lstStyle/>
          <a:p>
            <a:r>
              <a:rPr lang="sk-SK" sz="2400" b="1" dirty="0">
                <a:latin typeface="+mn-lt"/>
              </a:rPr>
              <a:t>Priebeh </a:t>
            </a:r>
            <a:r>
              <a:rPr lang="sk-SK" sz="2400" b="1" dirty="0" smtClean="0">
                <a:latin typeface="+mn-lt"/>
              </a:rPr>
              <a:t>rozhodovania slovenských súdov o </a:t>
            </a:r>
            <a:r>
              <a:rPr lang="sk-SK" sz="2400" b="1" dirty="0">
                <a:latin typeface="+mn-lt"/>
              </a:rPr>
              <a:t>nemajetkovej ujme z PZP</a:t>
            </a:r>
          </a:p>
        </p:txBody>
      </p:sp>
      <p:sp>
        <p:nvSpPr>
          <p:cNvPr id="3" name="Zástupný symbol obsahu 2"/>
          <p:cNvSpPr>
            <a:spLocks noGrp="1"/>
          </p:cNvSpPr>
          <p:nvPr>
            <p:ph idx="1"/>
          </p:nvPr>
        </p:nvSpPr>
        <p:spPr>
          <a:xfrm>
            <a:off x="518474" y="642918"/>
            <a:ext cx="10312924" cy="5810418"/>
          </a:xfrm>
        </p:spPr>
        <p:txBody>
          <a:bodyPr>
            <a:normAutofit fontScale="55000" lnSpcReduction="20000"/>
          </a:bodyPr>
          <a:lstStyle/>
          <a:p>
            <a:pPr marL="0" indent="0" algn="just">
              <a:lnSpc>
                <a:spcPct val="120000"/>
              </a:lnSpc>
              <a:spcBef>
                <a:spcPts val="0"/>
              </a:spcBef>
              <a:buNone/>
            </a:pPr>
            <a:endParaRPr lang="sk-SK" sz="3100" dirty="0"/>
          </a:p>
          <a:p>
            <a:pPr marL="0" indent="0" algn="just">
              <a:lnSpc>
                <a:spcPct val="120000"/>
              </a:lnSpc>
              <a:spcBef>
                <a:spcPts val="0"/>
              </a:spcBef>
              <a:buNone/>
            </a:pPr>
            <a:r>
              <a:rPr lang="sk-SK" sz="3100" dirty="0"/>
              <a:t>Slovenský právny poriadok náhradu nemajetkovej </a:t>
            </a:r>
            <a:r>
              <a:rPr lang="sk-SK" sz="3100" dirty="0" smtClean="0"/>
              <a:t>ujmy v peniazoch  </a:t>
            </a:r>
            <a:r>
              <a:rPr lang="sk-SK" sz="3100" b="1" dirty="0"/>
              <a:t>upravuje v rámci úpravy ochrany osobnostných práva </a:t>
            </a:r>
            <a:r>
              <a:rPr lang="sk-SK" sz="3100" dirty="0"/>
              <a:t>ako výnimočné oprávnenie dotknutých </a:t>
            </a:r>
            <a:r>
              <a:rPr lang="sk-SK" sz="3100" dirty="0" smtClean="0"/>
              <a:t>osôb. </a:t>
            </a:r>
            <a:r>
              <a:rPr lang="sk-SK" sz="3100" dirty="0"/>
              <a:t>Z ustanovenie § 13 ods. 2 OZ nevyplýva, akému okruhu osôb takáto náhrada prislúcha a v akej výške. Navyše sa nemajetková ujma od škody odlišuje svojim charakterom (ide o nároky tretích osôb, nie poškodeného), začiatkom premlčania, dĺžkou premlčacej doby atď. </a:t>
            </a:r>
          </a:p>
          <a:p>
            <a:pPr marL="0" indent="0" algn="just">
              <a:lnSpc>
                <a:spcPct val="120000"/>
              </a:lnSpc>
              <a:spcBef>
                <a:spcPts val="0"/>
              </a:spcBef>
              <a:buNone/>
            </a:pPr>
            <a:r>
              <a:rPr lang="sk-SK" sz="3100" dirty="0" smtClean="0"/>
              <a:t>Pozostalí po obeti dopravnej nehody sa </a:t>
            </a:r>
            <a:r>
              <a:rPr lang="sk-SK" sz="3100" dirty="0"/>
              <a:t>sústredili na žaloby o náhradu nemajetkovej ujmy voči poisťovniam z PZP. </a:t>
            </a:r>
            <a:r>
              <a:rPr lang="sk-SK" sz="3100" dirty="0" smtClean="0"/>
              <a:t> Rozhodovacia prax súdov prešla určitým vývojom. Kým súdy do r. 2017 väčšinou odmietali pasívnu legitimáciu poisťovní (napr. NS SR 3 Cdo 301/2012, 4 Cdo 168/2009, </a:t>
            </a:r>
            <a:r>
              <a:rPr lang="sk-SK" sz="3200" dirty="0"/>
              <a:t>8 Cdo </a:t>
            </a:r>
            <a:r>
              <a:rPr lang="sk-SK" sz="3200" dirty="0" smtClean="0"/>
              <a:t>219/2016</a:t>
            </a:r>
            <a:r>
              <a:rPr lang="sk-SK" sz="3100" dirty="0" smtClean="0"/>
              <a:t>), situácia sa od r. 2017 dramaticky mení (napr. uznesenia ÚS SR III. ÚS 645/2015, III. ÚS 666/2016, NS SR 6 </a:t>
            </a:r>
            <a:r>
              <a:rPr lang="sk-SK" sz="3100" dirty="0" err="1" smtClean="0"/>
              <a:t>Mcdo</a:t>
            </a:r>
            <a:r>
              <a:rPr lang="sk-SK" sz="3100" dirty="0" smtClean="0"/>
              <a:t> 1/2006, </a:t>
            </a:r>
            <a:r>
              <a:rPr lang="sk-SK" sz="3200" dirty="0"/>
              <a:t>6 Cdo </a:t>
            </a:r>
            <a:r>
              <a:rPr lang="sk-SK" sz="3200" dirty="0" smtClean="0"/>
              <a:t>206/2017</a:t>
            </a:r>
            <a:r>
              <a:rPr lang="sk-SK" sz="3100" dirty="0" smtClean="0"/>
              <a:t>). </a:t>
            </a:r>
          </a:p>
          <a:p>
            <a:pPr marL="0" indent="0" algn="just">
              <a:lnSpc>
                <a:spcPct val="120000"/>
              </a:lnSpc>
              <a:spcBef>
                <a:spcPts val="0"/>
              </a:spcBef>
              <a:buNone/>
            </a:pPr>
            <a:r>
              <a:rPr lang="sk-SK" sz="3100" dirty="0" smtClean="0"/>
              <a:t>Mimo </a:t>
            </a:r>
            <a:r>
              <a:rPr lang="sk-SK" sz="3100" dirty="0"/>
              <a:t>väčšieho záujmu zostali žaloby pozostalých voči nemocniciam, páchateľom hrdelných trestných činov alebo zamestnávateľom.  Nároky pozostalých po obeti závažného trestného činu rieši osobitný zákon.</a:t>
            </a:r>
          </a:p>
          <a:p>
            <a:pPr marL="0" indent="0" algn="just">
              <a:lnSpc>
                <a:spcPct val="120000"/>
              </a:lnSpc>
              <a:spcBef>
                <a:spcPts val="0"/>
              </a:spcBef>
              <a:buNone/>
            </a:pPr>
            <a:r>
              <a:rPr lang="sk-SK" sz="3100" dirty="0">
                <a:sym typeface="Wingdings"/>
              </a:rPr>
              <a:t> </a:t>
            </a:r>
            <a:r>
              <a:rPr lang="sk-SK" sz="3100" dirty="0"/>
              <a:t>§ 5 ods. 1 zákon č. 215/2006 Z. z. zákona o odškodňovaní osôb poškodených násilnými trestnými činmi „</a:t>
            </a:r>
            <a:r>
              <a:rPr lang="sk-SK" sz="3100" b="1" dirty="0"/>
              <a:t>Ak bola trestným činom spôsobená smrť, </a:t>
            </a:r>
            <a:r>
              <a:rPr lang="sk-SK" sz="3100" dirty="0"/>
              <a:t>poškodený má nárok na vyplatenie odškodnenia v sume </a:t>
            </a:r>
            <a:r>
              <a:rPr lang="sk-SK" sz="3100" b="1" dirty="0"/>
              <a:t>päťdesiatnásobku minimálnej mzdy </a:t>
            </a:r>
            <a:r>
              <a:rPr lang="sk-SK" sz="3100" dirty="0"/>
              <a:t>(t. j. </a:t>
            </a:r>
            <a:r>
              <a:rPr lang="sk-SK" sz="3100" b="1" dirty="0"/>
              <a:t>21.750 eur</a:t>
            </a:r>
            <a:r>
              <a:rPr lang="sk-SK" sz="3100" dirty="0"/>
              <a:t>). Ak právo na odškodnenie majú viacerí poškodení, rozdelí sa uvedená suma medzi nich rovnakým dielom.“  </a:t>
            </a:r>
          </a:p>
          <a:p>
            <a:pPr marL="0" indent="0" algn="just">
              <a:lnSpc>
                <a:spcPct val="120000"/>
              </a:lnSpc>
              <a:spcBef>
                <a:spcPts val="0"/>
              </a:spcBef>
              <a:buNone/>
            </a:pPr>
            <a:r>
              <a:rPr lang="sk-SK" sz="3100" b="1" dirty="0"/>
              <a:t>Odôvodnenia súdnych rozhodnutí OS a KS, </a:t>
            </a:r>
            <a:r>
              <a:rPr lang="sk-SK" sz="3100" dirty="0"/>
              <a:t>ktorými bolo žalobcom priznané  právo na náhradu nemajetkovej ujmy voči poisťovniam sa opierajú o tieto argumenty:</a:t>
            </a:r>
          </a:p>
          <a:p>
            <a:pPr algn="just">
              <a:lnSpc>
                <a:spcPct val="120000"/>
              </a:lnSpc>
              <a:spcBef>
                <a:spcPts val="0"/>
              </a:spcBef>
              <a:buFont typeface="Wingdings" panose="05000000000000000000" pitchFamily="2" charset="2"/>
              <a:buChar char="Ü"/>
            </a:pPr>
            <a:r>
              <a:rPr lang="sk-SK" sz="3100" b="1" u="sng" dirty="0"/>
              <a:t>povinnosť poisťovne hradiť nemajetkovú ujmu priamo vyplýva z rozsudku ESD vo veci </a:t>
            </a:r>
            <a:r>
              <a:rPr lang="sk-SK" sz="3100" b="1" u="sng" dirty="0" err="1" smtClean="0"/>
              <a:t>Haasová</a:t>
            </a:r>
            <a:r>
              <a:rPr lang="sk-SK" sz="3100" b="1" u="sng" dirty="0" smtClean="0"/>
              <a:t>; </a:t>
            </a:r>
            <a:endParaRPr lang="sk-SK" sz="3100" b="1" u="sng" dirty="0"/>
          </a:p>
          <a:p>
            <a:pPr algn="just">
              <a:lnSpc>
                <a:spcPct val="120000"/>
              </a:lnSpc>
              <a:spcBef>
                <a:spcPts val="0"/>
              </a:spcBef>
              <a:buFont typeface="Wingdings" panose="05000000000000000000" pitchFamily="2" charset="2"/>
              <a:buChar char="Ü"/>
            </a:pPr>
            <a:r>
              <a:rPr lang="sk-SK" sz="3100" b="1" u="sng" dirty="0"/>
              <a:t>v pojme „škoda na zdraví“  je zahrnutá aj nemajetková ujma pozostalých po obeti </a:t>
            </a:r>
            <a:r>
              <a:rPr lang="sk-SK" sz="3100" b="1" u="sng" dirty="0" smtClean="0"/>
              <a:t>DN;</a:t>
            </a:r>
            <a:endParaRPr lang="sk-SK" sz="3100" b="1" u="sng" dirty="0"/>
          </a:p>
          <a:p>
            <a:pPr algn="just">
              <a:lnSpc>
                <a:spcPct val="120000"/>
              </a:lnSpc>
              <a:spcBef>
                <a:spcPts val="0"/>
              </a:spcBef>
              <a:buFont typeface="Wingdings" panose="05000000000000000000" pitchFamily="2" charset="2"/>
              <a:buChar char="Ü"/>
            </a:pPr>
            <a:r>
              <a:rPr lang="sk-SK" sz="3100" b="1" u="sng" dirty="0" smtClean="0"/>
              <a:t>povinnosť </a:t>
            </a:r>
            <a:r>
              <a:rPr lang="sk-SK" sz="3100" b="1" u="sng" dirty="0"/>
              <a:t>poisťovne hradiť nemajetkovú ujmu vyplýva z </a:t>
            </a:r>
            <a:r>
              <a:rPr lang="sk-SK" sz="3100" b="1" u="sng" dirty="0" smtClean="0"/>
              <a:t> nadväznosti na smernice EU z eurokonformného výkladu pojmu „škoda“.</a:t>
            </a:r>
            <a:r>
              <a:rPr lang="sk-SK" sz="3100" b="1" dirty="0" smtClean="0"/>
              <a:t>  </a:t>
            </a:r>
            <a:endParaRPr lang="sk-SK" sz="3100" b="1" dirty="0"/>
          </a:p>
          <a:p>
            <a:pPr marL="0" indent="0">
              <a:buNone/>
            </a:pPr>
            <a:endParaRPr lang="sk-SK" dirty="0"/>
          </a:p>
        </p:txBody>
      </p:sp>
      <p:sp>
        <p:nvSpPr>
          <p:cNvPr id="4" name="Zástupný symbol čísla snímky 3"/>
          <p:cNvSpPr>
            <a:spLocks noGrp="1"/>
          </p:cNvSpPr>
          <p:nvPr>
            <p:ph type="sldNum" sz="quarter" idx="12"/>
          </p:nvPr>
        </p:nvSpPr>
        <p:spPr/>
        <p:txBody>
          <a:bodyPr/>
          <a:lstStyle/>
          <a:p>
            <a:fld id="{8779E23E-064A-4515-8B08-45C7600B03AD}" type="slidenum">
              <a:rPr lang="sk-SK" smtClean="0"/>
              <a:pPr/>
              <a:t>3</a:t>
            </a:fld>
            <a:endParaRPr lang="sk-SK"/>
          </a:p>
        </p:txBody>
      </p:sp>
    </p:spTree>
    <p:extLst>
      <p:ext uri="{BB962C8B-B14F-4D97-AF65-F5344CB8AC3E}">
        <p14:creationId xmlns:p14="http://schemas.microsoft.com/office/powerpoint/2010/main" xmlns="" val="3632452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75520" y="274638"/>
            <a:ext cx="8640960" cy="1143000"/>
          </a:xfrm>
        </p:spPr>
        <p:txBody>
          <a:bodyPr>
            <a:normAutofit/>
          </a:bodyPr>
          <a:lstStyle/>
          <a:p>
            <a:r>
              <a:rPr lang="sk-SK" sz="2400" b="1" dirty="0" smtClean="0">
                <a:latin typeface="+mn-lt"/>
              </a:rPr>
              <a:t>Vyplýva z Ro ESD vo veci </a:t>
            </a:r>
            <a:r>
              <a:rPr lang="sk-SK" sz="2400" b="1" dirty="0" err="1" smtClean="0">
                <a:latin typeface="+mn-lt"/>
              </a:rPr>
              <a:t>Haasová</a:t>
            </a:r>
            <a:r>
              <a:rPr lang="sk-SK" sz="2400" b="1" dirty="0" smtClean="0">
                <a:latin typeface="+mn-lt"/>
              </a:rPr>
              <a:t>, že PZP kryje nemajetkovú ujmu?</a:t>
            </a:r>
            <a:endParaRPr lang="sk-SK" sz="2400" b="1" dirty="0">
              <a:latin typeface="+mn-lt"/>
            </a:endParaRPr>
          </a:p>
        </p:txBody>
      </p:sp>
      <p:sp>
        <p:nvSpPr>
          <p:cNvPr id="3" name="Zástupný symbol obsahu 2"/>
          <p:cNvSpPr>
            <a:spLocks noGrp="1"/>
          </p:cNvSpPr>
          <p:nvPr>
            <p:ph idx="1"/>
          </p:nvPr>
        </p:nvSpPr>
        <p:spPr>
          <a:xfrm>
            <a:off x="1121790" y="1196754"/>
            <a:ext cx="9964132" cy="5112567"/>
          </a:xfrm>
        </p:spPr>
        <p:txBody>
          <a:bodyPr>
            <a:normAutofit fontScale="47500" lnSpcReduction="20000"/>
          </a:bodyPr>
          <a:lstStyle/>
          <a:p>
            <a:pPr marL="0" indent="0">
              <a:buNone/>
            </a:pPr>
            <a:endParaRPr lang="sk-SK" sz="3400" b="1" dirty="0"/>
          </a:p>
          <a:p>
            <a:pPr marL="0" indent="0" algn="just">
              <a:buNone/>
            </a:pPr>
            <a:r>
              <a:rPr lang="sk-SK" sz="3800" b="1" dirty="0"/>
              <a:t>Odpoveď na položenú otázku vyplýva z </a:t>
            </a:r>
            <a:r>
              <a:rPr lang="sk-SK" sz="3800" b="1" u="sng" dirty="0"/>
              <a:t>rozsudku NS SR z 31. 3. 2016, sp. zn. 3 Cdo 301/2012 </a:t>
            </a:r>
            <a:endParaRPr lang="sk-SK" sz="3800" u="sng" dirty="0"/>
          </a:p>
          <a:p>
            <a:pPr marL="0" indent="0" algn="just">
              <a:buNone/>
            </a:pPr>
            <a:r>
              <a:rPr lang="sk-SK" sz="3800" dirty="0"/>
              <a:t>„Dovolací súd </a:t>
            </a:r>
            <a:r>
              <a:rPr lang="sk-SK" sz="3800" dirty="0" err="1"/>
              <a:t>nevzhľadal</a:t>
            </a:r>
            <a:r>
              <a:rPr lang="sk-SK" sz="3800" dirty="0"/>
              <a:t> dôvod na odlišný výklad § 4 ods. 2 písm. a/ zákona č. 381/2001 </a:t>
            </a:r>
            <a:r>
              <a:rPr lang="sk-SK" sz="3800" dirty="0" err="1"/>
              <a:t>Z.z</a:t>
            </a:r>
            <a:r>
              <a:rPr lang="sk-SK" sz="3800" dirty="0"/>
              <a:t>. ani po rozhodnutí SD rozsudkom C-22/12 vo veci Katarína </a:t>
            </a:r>
            <a:r>
              <a:rPr lang="sk-SK" sz="3800" dirty="0" err="1"/>
              <a:t>Hassová</a:t>
            </a:r>
            <a:r>
              <a:rPr lang="sk-SK" sz="3800" dirty="0"/>
              <a:t> proti Rastislavovi Petríkovi a Blanke </a:t>
            </a:r>
            <a:r>
              <a:rPr lang="sk-SK" sz="3800" dirty="0" err="1"/>
              <a:t>Holingovej</a:t>
            </a:r>
            <a:r>
              <a:rPr lang="sk-SK" sz="3800" dirty="0"/>
              <a:t>. Právna veta tohto rozsudku jednoznačne konštatuje, že „Článok 3 ods. l smernice Rady 72/166/EHS  ... sa majú vykladať v tom zmysle, že povinné poistenie zodpovednosti za škodu spôsobenú prevádzkou motorového vozidla </a:t>
            </a:r>
            <a:r>
              <a:rPr lang="sk-SK" sz="3800" b="1" dirty="0"/>
              <a:t>má pokrývať </a:t>
            </a:r>
            <a:r>
              <a:rPr lang="sk-SK" sz="3800" dirty="0"/>
              <a:t>aj náhradu nemajetkovej ujmy spôsobenej blízkym osobám obetí usmrtených pri dopravnej nehode, </a:t>
            </a:r>
            <a:r>
              <a:rPr lang="sk-SK" sz="3800" i="1" dirty="0"/>
              <a:t>ak jej náhradu na základe zodpovednosti poisteného za škodu upravuje vnútroštátne právo uplatniteľné v spore vo veci samej</a:t>
            </a:r>
            <a:r>
              <a:rPr lang="sk-SK" sz="3800" dirty="0"/>
              <a:t>“. </a:t>
            </a:r>
          </a:p>
          <a:p>
            <a:pPr marL="0" indent="0" algn="just">
              <a:buNone/>
            </a:pPr>
            <a:r>
              <a:rPr lang="sk-SK" sz="3800" b="1" dirty="0" smtClean="0"/>
              <a:t>ESD </a:t>
            </a:r>
            <a:r>
              <a:rPr lang="sk-SK" sz="3800" b="1" dirty="0"/>
              <a:t>v rozsudku Haasová nevyložil, či v rámci posudzovanej vnútroštátnej právnej úpravy poistného krytia povinného zmluvného poistenia je zahrnutá aj náhrada nemajetkovej ujmy spôsobená blízkym osobám obetí usmrtených pri dopravnej nehode ale nie. </a:t>
            </a:r>
            <a:r>
              <a:rPr lang="sk-SK" sz="3800" dirty="0"/>
              <a:t>Preto ani nijakým spôsobom nespochybnil závery doterajšej judikatúry aplikujúcej vnútroštátne právo, v zmysle ktorej takáto náhrada nemajetkovej ujmy nespadá do povinného zmluvného poistenia. </a:t>
            </a:r>
            <a:r>
              <a:rPr lang="sk-SK" sz="3800" b="1" dirty="0"/>
              <a:t>ESD iba uviedol, ako by mala úprava tejto otázky vo vnútroštátnom práve v súlade s komunitárnou úpravou vyzerať. </a:t>
            </a:r>
          </a:p>
          <a:p>
            <a:pPr marL="0" indent="0" algn="just">
              <a:buNone/>
            </a:pPr>
            <a:r>
              <a:rPr lang="sk-SK" sz="3800" b="1" dirty="0"/>
              <a:t>Čo k uvedenému poznamenal </a:t>
            </a:r>
            <a:r>
              <a:rPr lang="sk-SK" sz="3800" b="1" dirty="0" smtClean="0"/>
              <a:t>ÚS SR v uznesení </a:t>
            </a:r>
            <a:r>
              <a:rPr lang="sk-SK" sz="4000" b="1" u="sng" dirty="0"/>
              <a:t>z 11. 10. 2016,  sp. zn. III. ÚS 666/2016:</a:t>
            </a:r>
          </a:p>
          <a:p>
            <a:pPr marL="0" indent="0" algn="just">
              <a:buNone/>
            </a:pPr>
            <a:r>
              <a:rPr lang="sk-SK" sz="3800" b="1" dirty="0" smtClean="0"/>
              <a:t>„</a:t>
            </a:r>
            <a:r>
              <a:rPr lang="sk-SK" sz="3600" dirty="0" smtClean="0"/>
              <a:t>Krajský </a:t>
            </a:r>
            <a:r>
              <a:rPr lang="sk-SK" sz="3600" dirty="0"/>
              <a:t>súd zrozumiteľne a logicky vysvetlil svoje právne úvahy, keď odkázal na obsah a závery rozsudku Súdneho dvora vo veci C-22/12, pričom zdôraznil (opäť s odvolaním sa na judikatúru Súdneho dvora), že </a:t>
            </a:r>
            <a:r>
              <a:rPr lang="sk-SK" sz="3600" b="1" dirty="0"/>
              <a:t>vnútroštátne ustanovenia, ktoré upravujú náhradu škody pri dopravných nehodách spôsobených prevádzkou motorových vozidiel, nemôžu odňať smernici jej potrebný účinok</a:t>
            </a:r>
            <a:r>
              <a:rPr lang="sk-SK" sz="3600" b="1" dirty="0" smtClean="0"/>
              <a:t>.“</a:t>
            </a:r>
            <a:endParaRPr lang="sk-SK" sz="3400" b="1" dirty="0"/>
          </a:p>
          <a:p>
            <a:pPr marL="0" indent="0" algn="just">
              <a:buNone/>
            </a:pPr>
            <a:endParaRPr lang="sk-SK" sz="3400" b="1" dirty="0"/>
          </a:p>
          <a:p>
            <a:pPr marL="0" indent="0" algn="just">
              <a:buNone/>
            </a:pPr>
            <a:endParaRPr lang="sk-SK" sz="3400" b="1" dirty="0"/>
          </a:p>
          <a:p>
            <a:pPr marL="0" indent="0">
              <a:buNone/>
            </a:pPr>
            <a:endParaRPr lang="sk-SK" dirty="0"/>
          </a:p>
        </p:txBody>
      </p:sp>
      <p:sp>
        <p:nvSpPr>
          <p:cNvPr id="4" name="Zástupný symbol čísla snímky 3"/>
          <p:cNvSpPr>
            <a:spLocks noGrp="1"/>
          </p:cNvSpPr>
          <p:nvPr>
            <p:ph type="sldNum" sz="quarter" idx="12"/>
          </p:nvPr>
        </p:nvSpPr>
        <p:spPr/>
        <p:txBody>
          <a:bodyPr/>
          <a:lstStyle/>
          <a:p>
            <a:fld id="{8779E23E-064A-4515-8B08-45C7600B03AD}" type="slidenum">
              <a:rPr lang="sk-SK" smtClean="0"/>
              <a:pPr/>
              <a:t>4</a:t>
            </a:fld>
            <a:endParaRPr lang="sk-SK"/>
          </a:p>
        </p:txBody>
      </p:sp>
    </p:spTree>
    <p:extLst>
      <p:ext uri="{BB962C8B-B14F-4D97-AF65-F5344CB8AC3E}">
        <p14:creationId xmlns:p14="http://schemas.microsoft.com/office/powerpoint/2010/main" xmlns="" val="395297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219199" y="44624"/>
            <a:ext cx="9580605" cy="576064"/>
          </a:xfrm>
        </p:spPr>
        <p:txBody>
          <a:bodyPr>
            <a:normAutofit/>
          </a:bodyPr>
          <a:lstStyle/>
          <a:p>
            <a:r>
              <a:rPr lang="sk-SK" sz="2400" b="1" dirty="0">
                <a:latin typeface="+mn-lt"/>
              </a:rPr>
              <a:t>Možno nemajetkovú ujmu stotožňovať so škodou (na zdraví</a:t>
            </a:r>
            <a:r>
              <a:rPr lang="sk-SK" sz="2400" b="1" dirty="0" smtClean="0">
                <a:latin typeface="+mn-lt"/>
              </a:rPr>
              <a:t>)?</a:t>
            </a:r>
            <a:endParaRPr lang="sk-SK" sz="2400" b="1" dirty="0">
              <a:latin typeface="+mn-lt"/>
            </a:endParaRPr>
          </a:p>
        </p:txBody>
      </p:sp>
      <p:sp>
        <p:nvSpPr>
          <p:cNvPr id="3" name="Zástupný symbol obsahu 2"/>
          <p:cNvSpPr>
            <a:spLocks noGrp="1"/>
          </p:cNvSpPr>
          <p:nvPr>
            <p:ph idx="1"/>
          </p:nvPr>
        </p:nvSpPr>
        <p:spPr>
          <a:xfrm>
            <a:off x="477795" y="620688"/>
            <a:ext cx="9938685" cy="5976664"/>
          </a:xfrm>
        </p:spPr>
        <p:txBody>
          <a:bodyPr>
            <a:normAutofit lnSpcReduction="10000"/>
          </a:bodyPr>
          <a:lstStyle/>
          <a:p>
            <a:pPr marL="0" indent="0" algn="just">
              <a:buNone/>
            </a:pPr>
            <a:r>
              <a:rPr lang="sk-SK" sz="1700" b="1" dirty="0" smtClean="0"/>
              <a:t>Najvyčerpávajúcejšiu odpoveď na otázku vzťahu náhrady škody a náhrady nemajetkovej ujmy vyjadril  NS SR v uznesení z </a:t>
            </a:r>
            <a:r>
              <a:rPr lang="sk-SK" sz="1700" b="1" dirty="0"/>
              <a:t>20. 4. 2011, sp. zn. 4 Cdo 168/2009</a:t>
            </a:r>
            <a:endParaRPr lang="sk-SK" sz="1700" dirty="0"/>
          </a:p>
          <a:p>
            <a:pPr marL="0" indent="0" algn="just">
              <a:buNone/>
            </a:pPr>
            <a:r>
              <a:rPr lang="sk-SK" sz="1700" b="1" dirty="0"/>
              <a:t>„</a:t>
            </a:r>
            <a:r>
              <a:rPr lang="sk-SK" sz="1700" dirty="0"/>
              <a:t>K otázke možnej interpretácii náhrady škody v tom zmysle, že by bolo možné pod pojem škoda pre účely zákona č. 381/2001 Z. z. podradiť i nárok na náhradu nemajetkovej ujmy spočívajúci v strate blízkej osoby, dovolací súd poznamenáva, že </a:t>
            </a:r>
            <a:r>
              <a:rPr lang="sk-SK" sz="1700" b="1" u="sng" dirty="0"/>
              <a:t>platná právna </a:t>
            </a:r>
            <a:r>
              <a:rPr lang="sk-SK" sz="1700" b="1" u="sng" dirty="0" smtClean="0"/>
              <a:t>úprava</a:t>
            </a:r>
            <a:r>
              <a:rPr lang="sk-SK" sz="1700" u="sng" dirty="0" smtClean="0"/>
              <a:t>, </a:t>
            </a:r>
            <a:r>
              <a:rPr lang="sk-SK" sz="1700" u="sng" dirty="0"/>
              <a:t>ako to správne uvádza žalovaná 1/, </a:t>
            </a:r>
            <a:r>
              <a:rPr lang="sk-SK" sz="1700" b="1" u="sng" dirty="0"/>
              <a:t>dôsledne rozlišuje medzi právom na ochranu osobnosti upravenom v § 11 a nasl. OZ (s ním spojeným právom na náhradu nemajetkovej ujmy v peniazoch) a právom na náhradu škody v zmysle </a:t>
            </a:r>
            <a:r>
              <a:rPr lang="sk-SK" sz="1700" b="1" dirty="0"/>
              <a:t>§ 415 a nasl. OZ.  Medzi týmito dvomi inštitútmi je pojmová a obsahová odlišnosť</a:t>
            </a:r>
            <a:r>
              <a:rPr lang="sk-SK" sz="1700" b="1" dirty="0" smtClean="0"/>
              <a:t>.... </a:t>
            </a:r>
            <a:r>
              <a:rPr lang="sk-SK" sz="1700" dirty="0" smtClean="0"/>
              <a:t>Zásadný </a:t>
            </a:r>
            <a:r>
              <a:rPr lang="sk-SK" sz="1700" dirty="0"/>
              <a:t>rozdiel je aj medzi odškodnením nemajetkovej ujmy v peniazoch a náhrady škody ako majetkovej ujmy, ktorý spočíva v tom, že pri </a:t>
            </a:r>
            <a:r>
              <a:rPr lang="sk-SK" sz="1700" b="1" dirty="0"/>
              <a:t>určení výšky nemajetkovej ujmy v peniazoch sa vychádza iba z predpokladu, akú </a:t>
            </a:r>
            <a:r>
              <a:rPr lang="sk-SK" sz="1700" b="1" u="sng" dirty="0"/>
              <a:t>ujmu mohol zásah vyvolať (nemožno presne zistiť skutočnú ujmu). V prípade náhrady škody treba však výšku škody presne uviesť a preukázať. </a:t>
            </a:r>
            <a:r>
              <a:rPr lang="sk-SK" sz="1700" b="1" dirty="0"/>
              <a:t>Právo na náhradu škody a právo na ochranu osobnosti fyzickej osoby podľa platnej právnej úpravy teda </a:t>
            </a:r>
            <a:r>
              <a:rPr lang="sk-SK" sz="1700" b="1" u="sng" dirty="0"/>
              <a:t>predstavujú dve celkom samostatné práva,</a:t>
            </a:r>
            <a:r>
              <a:rPr lang="sk-SK" sz="1700" b="1" dirty="0"/>
              <a:t> ktoré sú podmienené rôznou sférou ochrany zabezpečovanej Občianskym zákonníkom</a:t>
            </a:r>
            <a:r>
              <a:rPr lang="sk-SK" sz="1700" b="1" dirty="0" smtClean="0"/>
              <a:t>.... Chráneným </a:t>
            </a:r>
            <a:r>
              <a:rPr lang="sk-SK" sz="1700" b="1" dirty="0"/>
              <a:t>predmetom, za poškodenie ktorého má poisťovateľ plniť za poisteného poškodenému, ak v zmluve nie je uvedené inak, nie je teda zásah do súkromia, ktorého súčasťou je aj rodinný život. </a:t>
            </a:r>
            <a:r>
              <a:rPr lang="sk-SK" sz="1700" dirty="0"/>
              <a:t>„</a:t>
            </a:r>
            <a:r>
              <a:rPr lang="sk-SK" sz="1700" b="1" u="sng" dirty="0"/>
              <a:t>Odlišnosť nemajetkovej ujmy podľa § 13 ods. 2 OZ od škody podľa ustanovenia § 420 a nasl. OZ potvrdzuje tiež ustanovenie § 16 OZ,</a:t>
            </a:r>
            <a:r>
              <a:rPr lang="sk-SK" sz="1700" b="1" dirty="0"/>
              <a:t> podľa ktorého kto neoprávneným zásahom do práva na ochranu osobnosti spôsobí škodu, zodpovedá za ňu podľa ustanovení tohto zákona o zodpovednosti za </a:t>
            </a:r>
            <a:r>
              <a:rPr lang="sk-SK" sz="1700" b="1" dirty="0" smtClean="0"/>
              <a:t>škodu. Podľa </a:t>
            </a:r>
            <a:r>
              <a:rPr lang="sk-SK" sz="1700" b="1" dirty="0"/>
              <a:t>súčasne platnej právnej úpravy možno teda nemajetkovú ujmu za zásah do osobnostných práv usmrtením blízkej osoby uplatňovať len mimo rámec inštitútu zodpovednosti za škodu, </a:t>
            </a:r>
            <a:r>
              <a:rPr lang="sk-SK" sz="1700" b="1" dirty="0" err="1"/>
              <a:t>t.j</a:t>
            </a:r>
            <a:r>
              <a:rPr lang="sk-SK" sz="1700" b="1" dirty="0"/>
              <a:t>. podľa § 11 a nasl. OZ“.“</a:t>
            </a:r>
          </a:p>
          <a:p>
            <a:pPr marL="0" indent="0" algn="just">
              <a:buNone/>
            </a:pPr>
            <a:r>
              <a:rPr lang="sk-SK" sz="1700" dirty="0"/>
              <a:t>Vyššie uvedený názor </a:t>
            </a:r>
            <a:r>
              <a:rPr lang="sk-SK" sz="1700" b="1" dirty="0"/>
              <a:t>potvrdil NS SR v </a:t>
            </a:r>
            <a:r>
              <a:rPr lang="sk-SK" sz="1700" b="1" u="sng" dirty="0"/>
              <a:t>rozsudku z 31. 3. 2016, sp. zn. 3 Cdo 301/2012 </a:t>
            </a:r>
            <a:endParaRPr lang="sk-SK" sz="1700" b="1" u="sng" dirty="0" smtClean="0"/>
          </a:p>
          <a:p>
            <a:pPr marL="0" indent="0" algn="just">
              <a:buNone/>
            </a:pPr>
            <a:r>
              <a:rPr lang="sk-SK" sz="1700" b="1" dirty="0" smtClean="0"/>
              <a:t>Argumentáciu NS SR možno ešte  doplniť takto:  Náhrada nemajetkovej ujmy sa hradí až po tom, čo  náhradu nemožno odčiniť morálnou satisfakciou. Ide o celkom odlišné formy reparácie; výška škody je predmetom dokazovania, výška náhrady nemajetkovej ujmy je predmetom voľnej úvahy súdu.  Náhrada škody sa premlčuje odlišne ako náhrada nemajetkovej ujmy.  </a:t>
            </a:r>
            <a:endParaRPr lang="sk-SK" sz="1500" b="1" dirty="0"/>
          </a:p>
          <a:p>
            <a:pPr marL="0" indent="0" algn="just">
              <a:buNone/>
            </a:pPr>
            <a:endParaRPr lang="sk-SK" sz="1400" b="1" dirty="0"/>
          </a:p>
          <a:p>
            <a:pPr marL="0" indent="0" algn="just">
              <a:buNone/>
            </a:pPr>
            <a:endParaRPr lang="sk-SK" sz="1400" b="1" dirty="0"/>
          </a:p>
          <a:p>
            <a:pPr marL="0" indent="0">
              <a:buNone/>
            </a:pPr>
            <a:endParaRPr lang="sk-SK" dirty="0"/>
          </a:p>
        </p:txBody>
      </p:sp>
      <p:sp>
        <p:nvSpPr>
          <p:cNvPr id="4" name="Zástupný symbol čísla snímky 3"/>
          <p:cNvSpPr>
            <a:spLocks noGrp="1"/>
          </p:cNvSpPr>
          <p:nvPr>
            <p:ph type="sldNum" sz="quarter" idx="12"/>
          </p:nvPr>
        </p:nvSpPr>
        <p:spPr/>
        <p:txBody>
          <a:bodyPr/>
          <a:lstStyle/>
          <a:p>
            <a:fld id="{8779E23E-064A-4515-8B08-45C7600B03AD}" type="slidenum">
              <a:rPr lang="sk-SK" smtClean="0"/>
              <a:pPr/>
              <a:t>5</a:t>
            </a:fld>
            <a:endParaRPr lang="sk-SK"/>
          </a:p>
        </p:txBody>
      </p:sp>
    </p:spTree>
    <p:extLst>
      <p:ext uri="{BB962C8B-B14F-4D97-AF65-F5344CB8AC3E}">
        <p14:creationId xmlns:p14="http://schemas.microsoft.com/office/powerpoint/2010/main" xmlns="" val="2320279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235671"/>
            <a:ext cx="10515600" cy="744717"/>
          </a:xfrm>
        </p:spPr>
        <p:txBody>
          <a:bodyPr>
            <a:normAutofit/>
          </a:bodyPr>
          <a:lstStyle/>
          <a:p>
            <a:r>
              <a:rPr lang="sk-SK" sz="2800" b="1" dirty="0" smtClean="0">
                <a:latin typeface="+mn-lt"/>
              </a:rPr>
              <a:t>Najvyšší </a:t>
            </a:r>
            <a:r>
              <a:rPr lang="sk-SK" sz="2800" b="1" dirty="0">
                <a:latin typeface="+mn-lt"/>
              </a:rPr>
              <a:t>súd SR: nemajetková ujma ≠ </a:t>
            </a:r>
            <a:r>
              <a:rPr lang="sk-SK" sz="2800" b="1" dirty="0" smtClean="0">
                <a:latin typeface="+mn-lt"/>
              </a:rPr>
              <a:t>škoda </a:t>
            </a:r>
            <a:r>
              <a:rPr lang="sk-SK" sz="2800" b="1" dirty="0">
                <a:latin typeface="+mn-lt"/>
              </a:rPr>
              <a:t>na zdraví </a:t>
            </a:r>
          </a:p>
        </p:txBody>
      </p:sp>
      <p:sp>
        <p:nvSpPr>
          <p:cNvPr id="3" name="Zástupný symbol obsahu 2"/>
          <p:cNvSpPr>
            <a:spLocks noGrp="1"/>
          </p:cNvSpPr>
          <p:nvPr>
            <p:ph idx="1"/>
          </p:nvPr>
        </p:nvSpPr>
        <p:spPr>
          <a:xfrm>
            <a:off x="675503" y="1046375"/>
            <a:ext cx="10900718" cy="5461517"/>
          </a:xfrm>
        </p:spPr>
        <p:txBody>
          <a:bodyPr>
            <a:normAutofit fontScale="55000" lnSpcReduction="20000"/>
          </a:bodyPr>
          <a:lstStyle/>
          <a:p>
            <a:pPr marL="0" indent="0" algn="just">
              <a:buNone/>
            </a:pPr>
            <a:r>
              <a:rPr lang="sk-SK" sz="3300" b="1" u="sng" dirty="0" smtClean="0"/>
              <a:t>Uz NS SR z 15. 5. 2017, sp. zn.  </a:t>
            </a:r>
            <a:r>
              <a:rPr lang="sk-SK" sz="3300" b="1" u="sng" dirty="0"/>
              <a:t>8 Cdo 219/2016</a:t>
            </a:r>
          </a:p>
          <a:p>
            <a:pPr marL="0" indent="0" algn="just">
              <a:buNone/>
            </a:pPr>
            <a:r>
              <a:rPr lang="sk-SK" sz="3300" dirty="0" smtClean="0"/>
              <a:t>Podľa </a:t>
            </a:r>
            <a:r>
              <a:rPr lang="sk-SK" sz="3300" dirty="0"/>
              <a:t>dovolacieho súdu v preskúmavanej veci nejde ani o prípad nenáležitého (podľa žalobkyne „extrémneho“) vybočenia z ustálenej súdnej praxe slovenských súdov. Práve naopak, rozhodnutie odvolacieho súdu je plne súladné s dovtedajšou rozhodovacou praxou dovolacieho súdu, ktorý, na rozdiel od rozhodnutí niektorých krajských súdov uvádzaných žalobkyňou v dovolaní, </a:t>
            </a:r>
            <a:r>
              <a:rPr lang="sk-SK" sz="3300" b="1" dirty="0"/>
              <a:t>v uznesení z 20. </a:t>
            </a:r>
            <a:r>
              <a:rPr lang="sk-SK" sz="3300" b="1" dirty="0" smtClean="0"/>
              <a:t>4. 2011 </a:t>
            </a:r>
            <a:r>
              <a:rPr lang="sk-SK" sz="3300" b="1" dirty="0"/>
              <a:t>sp. zn. 4 Cdo 168/2009 dospel k záveru, že podľa súčasne platnej právnej úpravy možno nemajetkovú ujmu za zásah do osobnostných práv usmrtením blízkej osoby uplatňovať len mimo rámec inštitútu zodpovednosti za škodu, </a:t>
            </a:r>
            <a:r>
              <a:rPr lang="sk-SK" sz="3300" dirty="0"/>
              <a:t>t. j. podľa § 11 a nasl. Občianskeho zákonníka, a teda povinnosť poisťovne na plnenie z povinného zmluvného poistenia zodpovednosti za škodu spôsobenú prevádzkou motorového vozidla sa nevzťahuje na právo na náhradu nemajetkovej ujmy vyplývajúcej z ustanovenia § 13 ods. 2 Občianskeho zákonníka. K obdobným záverom dospel pri svojej rozhodovacej činnosti dovolací súd v uznesení z 31. </a:t>
            </a:r>
            <a:r>
              <a:rPr lang="sk-SK" sz="3300" dirty="0" smtClean="0"/>
              <a:t>3. 2016 </a:t>
            </a:r>
            <a:r>
              <a:rPr lang="sk-SK" sz="3300" dirty="0"/>
              <a:t>sp. zn.  3 Cdo 301/2012. V tomto rozhodnutí dovolací súd nezistil dôvod na odlišný výklad § 4 ods. 2 písm. a/ zákona č. 381/2001 </a:t>
            </a:r>
            <a:r>
              <a:rPr lang="sk-SK" sz="3300" dirty="0" err="1"/>
              <a:t>Z.z</a:t>
            </a:r>
            <a:r>
              <a:rPr lang="sk-SK" sz="3300" dirty="0"/>
              <a:t>. ani po rozhodnutí </a:t>
            </a:r>
            <a:r>
              <a:rPr lang="sk-SK" sz="3300" dirty="0" smtClean="0"/>
              <a:t>ESD</a:t>
            </a:r>
            <a:r>
              <a:rPr lang="sk-SK" sz="3300" dirty="0"/>
              <a:t>  C-22/12. Mal za to, že </a:t>
            </a:r>
            <a:r>
              <a:rPr lang="sk-SK" sz="3300" dirty="0" smtClean="0"/>
              <a:t>ESD </a:t>
            </a:r>
            <a:r>
              <a:rPr lang="sk-SK" sz="3300" dirty="0"/>
              <a:t>v rozsudku nevyložil, či v rámci posudzovanej vnútroštátnej právnej úpravy poistného krytia povinného zmluvného poistenia je zahrnutá aj náhrada nemajetkovej ujmy spôsobená blízkym osobám obetí usmrtených pri dopravnej nehode.    Preto ani nijakým spôsobom nespochybnil závery doterajšej judikatúry aplikujúcej vnútroštátne právo, v zmysle ktorej takáto náhrada nemajetkovej ujmy nespadá do povinného zmluvného poistenia. </a:t>
            </a:r>
            <a:r>
              <a:rPr lang="sk-SK" sz="3300" b="1" dirty="0" smtClean="0"/>
              <a:t>ESD </a:t>
            </a:r>
            <a:r>
              <a:rPr lang="sk-SK" sz="3300" b="1" dirty="0"/>
              <a:t>iba uviedol, ako by mala úprava tejto otázky vo vnútroštátnom práve v súlade s komunitárnou úpravou vyzerať. </a:t>
            </a:r>
            <a:r>
              <a:rPr lang="sk-SK" sz="3300" dirty="0"/>
              <a:t>Z § 4 ods. 2 písm. a/ zákona č. 381/2001 </a:t>
            </a:r>
            <a:r>
              <a:rPr lang="sk-SK" sz="3300" dirty="0" err="1"/>
              <a:t>Z.z</a:t>
            </a:r>
            <a:r>
              <a:rPr lang="sk-SK" sz="3300" dirty="0"/>
              <a:t>. vyplýva, že </a:t>
            </a:r>
            <a:r>
              <a:rPr lang="sk-SK" sz="3300" dirty="0" smtClean="0"/>
              <a:t>PZP </a:t>
            </a:r>
            <a:r>
              <a:rPr lang="sk-SK" sz="3300" dirty="0"/>
              <a:t>nepokrýva uvedený druh nemajetkovej ujmy, ale kryje iba „škodu na zdraví“, pričom škodu na zdraví a nároky spôsobené zásahom do osobnostných práv Občiansky zákonník striktne od seba odlišuje (viď § 13 ods. 2 a § 16 </a:t>
            </a:r>
            <a:r>
              <a:rPr lang="sk-SK" sz="3300" dirty="0" smtClean="0"/>
              <a:t>OZ na </a:t>
            </a:r>
            <a:r>
              <a:rPr lang="sk-SK" sz="3300" dirty="0"/>
              <a:t>jednej strane a § 444 a nasl. </a:t>
            </a:r>
            <a:r>
              <a:rPr lang="sk-SK" sz="3300" dirty="0" smtClean="0"/>
              <a:t>OZ </a:t>
            </a:r>
            <a:r>
              <a:rPr lang="sk-SK" sz="3300" dirty="0"/>
              <a:t>na druhej strane), pričom v uvedenom rozsudku </a:t>
            </a:r>
            <a:r>
              <a:rPr lang="sk-SK" sz="3300" b="1" dirty="0" smtClean="0"/>
              <a:t>ESD </a:t>
            </a:r>
            <a:r>
              <a:rPr lang="sk-SK" sz="3300" b="1" dirty="0"/>
              <a:t>nebolo konštatované, že by toto ustanovenie bolo v rozpore s niektorou zo smerníc upravujúcich poistenie zodpovednosti motorových vozidiel. Keďže slovenské právo neupravuje takúto náhradu nemajetkovej ujmy spôsobenej obetiam usmrteným pri dopravných nehodách v rámci úpravy zodpovednosti poisteného za škodu, nie je potrebné, aby tento nárok bol v zmysle rozsudku zahrnutý v poistnom krytí z povinného zmluvného poistenia.</a:t>
            </a:r>
          </a:p>
          <a:p>
            <a:pPr marL="0" indent="0">
              <a:buNone/>
            </a:pPr>
            <a:endParaRPr lang="sk-SK" dirty="0"/>
          </a:p>
        </p:txBody>
      </p:sp>
      <p:sp>
        <p:nvSpPr>
          <p:cNvPr id="4" name="Zástupný symbol čísla snímky 3"/>
          <p:cNvSpPr>
            <a:spLocks noGrp="1"/>
          </p:cNvSpPr>
          <p:nvPr>
            <p:ph type="sldNum" sz="quarter" idx="12"/>
          </p:nvPr>
        </p:nvSpPr>
        <p:spPr/>
        <p:txBody>
          <a:bodyPr/>
          <a:lstStyle/>
          <a:p>
            <a:fld id="{26A89F6F-3F45-4317-9181-0169B6F5E850}" type="slidenum">
              <a:rPr lang="sk-SK" smtClean="0"/>
              <a:pPr/>
              <a:t>6</a:t>
            </a:fld>
            <a:endParaRPr lang="sk-SK"/>
          </a:p>
        </p:txBody>
      </p:sp>
    </p:spTree>
    <p:extLst>
      <p:ext uri="{BB962C8B-B14F-4D97-AF65-F5344CB8AC3E}">
        <p14:creationId xmlns:p14="http://schemas.microsoft.com/office/powerpoint/2010/main" xmlns="" val="815363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64060" y="-172994"/>
            <a:ext cx="10515600" cy="856736"/>
          </a:xfrm>
        </p:spPr>
        <p:txBody>
          <a:bodyPr>
            <a:normAutofit/>
          </a:bodyPr>
          <a:lstStyle/>
          <a:p>
            <a:r>
              <a:rPr lang="sk-SK" sz="2400" b="1" dirty="0">
                <a:latin typeface="+mn-lt"/>
              </a:rPr>
              <a:t>Najvyšší súd </a:t>
            </a:r>
            <a:r>
              <a:rPr lang="sk-SK" sz="2400" b="1" dirty="0" smtClean="0">
                <a:latin typeface="+mn-lt"/>
              </a:rPr>
              <a:t>SR koncom r. 2017 otočil: nemajetková </a:t>
            </a:r>
            <a:r>
              <a:rPr lang="sk-SK" sz="2400" b="1" dirty="0">
                <a:latin typeface="+mn-lt"/>
              </a:rPr>
              <a:t>ujma </a:t>
            </a:r>
            <a:r>
              <a:rPr lang="sk-SK" sz="2400" b="1" dirty="0" smtClean="0">
                <a:latin typeface="+mn-lt"/>
              </a:rPr>
              <a:t>= </a:t>
            </a:r>
            <a:r>
              <a:rPr lang="sk-SK" sz="2400" b="1" dirty="0">
                <a:latin typeface="+mn-lt"/>
              </a:rPr>
              <a:t>škoda </a:t>
            </a:r>
            <a:r>
              <a:rPr lang="sk-SK" sz="2400" b="1" dirty="0" smtClean="0">
                <a:latin typeface="+mn-lt"/>
              </a:rPr>
              <a:t>(na zdraví) </a:t>
            </a:r>
            <a:endParaRPr lang="sk-SK" sz="2400" b="1" dirty="0">
              <a:latin typeface="+mn-lt"/>
            </a:endParaRPr>
          </a:p>
        </p:txBody>
      </p:sp>
      <p:sp>
        <p:nvSpPr>
          <p:cNvPr id="3" name="Zástupný symbol obsahu 2"/>
          <p:cNvSpPr>
            <a:spLocks noGrp="1"/>
          </p:cNvSpPr>
          <p:nvPr>
            <p:ph idx="1"/>
          </p:nvPr>
        </p:nvSpPr>
        <p:spPr>
          <a:xfrm>
            <a:off x="469557" y="609600"/>
            <a:ext cx="11508259" cy="5988908"/>
          </a:xfrm>
        </p:spPr>
        <p:txBody>
          <a:bodyPr>
            <a:normAutofit fontScale="40000" lnSpcReduction="20000"/>
          </a:bodyPr>
          <a:lstStyle/>
          <a:p>
            <a:pPr marL="0" indent="0">
              <a:buNone/>
            </a:pPr>
            <a:r>
              <a:rPr lang="sk-SK" sz="4500" b="1" u="sng" dirty="0" smtClean="0"/>
              <a:t>Ro NS SR z 31. 7. 2017, sp. zn.  6MCdo/1/2016</a:t>
            </a:r>
          </a:p>
          <a:p>
            <a:pPr marL="0" indent="0" algn="just">
              <a:buNone/>
            </a:pPr>
            <a:r>
              <a:rPr lang="sk-SK" sz="4500" dirty="0" smtClean="0"/>
              <a:t>Pre posúdenie otázky pasívnej legitimácie poisťovne je rozhodujúce riešenie otázky, čo treba rozumieť pod pojmom škoda (použitým v </a:t>
            </a:r>
            <a:r>
              <a:rPr lang="sk-SK" sz="4500" dirty="0" err="1" smtClean="0"/>
              <a:t>ZoPZP</a:t>
            </a:r>
            <a:r>
              <a:rPr lang="sk-SK" sz="4500" dirty="0" smtClean="0"/>
              <a:t>). </a:t>
            </a:r>
            <a:r>
              <a:rPr lang="sk-SK" sz="4500" b="1" dirty="0"/>
              <a:t>Pre účely tohto zákona treba pojem škoda vykladať extenzívne v tom zmysle, že tento pojem zahŕňa aj nemajetkovú ujmu, ktorej náhrada patrí pozostalým</a:t>
            </a:r>
            <a:r>
              <a:rPr lang="sk-SK" sz="4500" dirty="0"/>
              <a:t> (po blízkej osobe, usmrtenej pri dopravnej nehode v súvislosti s prevádzkou motorového vozidla) z titulu občianskoprávnej zodpovednosti za zásah do osobnostných práv, spočívajúci v zásahu do ich práva na súkromný a rodinný život. </a:t>
            </a:r>
            <a:endParaRPr lang="sk-SK" sz="4500" dirty="0" smtClean="0"/>
          </a:p>
          <a:p>
            <a:pPr marL="0" indent="0" algn="just">
              <a:buNone/>
            </a:pPr>
            <a:r>
              <a:rPr lang="sk-SK" sz="4500" dirty="0"/>
              <a:t>Ak by mal </a:t>
            </a:r>
            <a:r>
              <a:rPr lang="sk-SK" sz="4500" dirty="0" smtClean="0"/>
              <a:t>platiť </a:t>
            </a:r>
            <a:r>
              <a:rPr lang="sk-SK" sz="4500" dirty="0"/>
              <a:t>výklad pojmu škoda vychádzajúci z textu </a:t>
            </a:r>
            <a:r>
              <a:rPr lang="sk-SK" sz="4500" dirty="0" err="1"/>
              <a:t>ZoPZP</a:t>
            </a:r>
            <a:r>
              <a:rPr lang="sk-SK" sz="4500" dirty="0"/>
              <a:t> (gramatický výklad), resp. výklad vychádzajúci výlučne z ustanovení O. z. o zodpovednosti za škodu, teda ak by náhrada nemajetkovej ujmy pozostalých nemala byť predmetom poistného krytia, prinášalo by to značné majetkové riziko subjektov zodpovedajúcich za takúto nemajetkovú ujmu, ktoré by v individuálnych prípadoch mohlo viesť aj k ich </a:t>
            </a:r>
            <a:r>
              <a:rPr lang="sk-SK" sz="4500" dirty="0" smtClean="0"/>
              <a:t>bankrotu... </a:t>
            </a:r>
            <a:r>
              <a:rPr lang="sk-SK" sz="4500" b="1" dirty="0"/>
              <a:t>Pri výklade a aplikácii právnych predpisov totiž nemožno opomínať ich účel a zmysel, pričom platí, že súd nie je absolútne viazaný doslovným znením zákona, ale sa od neho smie (a dokonca musí) odchýliť, ak to vyžaduje účel zákona, história jeho vzniku, systematická súvislosť a pod</a:t>
            </a:r>
            <a:r>
              <a:rPr lang="sk-SK" sz="4500" b="1" dirty="0" smtClean="0"/>
              <a:t>. ... </a:t>
            </a:r>
            <a:r>
              <a:rPr lang="sk-SK" sz="4500" dirty="0"/>
              <a:t>Rozširujúci výklad pojmu škoda pre účely zodpovednostného zákona je pritom aj ústavne konformným, pretože zmierňuje, resp. odstraňuje disproporciu medzi zákonným úrazovým poistením, t. j. poistením pri pracovných úrazoch, a povinným zmluvným poistením zodpovednosti za škody spôsobené prevádzkou motorového vozidla. </a:t>
            </a:r>
            <a:endParaRPr lang="sk-SK" sz="4500" dirty="0" smtClean="0"/>
          </a:p>
          <a:p>
            <a:pPr marL="0" indent="0" algn="just">
              <a:buNone/>
            </a:pPr>
            <a:r>
              <a:rPr lang="sk-SK" sz="4500" b="1" dirty="0" smtClean="0"/>
              <a:t>... </a:t>
            </a:r>
            <a:r>
              <a:rPr lang="sk-SK" sz="4500" dirty="0"/>
              <a:t>Pri výklade pojmu škoda pre účely </a:t>
            </a:r>
            <a:r>
              <a:rPr lang="sk-SK" sz="4500" dirty="0" err="1"/>
              <a:t>ZoPZP</a:t>
            </a:r>
            <a:r>
              <a:rPr lang="sk-SK" sz="4500" dirty="0"/>
              <a:t> treba </a:t>
            </a:r>
            <a:r>
              <a:rPr lang="sk-SK" sz="4500" b="1" dirty="0"/>
              <a:t>vychádzať z chápania tohto pojmu v komunitárnom práve</a:t>
            </a:r>
            <a:r>
              <a:rPr lang="sk-SK" sz="4500" b="1" dirty="0" smtClean="0"/>
              <a:t>.  </a:t>
            </a:r>
            <a:r>
              <a:rPr lang="sk-SK" sz="4500" dirty="0" smtClean="0"/>
              <a:t>... smernica </a:t>
            </a:r>
            <a:r>
              <a:rPr lang="sk-SK" sz="4500" dirty="0"/>
              <a:t>síce nedefinuje pojem škoda, ale </a:t>
            </a:r>
            <a:r>
              <a:rPr lang="sk-SK" sz="4500" b="1" dirty="0"/>
              <a:t>z jej textu je zrejmé, že pod týmto pojmom rozumie osobnú ujmu a škodu na majetku, resp. používa slovné spojenie utrpenie „ujmy alebo škody“, či používa termíny „akákoľvek ujma alebo škoda“ alebo „akákoľvek škoda“. Komunitárne právo chápe škodu ako majetkovú aj nemajetkovú ujmu, resp. za ujmu považuje škodu majetkovú aj </a:t>
            </a:r>
            <a:r>
              <a:rPr lang="sk-SK" sz="4500" b="1" dirty="0" smtClean="0"/>
              <a:t>nemajetkovú. </a:t>
            </a:r>
          </a:p>
          <a:p>
            <a:pPr marL="0" indent="0" algn="just">
              <a:buNone/>
            </a:pPr>
            <a:r>
              <a:rPr lang="sk-SK" sz="4500" dirty="0"/>
              <a:t>Pri nazeraní na problém aj z tohto uhla pohľadu potom nemožno nevidieť to, že slovenský Občiansky zákonník (zákon prijatý ešte v prostredí unitárnej Československej socialistickej republiky v roku 1964) je napriek jeho početným novelizáciám (vrátane tých po roku 1989) stále predpisom majúcim pôvod v dobe </a:t>
            </a:r>
            <a:r>
              <a:rPr lang="sk-SK" sz="4500" dirty="0" smtClean="0"/>
              <a:t>neslobody</a:t>
            </a:r>
          </a:p>
          <a:p>
            <a:pPr marL="0" indent="0" algn="just">
              <a:buNone/>
            </a:pPr>
            <a:endParaRPr lang="sk-SK" sz="4500" dirty="0"/>
          </a:p>
          <a:p>
            <a:pPr marL="0" indent="0" algn="just">
              <a:buNone/>
            </a:pPr>
            <a:r>
              <a:rPr lang="sk-SK" sz="3800" dirty="0" smtClean="0"/>
              <a:t>  </a:t>
            </a:r>
            <a:r>
              <a:rPr lang="sk-SK" sz="3800" b="1" dirty="0"/>
              <a:t/>
            </a:r>
            <a:br>
              <a:rPr lang="sk-SK" sz="3800" b="1" dirty="0"/>
            </a:br>
            <a:r>
              <a:rPr lang="sk-SK" sz="1800" b="1" u="sng" dirty="0"/>
              <a:t/>
            </a:r>
            <a:br>
              <a:rPr lang="sk-SK" sz="1800" b="1" u="sng" dirty="0"/>
            </a:br>
            <a:r>
              <a:rPr lang="sk-SK" dirty="0"/>
              <a:t/>
            </a:r>
            <a:br>
              <a:rPr lang="sk-SK" dirty="0"/>
            </a:br>
            <a:endParaRPr lang="sk-SK" dirty="0"/>
          </a:p>
        </p:txBody>
      </p:sp>
      <p:sp>
        <p:nvSpPr>
          <p:cNvPr id="4" name="Zástupný symbol čísla snímky 3"/>
          <p:cNvSpPr>
            <a:spLocks noGrp="1"/>
          </p:cNvSpPr>
          <p:nvPr>
            <p:ph type="sldNum" sz="quarter" idx="12"/>
          </p:nvPr>
        </p:nvSpPr>
        <p:spPr/>
        <p:txBody>
          <a:bodyPr/>
          <a:lstStyle/>
          <a:p>
            <a:fld id="{26A89F6F-3F45-4317-9181-0169B6F5E850}" type="slidenum">
              <a:rPr lang="sk-SK" smtClean="0"/>
              <a:pPr/>
              <a:t>7</a:t>
            </a:fld>
            <a:endParaRPr lang="sk-SK"/>
          </a:p>
        </p:txBody>
      </p:sp>
    </p:spTree>
    <p:extLst>
      <p:ext uri="{BB962C8B-B14F-4D97-AF65-F5344CB8AC3E}">
        <p14:creationId xmlns:p14="http://schemas.microsoft.com/office/powerpoint/2010/main" xmlns="" val="1672826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0962" y="141402"/>
            <a:ext cx="10341204" cy="537328"/>
          </a:xfrm>
        </p:spPr>
        <p:txBody>
          <a:bodyPr>
            <a:normAutofit/>
          </a:bodyPr>
          <a:lstStyle/>
          <a:p>
            <a:r>
              <a:rPr lang="sk-SK" sz="2400" b="1" dirty="0">
                <a:latin typeface="+mn-lt"/>
              </a:rPr>
              <a:t>Nový eurokonformný výklad pojmu </a:t>
            </a:r>
            <a:r>
              <a:rPr lang="sk-SK" sz="2400" b="1" dirty="0" smtClean="0">
                <a:latin typeface="+mn-lt"/>
              </a:rPr>
              <a:t>škoda v podaní NS SR (2018)</a:t>
            </a:r>
            <a:endParaRPr lang="sk-SK" sz="2400" b="1" dirty="0">
              <a:latin typeface="+mn-lt"/>
            </a:endParaRPr>
          </a:p>
        </p:txBody>
      </p:sp>
      <p:sp>
        <p:nvSpPr>
          <p:cNvPr id="3" name="Zástupný symbol obsahu 2"/>
          <p:cNvSpPr>
            <a:spLocks noGrp="1"/>
          </p:cNvSpPr>
          <p:nvPr>
            <p:ph idx="1"/>
          </p:nvPr>
        </p:nvSpPr>
        <p:spPr>
          <a:xfrm>
            <a:off x="838200" y="678730"/>
            <a:ext cx="10515600" cy="5498233"/>
          </a:xfrm>
        </p:spPr>
        <p:txBody>
          <a:bodyPr>
            <a:normAutofit/>
          </a:bodyPr>
          <a:lstStyle/>
          <a:p>
            <a:pPr marL="0" indent="0">
              <a:buNone/>
            </a:pPr>
            <a:r>
              <a:rPr lang="sk-SK" sz="1600" b="1" u="sng" dirty="0" smtClean="0"/>
              <a:t>Uz NS SR z  27. 2. 2018, sp. zn. 6 Cdo 206/2017</a:t>
            </a:r>
          </a:p>
          <a:p>
            <a:pPr marL="0" indent="0" algn="just">
              <a:buNone/>
            </a:pPr>
            <a:r>
              <a:rPr lang="sk-SK" sz="1600" dirty="0" smtClean="0"/>
              <a:t>... Treba za ustálenú rozhodovaciu prax dovolacieho súdu v dovolaní  namietanej právnej otázke legitimácie žalovanej 2/ považovať predovšetkým rozsudok ESD C-22/12 vo veci </a:t>
            </a:r>
            <a:r>
              <a:rPr lang="sk-SK" sz="1600" dirty="0" err="1" smtClean="0"/>
              <a:t>Haasová</a:t>
            </a:r>
            <a:r>
              <a:rPr lang="sk-SK" sz="1600" dirty="0" smtClean="0"/>
              <a:t> zo dňa 24. 10. 2013, v ktorom ESD vyslovil záver, že ustanovenia smerníc ... O aproximácii právnych predpisov členských štátov týkajúcich sa PZP sa majú vykladať v tom zmysle, že PZP má pokrývať aj náhradu nemajetkovej ujmy spôsobenej blízkym osobám obetí usmrtených pri DN, ak jej náhradu na základe zodpovednosti poisteného za škodu „(v zmysle hmotnej i nehmotnej ujmy)“  – </a:t>
            </a:r>
            <a:r>
              <a:rPr lang="sk-SK" sz="1600" b="1" dirty="0" smtClean="0"/>
              <a:t>ide o doplnok NS SR! </a:t>
            </a:r>
            <a:r>
              <a:rPr lang="sk-SK" sz="1600" dirty="0" smtClean="0"/>
              <a:t>upravuje vnútroštátne právo uplatniteľné v spore vo veci samej. </a:t>
            </a:r>
            <a:r>
              <a:rPr lang="sk-SK" sz="1600" b="1" dirty="0" smtClean="0"/>
              <a:t>Inak povedané, podľa názoru ESD, ak vnútroštátne (slovenské) právo upravuje v týchto prípadoch (dopravných nehôd) zodpovednosť poisteného v dvoch právnych inštitútoch, a to v inštitúte zodpovednosti za škodu ako aj v inštitúte zodpovednosti za neoprávnený zásah do osobnostných práv, musia byť oba tieto druhy zodpovednosti predmetom poisteného krytia.  </a:t>
            </a:r>
            <a:r>
              <a:rPr lang="sk-SK" sz="1600" dirty="0" smtClean="0"/>
              <a:t>Na uvedené závery ESD nadviazal najvyšší súd v rozsudku sp. zn. 6 M Cdo 1/2016 z 31. 7. 2017, v ktorom vysvetlil, že pri výklade pojmu škoda pre účely zákona č. 381/2001 Z. z. treba </a:t>
            </a:r>
            <a:r>
              <a:rPr lang="sk-SK" sz="1600" b="1" dirty="0" smtClean="0"/>
              <a:t>vychádzať z chápania tohto pojmu v komunitárnom práve, pretože citovaný zákon bol výsledkom transpozície smerníc EU .... </a:t>
            </a:r>
            <a:r>
              <a:rPr lang="sk-SK" sz="1600" b="1" u="sng" dirty="0" smtClean="0"/>
              <a:t>smernica síce nedefinuje pojem škoda, ale z jej textu je zrejmé, že pod týmto pojmom rozumie osobnú ujmu a škodu na majetku, resp. používa spojenie utrpenie „ujmy alebo škody“, či používa pojmy „akákoľvek ujma alebo škoda“ alebo „akákoľvek škoda“, z čoho je zrejmé, že komunitárne právo chápe škodu ako majetkovú, ako aj nemajetkovú ujmu, resp. za ujmu považujú škodu majetkovú a aj nemajetkovú.</a:t>
            </a:r>
            <a:r>
              <a:rPr lang="sk-SK" sz="1600" b="1" dirty="0" smtClean="0"/>
              <a:t> </a:t>
            </a:r>
            <a:r>
              <a:rPr lang="sk-SK" sz="1600" dirty="0" smtClean="0"/>
              <a:t>K zhodnému záveru dospel aj ÚS SR v uznesení I. ÚS 474/2016 zo 17. 8. 2016. Podľa názoru dovolacieho súdu rozhodnutia ESD C-22/12, uznesenie ÚS SR I. ÚS 474/2016 a rozhodnutie NS SR 6 </a:t>
            </a:r>
            <a:r>
              <a:rPr lang="sk-SK" sz="1600" dirty="0" err="1" smtClean="0"/>
              <a:t>Mcdo</a:t>
            </a:r>
            <a:r>
              <a:rPr lang="sk-SK" sz="1600" dirty="0" smtClean="0"/>
              <a:t> 1/2016 </a:t>
            </a:r>
            <a:r>
              <a:rPr lang="sk-SK" sz="1600" b="1" dirty="0" smtClean="0"/>
              <a:t>predstavujú ustálenú prax v riešení otázky pasívnej legitimácie poisťovne v spore o náhradu nemajetkovej ujmy. Touto ustálenou praxou bol prekonaný právny názor uvedený v rozhodnutiach NS SR, sp. zn. 4 Cdo 168/2009 a sp. zn. 3 Cdo 301/2012.</a:t>
            </a:r>
            <a:endParaRPr lang="sk-SK" sz="1600" b="1" dirty="0"/>
          </a:p>
        </p:txBody>
      </p:sp>
      <p:sp>
        <p:nvSpPr>
          <p:cNvPr id="4" name="Zástupný symbol čísla snímky 3"/>
          <p:cNvSpPr>
            <a:spLocks noGrp="1"/>
          </p:cNvSpPr>
          <p:nvPr>
            <p:ph type="sldNum" sz="quarter" idx="12"/>
          </p:nvPr>
        </p:nvSpPr>
        <p:spPr/>
        <p:txBody>
          <a:bodyPr/>
          <a:lstStyle/>
          <a:p>
            <a:fld id="{26A89F6F-3F45-4317-9181-0169B6F5E850}" type="slidenum">
              <a:rPr lang="sk-SK" smtClean="0"/>
              <a:pPr/>
              <a:t>8</a:t>
            </a:fld>
            <a:endParaRPr lang="sk-SK"/>
          </a:p>
        </p:txBody>
      </p:sp>
    </p:spTree>
    <p:extLst>
      <p:ext uri="{BB962C8B-B14F-4D97-AF65-F5344CB8AC3E}">
        <p14:creationId xmlns:p14="http://schemas.microsoft.com/office/powerpoint/2010/main" xmlns="" val="1806581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847528" y="274638"/>
            <a:ext cx="8568952" cy="418058"/>
          </a:xfrm>
        </p:spPr>
        <p:txBody>
          <a:bodyPr>
            <a:normAutofit fontScale="90000"/>
          </a:bodyPr>
          <a:lstStyle/>
          <a:p>
            <a:r>
              <a:rPr lang="sk-SK" sz="2400" b="1" dirty="0" smtClean="0">
                <a:latin typeface="+mn-lt"/>
              </a:rPr>
              <a:t>Eurokonformný </a:t>
            </a:r>
            <a:r>
              <a:rPr lang="sk-SK" sz="2400" b="1" dirty="0">
                <a:latin typeface="+mn-lt"/>
              </a:rPr>
              <a:t>výklad </a:t>
            </a:r>
            <a:r>
              <a:rPr lang="sk-SK" sz="2400" b="1" dirty="0" smtClean="0">
                <a:latin typeface="+mn-lt"/>
              </a:rPr>
              <a:t>pojmu „škoda“ v podaní Ústavného súdu SR</a:t>
            </a:r>
            <a:endParaRPr lang="sk-SK" sz="2400" dirty="0">
              <a:latin typeface="+mn-lt"/>
            </a:endParaRPr>
          </a:p>
        </p:txBody>
      </p:sp>
      <p:sp>
        <p:nvSpPr>
          <p:cNvPr id="3" name="Zástupný symbol obsahu 2"/>
          <p:cNvSpPr>
            <a:spLocks noGrp="1"/>
          </p:cNvSpPr>
          <p:nvPr>
            <p:ph idx="1"/>
          </p:nvPr>
        </p:nvSpPr>
        <p:spPr>
          <a:xfrm>
            <a:off x="688157" y="764704"/>
            <a:ext cx="10812544" cy="5688632"/>
          </a:xfrm>
        </p:spPr>
        <p:txBody>
          <a:bodyPr>
            <a:normAutofit lnSpcReduction="10000"/>
          </a:bodyPr>
          <a:lstStyle/>
          <a:p>
            <a:pPr marL="0" indent="0">
              <a:buNone/>
            </a:pPr>
            <a:r>
              <a:rPr lang="sk-SK" sz="1500" b="1" u="sng" dirty="0"/>
              <a:t>Uznesenie ÚS SR z 10. 11. 2016,  sp. zn. II. ÚS 847/2016</a:t>
            </a:r>
            <a:endParaRPr lang="sk-SK" sz="1500" u="sng" dirty="0"/>
          </a:p>
          <a:p>
            <a:pPr marL="0" indent="0" algn="just">
              <a:buNone/>
            </a:pPr>
            <a:r>
              <a:rPr lang="sk-SK" sz="1500" b="1" dirty="0"/>
              <a:t>„Práve skutočnosť, že do zákona o povinnom zmluvnom poistení boli implementované už označené smernice, odôvodňuje nevyhnutnosť vykladať príslušné ustanovenia zákona o povinnom zmluvnom poistení vo svetle znenia a cieľov implementovaných smerníc tak, aby sa týmto výkladom zaručila ich úplná účinnosť. </a:t>
            </a:r>
            <a:r>
              <a:rPr lang="sk-SK" sz="1500" dirty="0"/>
              <a:t>Z rozhodnutia Súdneho dvora vo veci Haasová ďalej vyplynulo, že aj napriek rôznym jazykovým verziám čl. 1 ods. 1 druhej smernice a čl. 1 tretej smernice sa uvedené ustanovenia smerníc </a:t>
            </a:r>
            <a:r>
              <a:rPr lang="sk-SK" sz="1500" b="1" dirty="0"/>
              <a:t>snažia najmä o posilnenie ochrany obetí, takže za týchto okolností treba uplatniť extenzívny výklad uvedených pojmov a medzi škody, </a:t>
            </a:r>
            <a:r>
              <a:rPr lang="sk-SK" sz="1500" dirty="0"/>
              <a:t>ktoré sa musia nahradiť v súlade s prvou, druhou a treťou smernicou, </a:t>
            </a:r>
            <a:r>
              <a:rPr lang="sk-SK" sz="1500" b="1" dirty="0"/>
              <a:t>treba zahrnúť aj nemajetkovú ujmu, ktorej náhradu na základe zodpovednosti poisteného za škodu upravuje vnútroštátne právo uplatniteľné v danom spore</a:t>
            </a:r>
            <a:r>
              <a:rPr lang="sk-SK" sz="1500" dirty="0"/>
              <a:t> (pozri body 47 až 50 rozsudku Súdneho dvora vo veci </a:t>
            </a:r>
            <a:r>
              <a:rPr lang="sk-SK" sz="1500" dirty="0" err="1"/>
              <a:t>Haasová</a:t>
            </a:r>
            <a:r>
              <a:rPr lang="sk-SK" sz="1500" dirty="0"/>
              <a:t>). Ústavný súd už rovnako v obdobnej veci sťažovateľky (pozri uznesenie sp. zn. III. ÚS 646/2015 zo 16. decembra 2015) zdôraznil, že </a:t>
            </a:r>
            <a:r>
              <a:rPr lang="sk-SK" sz="1500" b="1" dirty="0"/>
              <a:t>Súdny dvor síce vo veci Haasová nepodal výklad vnútroštátneho práva </a:t>
            </a:r>
            <a:r>
              <a:rPr lang="sk-SK" sz="1500" dirty="0"/>
              <a:t>(niet pochýb o tom, že uvedené nie je ani v jeho právomoci), </a:t>
            </a:r>
            <a:r>
              <a:rPr lang="sk-SK" sz="1500" b="1" dirty="0"/>
              <a:t>akcentoval však, že ustanovenia Občianskeho zákonníka (§ 11 a § 13) umožňujú blízkym osobám obetí usmrtených pri dopravných nehodách priznať náhradu nemajetkovej ujmy, ktorá má byť krytá z povinného poistenia zodpovednosti za škodu spôsobenú prevádzkou motorového vozidla“. </a:t>
            </a:r>
            <a:r>
              <a:rPr lang="sk-SK" sz="1500" b="1" dirty="0" smtClean="0"/>
              <a:t>(</a:t>
            </a:r>
            <a:r>
              <a:rPr lang="sk-SK" sz="1500" b="1" i="1" dirty="0" smtClean="0"/>
              <a:t>US </a:t>
            </a:r>
            <a:r>
              <a:rPr lang="sk-SK" sz="1500" b="1" i="1" dirty="0"/>
              <a:t>SR pozabudol citovať dovetok z rozsudku Haasová: </a:t>
            </a:r>
            <a:r>
              <a:rPr lang="sk-SK" sz="1500" i="1" dirty="0"/>
              <a:t>„ ak jej náhradu na základe zodpovednosti poisteného za škodu upravuje vnútroštátne právo uplatniteľné v spore vo veci samej</a:t>
            </a:r>
            <a:r>
              <a:rPr lang="sk-SK" sz="1500" i="1" dirty="0" smtClean="0"/>
              <a:t>.“.)</a:t>
            </a:r>
          </a:p>
          <a:p>
            <a:pPr marL="0" indent="0" algn="just">
              <a:buNone/>
            </a:pPr>
            <a:r>
              <a:rPr lang="sk-SK" sz="1600" b="1" u="sng" dirty="0"/>
              <a:t>Uznesenie ÚS SR z 11. 10. 2016,  sp. zn. III. ÚS 666/2016:</a:t>
            </a:r>
          </a:p>
          <a:p>
            <a:pPr marL="0" indent="0" algn="just">
              <a:buNone/>
            </a:pPr>
            <a:r>
              <a:rPr lang="sk-SK" sz="1600" b="1" dirty="0"/>
              <a:t>„Okresný súd i krajský súd dospeli k záveru o možnosti extenzívneho výkladu pojmu „škoda“ použitého v zákone o povinnom zmluvnom poistení. Ústavný súd tento ich záver nepovažuje za arbitrárny ani inak ústavne neudržateľný. </a:t>
            </a:r>
            <a:r>
              <a:rPr lang="sk-SK" sz="1600" dirty="0"/>
              <a:t>Krajský súd zrozumiteľne a logicky vysvetlil svoje právne úvahy, keď odkázal na obsah a závery rozsudku Súdneho dvora vo veci C-22/12, pričom zdôraznil (opäť s odvolaním sa na judikatúru Súdneho dvora), že </a:t>
            </a:r>
            <a:r>
              <a:rPr lang="sk-SK" sz="1600" b="1" dirty="0"/>
              <a:t>vnútroštátne ustanovenia, ktoré upravujú náhradu škody pri dopravných nehodách spôsobených prevádzkou motorových vozidiel, nemôžu odňať smernici jej potrebný účinok. </a:t>
            </a:r>
            <a:r>
              <a:rPr lang="sk-SK" sz="1600" dirty="0"/>
              <a:t>Zhrňujúco ústavný súd konštatuje, že úlohou okresného súdu i krajského súdu pri rozhodovaní žalovaného sporu bolo jednoznačne ustáliť, </a:t>
            </a:r>
            <a:r>
              <a:rPr lang="sk-SK" sz="1600" b="1" dirty="0"/>
              <a:t>či </a:t>
            </a:r>
            <a:r>
              <a:rPr lang="sk-SK" sz="1600" b="1" u="sng" dirty="0"/>
              <a:t>extenzívny výklad pojmu „škoda“</a:t>
            </a:r>
            <a:r>
              <a:rPr lang="sk-SK" sz="1600" b="1" dirty="0"/>
              <a:t> použitého v zákone o povinnom zmluvnom poistení bude viesť k aplikácii práva contra legem alebo či, naopak, zaužívané výkladové postupy a rešpektovanie súvislostí dotknutých právnych inštitútov a kategórií umožňuje zmysluplne zahrnúť pod zákonnú terminológiu aj nemajetkovú (imateriálnu) ujmu aprobovanú </a:t>
            </a:r>
            <a:r>
              <a:rPr lang="sk-SK" sz="1600" b="1" i="1" dirty="0"/>
              <a:t>in </a:t>
            </a:r>
            <a:r>
              <a:rPr lang="sk-SK" sz="1600" b="1" i="1" dirty="0" err="1"/>
              <a:t>abstracto</a:t>
            </a:r>
            <a:r>
              <a:rPr lang="sk-SK" sz="1600" b="1" dirty="0"/>
              <a:t> v ustanoveniach Občianskeho zákonníka o ochrane osobnosti. Krajský súd (i okresný súd) sa priklonili k druhej z vymenovaných možností a ústavný súd to nepovažuje za prejav svojvôle vedúcej k ústavnej neudržateľnosti“.</a:t>
            </a:r>
          </a:p>
          <a:p>
            <a:pPr marL="0" indent="0" algn="just">
              <a:buNone/>
            </a:pPr>
            <a:endParaRPr lang="sk-SK" sz="1500" i="1" dirty="0"/>
          </a:p>
          <a:p>
            <a:pPr marL="0" indent="0" algn="just">
              <a:buNone/>
            </a:pPr>
            <a:endParaRPr lang="sk-SK" sz="1400" b="1" dirty="0"/>
          </a:p>
          <a:p>
            <a:pPr marL="0" indent="0" algn="just">
              <a:buNone/>
            </a:pPr>
            <a:endParaRPr lang="sk-SK" sz="1400" dirty="0"/>
          </a:p>
        </p:txBody>
      </p:sp>
      <p:sp>
        <p:nvSpPr>
          <p:cNvPr id="4" name="Zástupný symbol čísla snímky 3"/>
          <p:cNvSpPr>
            <a:spLocks noGrp="1"/>
          </p:cNvSpPr>
          <p:nvPr>
            <p:ph type="sldNum" sz="quarter" idx="12"/>
          </p:nvPr>
        </p:nvSpPr>
        <p:spPr/>
        <p:txBody>
          <a:bodyPr/>
          <a:lstStyle/>
          <a:p>
            <a:fld id="{8779E23E-064A-4515-8B08-45C7600B03AD}" type="slidenum">
              <a:rPr lang="sk-SK" smtClean="0"/>
              <a:pPr/>
              <a:t>9</a:t>
            </a:fld>
            <a:endParaRPr lang="sk-SK"/>
          </a:p>
        </p:txBody>
      </p:sp>
    </p:spTree>
    <p:extLst>
      <p:ext uri="{BB962C8B-B14F-4D97-AF65-F5344CB8AC3E}">
        <p14:creationId xmlns:p14="http://schemas.microsoft.com/office/powerpoint/2010/main" xmlns="" val="1205124505"/>
      </p:ext>
    </p:extLst>
  </p:cSld>
  <p:clrMapOvr>
    <a:masterClrMapping/>
  </p:clrMapOvr>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955</TotalTime>
  <Words>3796</Words>
  <Application>Microsoft Office PowerPoint</Application>
  <PresentationFormat>Vlastná</PresentationFormat>
  <Paragraphs>160</Paragraphs>
  <Slides>23</Slides>
  <Notes>0</Notes>
  <HiddenSlides>0</HiddenSlides>
  <MMClips>0</MMClips>
  <ScaleCrop>false</ScaleCrop>
  <HeadingPairs>
    <vt:vector size="4" baseType="variant">
      <vt:variant>
        <vt:lpstr>Motív</vt:lpstr>
      </vt:variant>
      <vt:variant>
        <vt:i4>1</vt:i4>
      </vt:variant>
      <vt:variant>
        <vt:lpstr>Nadpisy snímok</vt:lpstr>
      </vt:variant>
      <vt:variant>
        <vt:i4>23</vt:i4>
      </vt:variant>
    </vt:vector>
  </HeadingPairs>
  <TitlesOfParts>
    <vt:vector size="24" baseType="lpstr">
      <vt:lpstr>Motív Office</vt:lpstr>
      <vt:lpstr>Aktuálne otázky povinného zmluvného poistenia</vt:lpstr>
      <vt:lpstr>Snímka 2</vt:lpstr>
      <vt:lpstr>Priebeh rozhodovania slovenských súdov o nemajetkovej ujme z PZP</vt:lpstr>
      <vt:lpstr>Vyplýva z Ro ESD vo veci Haasová, že PZP kryje nemajetkovú ujmu?</vt:lpstr>
      <vt:lpstr>Možno nemajetkovú ujmu stotožňovať so škodou (na zdraví)?</vt:lpstr>
      <vt:lpstr>Najvyšší súd SR: nemajetková ujma ≠ škoda na zdraví </vt:lpstr>
      <vt:lpstr>Najvyšší súd SR koncom r. 2017 otočil: nemajetková ujma = škoda (na zdraví) </vt:lpstr>
      <vt:lpstr>Nový eurokonformný výklad pojmu škoda v podaní NS SR (2018)</vt:lpstr>
      <vt:lpstr>Eurokonformný výklad pojmu „škoda“ v podaní Ústavného súdu SR</vt:lpstr>
      <vt:lpstr>Aplikácia a výklad motorových smerníc slovenským súdom </vt:lpstr>
      <vt:lpstr>Priamy alebo nepriamy účinok motorových smerníc?</vt:lpstr>
      <vt:lpstr>Môže slovenský súd priamo aplikovať motorové smernice? </vt:lpstr>
      <vt:lpstr>Priama aplikácia smerníc v podaní ÚS SR  a NS SR </vt:lpstr>
      <vt:lpstr>Priama aplikácia motorových smerníc neprichádza do úvahy</vt:lpstr>
      <vt:lpstr>Eurokonformný výklad smerníc EÚ alebo čo znamená ich nepriamy účinok smernice</vt:lpstr>
      <vt:lpstr>Orgán oprávnený podávať eurokonformný výklad </vt:lpstr>
      <vt:lpstr>Predmet eurokonformného výkladu: čo sa má a môže eurokonformne vykladať</vt:lpstr>
      <vt:lpstr>Procesný postup pri uplatňovaní eurokonformného výkladu</vt:lpstr>
      <vt:lpstr>Nesprávny postup ÚS SR pri eurokonformnom výklade</vt:lpstr>
      <vt:lpstr>Možné hranice eurokonformného výkladu</vt:lpstr>
      <vt:lpstr>Možno  eurokonformným výkladom zmeniť znenie zákona?</vt:lpstr>
      <vt:lpstr>Závery z analýzy súdnych rozhodnutí k nemajetkovej ujme</vt:lpstr>
      <vt:lpstr>Snímka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Aktuálne otázky povinného zmluvného poistenia</dc:title>
  <dc:creator>imrich</dc:creator>
  <cp:lastModifiedBy>jackova</cp:lastModifiedBy>
  <cp:revision>87</cp:revision>
  <cp:lastPrinted>2018-06-12T11:22:45Z</cp:lastPrinted>
  <dcterms:created xsi:type="dcterms:W3CDTF">2018-06-10T06:49:30Z</dcterms:created>
  <dcterms:modified xsi:type="dcterms:W3CDTF">2018-06-13T08:29:40Z</dcterms:modified>
</cp:coreProperties>
</file>