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22" r:id="rId1"/>
  </p:sldMasterIdLst>
  <p:notesMasterIdLst>
    <p:notesMasterId r:id="rId10"/>
  </p:notesMasterIdLst>
  <p:handoutMasterIdLst>
    <p:handoutMasterId r:id="rId11"/>
  </p:handoutMasterIdLst>
  <p:sldIdLst>
    <p:sldId id="256" r:id="rId2"/>
    <p:sldId id="285" r:id="rId3"/>
    <p:sldId id="293" r:id="rId4"/>
    <p:sldId id="294" r:id="rId5"/>
    <p:sldId id="295" r:id="rId6"/>
    <p:sldId id="297" r:id="rId7"/>
    <p:sldId id="298" r:id="rId8"/>
    <p:sldId id="292" r:id="rId9"/>
  </p:sldIdLst>
  <p:sldSz cx="9144000" cy="6858000" type="screen4x3"/>
  <p:notesSz cx="7099300" cy="10234613"/>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a Čechová" initials="JČ"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000"/>
    <a:srgbClr val="264067"/>
    <a:srgbClr val="1D304D"/>
    <a:srgbClr val="FFDDDD"/>
    <a:srgbClr val="FFD5D5"/>
    <a:srgbClr val="375D95"/>
    <a:srgbClr val="4C7EA3"/>
    <a:srgbClr val="99B8CF"/>
    <a:srgbClr val="719CBD"/>
    <a:srgbClr val="90B2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Styl s motivem 1 – zvýraznění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Tmavý styl 1 – zvýraznění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10" autoAdjust="0"/>
    <p:restoredTop sz="96505" autoAdjust="0"/>
  </p:normalViewPr>
  <p:slideViewPr>
    <p:cSldViewPr>
      <p:cViewPr>
        <p:scale>
          <a:sx n="80" d="100"/>
          <a:sy n="80" d="100"/>
        </p:scale>
        <p:origin x="-2040" y="-10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760" y="-72"/>
      </p:cViewPr>
      <p:guideLst>
        <p:guide orient="horz" pos="3224"/>
        <p:guide pos="22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3075631" cy="512222"/>
          </a:xfrm>
          <a:prstGeom prst="rect">
            <a:avLst/>
          </a:prstGeom>
        </p:spPr>
        <p:txBody>
          <a:bodyPr vert="horz" lIns="94759" tIns="47380" rIns="94759" bIns="47380" rtlCol="0"/>
          <a:lstStyle>
            <a:lvl1pPr algn="l">
              <a:defRPr sz="1200"/>
            </a:lvl1pPr>
          </a:lstStyle>
          <a:p>
            <a:r>
              <a:rPr lang="cs-CZ" smtClean="0"/>
              <a:t>Ombudsman pro pojišťovnictví - př. č.1</a:t>
            </a:r>
            <a:endParaRPr lang="cs-CZ"/>
          </a:p>
        </p:txBody>
      </p:sp>
      <p:sp>
        <p:nvSpPr>
          <p:cNvPr id="3" name="Zástupný symbol pro datum 2"/>
          <p:cNvSpPr>
            <a:spLocks noGrp="1"/>
          </p:cNvSpPr>
          <p:nvPr>
            <p:ph type="dt" sz="quarter" idx="1"/>
          </p:nvPr>
        </p:nvSpPr>
        <p:spPr>
          <a:xfrm>
            <a:off x="4021978" y="0"/>
            <a:ext cx="3075631" cy="512222"/>
          </a:xfrm>
          <a:prstGeom prst="rect">
            <a:avLst/>
          </a:prstGeom>
        </p:spPr>
        <p:txBody>
          <a:bodyPr vert="horz" lIns="94759" tIns="47380" rIns="94759" bIns="47380" rtlCol="0"/>
          <a:lstStyle>
            <a:lvl1pPr algn="r">
              <a:defRPr sz="1200"/>
            </a:lvl1pPr>
          </a:lstStyle>
          <a:p>
            <a:fld id="{4995D721-14B1-4C71-BBC9-FD2502953791}" type="datetime1">
              <a:rPr lang="en-US" smtClean="0"/>
              <a:t>6/10/2016</a:t>
            </a:fld>
            <a:endParaRPr lang="cs-CZ"/>
          </a:p>
        </p:txBody>
      </p:sp>
      <p:sp>
        <p:nvSpPr>
          <p:cNvPr id="4" name="Zástupný symbol pro zápatí 3"/>
          <p:cNvSpPr>
            <a:spLocks noGrp="1"/>
          </p:cNvSpPr>
          <p:nvPr>
            <p:ph type="ftr" sz="quarter" idx="2"/>
          </p:nvPr>
        </p:nvSpPr>
        <p:spPr>
          <a:xfrm>
            <a:off x="0" y="9720755"/>
            <a:ext cx="3075631" cy="512222"/>
          </a:xfrm>
          <a:prstGeom prst="rect">
            <a:avLst/>
          </a:prstGeom>
        </p:spPr>
        <p:txBody>
          <a:bodyPr vert="horz" lIns="94759" tIns="47380" rIns="94759" bIns="4738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4021978" y="9720755"/>
            <a:ext cx="3075631" cy="512222"/>
          </a:xfrm>
          <a:prstGeom prst="rect">
            <a:avLst/>
          </a:prstGeom>
        </p:spPr>
        <p:txBody>
          <a:bodyPr vert="horz" lIns="94759" tIns="47380" rIns="94759" bIns="47380" rtlCol="0" anchor="b"/>
          <a:lstStyle>
            <a:lvl1pPr algn="r">
              <a:defRPr sz="1200"/>
            </a:lvl1pPr>
          </a:lstStyle>
          <a:p>
            <a:fld id="{6B7DCFDA-05AD-4BEB-B9A5-A38F3413FF5B}" type="slidenum">
              <a:rPr lang="cs-CZ" smtClean="0"/>
              <a:pPr/>
              <a:t>‹#›</a:t>
            </a:fld>
            <a:endParaRPr lang="cs-CZ"/>
          </a:p>
        </p:txBody>
      </p:sp>
    </p:spTree>
    <p:extLst>
      <p:ext uri="{BB962C8B-B14F-4D97-AF65-F5344CB8AC3E}">
        <p14:creationId xmlns:p14="http://schemas.microsoft.com/office/powerpoint/2010/main" val="388607999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1" y="1"/>
            <a:ext cx="3076917" cy="511730"/>
          </a:xfrm>
          <a:prstGeom prst="rect">
            <a:avLst/>
          </a:prstGeom>
          <a:noFill/>
          <a:ln w="9525">
            <a:noFill/>
            <a:miter lim="800000"/>
            <a:headEnd/>
            <a:tailEnd/>
          </a:ln>
          <a:effectLst/>
        </p:spPr>
        <p:txBody>
          <a:bodyPr vert="horz" wrap="square" lIns="94901" tIns="47451" rIns="94901" bIns="47451" numCol="1" anchor="t" anchorCtr="0" compatLnSpc="1">
            <a:prstTxWarp prst="textNoShape">
              <a:avLst/>
            </a:prstTxWarp>
          </a:bodyPr>
          <a:lstStyle>
            <a:lvl1pPr>
              <a:defRPr sz="1200"/>
            </a:lvl1pPr>
          </a:lstStyle>
          <a:p>
            <a:pPr>
              <a:defRPr/>
            </a:pPr>
            <a:r>
              <a:rPr lang="en-US" smtClean="0"/>
              <a:t>Ombudsman pro pojišťovnictví - př. č.1</a:t>
            </a:r>
            <a:endParaRPr lang="en-US"/>
          </a:p>
        </p:txBody>
      </p:sp>
      <p:sp>
        <p:nvSpPr>
          <p:cNvPr id="47107" name="Rectangle 3"/>
          <p:cNvSpPr>
            <a:spLocks noGrp="1" noChangeArrowheads="1"/>
          </p:cNvSpPr>
          <p:nvPr>
            <p:ph type="dt" idx="1"/>
          </p:nvPr>
        </p:nvSpPr>
        <p:spPr bwMode="auto">
          <a:xfrm>
            <a:off x="4020727" y="1"/>
            <a:ext cx="3076917" cy="511730"/>
          </a:xfrm>
          <a:prstGeom prst="rect">
            <a:avLst/>
          </a:prstGeom>
          <a:noFill/>
          <a:ln w="9525">
            <a:noFill/>
            <a:miter lim="800000"/>
            <a:headEnd/>
            <a:tailEnd/>
          </a:ln>
          <a:effectLst/>
        </p:spPr>
        <p:txBody>
          <a:bodyPr vert="horz" wrap="square" lIns="94901" tIns="47451" rIns="94901" bIns="47451" numCol="1" anchor="t" anchorCtr="0" compatLnSpc="1">
            <a:prstTxWarp prst="textNoShape">
              <a:avLst/>
            </a:prstTxWarp>
          </a:bodyPr>
          <a:lstStyle>
            <a:lvl1pPr algn="r">
              <a:defRPr sz="1200"/>
            </a:lvl1pPr>
          </a:lstStyle>
          <a:p>
            <a:pPr>
              <a:defRPr/>
            </a:pPr>
            <a:fld id="{621A7AD7-9734-4F7A-ACA3-48D9D830C37E}" type="datetime1">
              <a:rPr lang="en-US" smtClean="0"/>
              <a:t>6/10/2016</a:t>
            </a:fld>
            <a:endParaRPr lang="en-US"/>
          </a:p>
        </p:txBody>
      </p:sp>
      <p:sp>
        <p:nvSpPr>
          <p:cNvPr id="2970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709931" y="4861442"/>
            <a:ext cx="5679440" cy="4605576"/>
          </a:xfrm>
          <a:prstGeom prst="rect">
            <a:avLst/>
          </a:prstGeom>
          <a:noFill/>
          <a:ln w="9525">
            <a:noFill/>
            <a:miter lim="800000"/>
            <a:headEnd/>
            <a:tailEnd/>
          </a:ln>
          <a:effectLst/>
        </p:spPr>
        <p:txBody>
          <a:bodyPr vert="horz" wrap="square" lIns="94901" tIns="47451" rIns="94901" bIns="47451" numCol="1" anchor="t" anchorCtr="0" compatLnSpc="1">
            <a:prstTxWarp prst="textNoShape">
              <a:avLst/>
            </a:prstTxWarp>
          </a:bodyPr>
          <a:lstStyle/>
          <a:p>
            <a:pPr lvl="0"/>
            <a:r>
              <a:rPr lang="en-US" noProof="0" smtClean="0"/>
              <a:t>Klepnutím lze upravit styly předlohy textu.</a:t>
            </a:r>
          </a:p>
          <a:p>
            <a:pPr lvl="1"/>
            <a:r>
              <a:rPr lang="en-US" noProof="0" smtClean="0"/>
              <a:t>Druhá úroveň</a:t>
            </a:r>
          </a:p>
          <a:p>
            <a:pPr lvl="2"/>
            <a:r>
              <a:rPr lang="en-US" noProof="0" smtClean="0"/>
              <a:t>Třetí úroveň</a:t>
            </a:r>
          </a:p>
          <a:p>
            <a:pPr lvl="3"/>
            <a:r>
              <a:rPr lang="en-US" noProof="0" smtClean="0"/>
              <a:t>Čtvrtá úroveň</a:t>
            </a:r>
          </a:p>
          <a:p>
            <a:pPr lvl="4"/>
            <a:r>
              <a:rPr lang="en-US" noProof="0" smtClean="0"/>
              <a:t>Pátá úroveň</a:t>
            </a:r>
          </a:p>
        </p:txBody>
      </p:sp>
      <p:sp>
        <p:nvSpPr>
          <p:cNvPr id="47110" name="Rectangle 6"/>
          <p:cNvSpPr>
            <a:spLocks noGrp="1" noChangeArrowheads="1"/>
          </p:cNvSpPr>
          <p:nvPr>
            <p:ph type="ftr" sz="quarter" idx="4"/>
          </p:nvPr>
        </p:nvSpPr>
        <p:spPr bwMode="auto">
          <a:xfrm>
            <a:off x="1" y="9721245"/>
            <a:ext cx="3076917" cy="511730"/>
          </a:xfrm>
          <a:prstGeom prst="rect">
            <a:avLst/>
          </a:prstGeom>
          <a:noFill/>
          <a:ln w="9525">
            <a:noFill/>
            <a:miter lim="800000"/>
            <a:headEnd/>
            <a:tailEnd/>
          </a:ln>
          <a:effectLst/>
        </p:spPr>
        <p:txBody>
          <a:bodyPr vert="horz" wrap="square" lIns="94901" tIns="47451" rIns="94901" bIns="47451" numCol="1" anchor="b" anchorCtr="0" compatLnSpc="1">
            <a:prstTxWarp prst="textNoShape">
              <a:avLst/>
            </a:prstTxWarp>
          </a:bodyPr>
          <a:lstStyle>
            <a:lvl1pPr>
              <a:defRPr sz="1200"/>
            </a:lvl1pPr>
          </a:lstStyle>
          <a:p>
            <a:pPr>
              <a:defRPr/>
            </a:pPr>
            <a:endParaRPr lang="en-US"/>
          </a:p>
        </p:txBody>
      </p:sp>
      <p:sp>
        <p:nvSpPr>
          <p:cNvPr id="47111" name="Rectangle 7"/>
          <p:cNvSpPr>
            <a:spLocks noGrp="1" noChangeArrowheads="1"/>
          </p:cNvSpPr>
          <p:nvPr>
            <p:ph type="sldNum" sz="quarter" idx="5"/>
          </p:nvPr>
        </p:nvSpPr>
        <p:spPr bwMode="auto">
          <a:xfrm>
            <a:off x="4020727" y="9721245"/>
            <a:ext cx="3076917" cy="511730"/>
          </a:xfrm>
          <a:prstGeom prst="rect">
            <a:avLst/>
          </a:prstGeom>
          <a:noFill/>
          <a:ln w="9525">
            <a:noFill/>
            <a:miter lim="800000"/>
            <a:headEnd/>
            <a:tailEnd/>
          </a:ln>
          <a:effectLst/>
        </p:spPr>
        <p:txBody>
          <a:bodyPr vert="horz" wrap="square" lIns="94901" tIns="47451" rIns="94901" bIns="47451" numCol="1" anchor="b" anchorCtr="0" compatLnSpc="1">
            <a:prstTxWarp prst="textNoShape">
              <a:avLst/>
            </a:prstTxWarp>
          </a:bodyPr>
          <a:lstStyle>
            <a:lvl1pPr algn="r">
              <a:defRPr sz="1200"/>
            </a:lvl1pPr>
          </a:lstStyle>
          <a:p>
            <a:pPr>
              <a:defRPr/>
            </a:pPr>
            <a:fld id="{1AA417F7-5A32-4BE4-933A-32E3E3361694}" type="slidenum">
              <a:rPr lang="en-US"/>
              <a:pPr>
                <a:defRPr/>
              </a:pPr>
              <a:t>‹#›</a:t>
            </a:fld>
            <a:endParaRPr lang="en-US"/>
          </a:p>
        </p:txBody>
      </p:sp>
    </p:spTree>
    <p:extLst>
      <p:ext uri="{BB962C8B-B14F-4D97-AF65-F5344CB8AC3E}">
        <p14:creationId xmlns:p14="http://schemas.microsoft.com/office/powerpoint/2010/main" val="1249575086"/>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1</a:t>
            </a:fld>
            <a:endParaRPr lang="en-US"/>
          </a:p>
        </p:txBody>
      </p:sp>
    </p:spTree>
    <p:extLst>
      <p:ext uri="{BB962C8B-B14F-4D97-AF65-F5344CB8AC3E}">
        <p14:creationId xmlns:p14="http://schemas.microsoft.com/office/powerpoint/2010/main" val="2070109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2</a:t>
            </a:fld>
            <a:endParaRPr lang="en-US"/>
          </a:p>
        </p:txBody>
      </p:sp>
    </p:spTree>
    <p:extLst>
      <p:ext uri="{BB962C8B-B14F-4D97-AF65-F5344CB8AC3E}">
        <p14:creationId xmlns:p14="http://schemas.microsoft.com/office/powerpoint/2010/main" val="2200958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a:xfrm>
            <a:off x="709931" y="4861442"/>
            <a:ext cx="5679440" cy="4936384"/>
          </a:xfrm>
        </p:spPr>
        <p:txBody>
          <a:bodyPr/>
          <a:lstStyle/>
          <a:p>
            <a:pPr marL="171450" indent="-171450" algn="just">
              <a:buFontTx/>
              <a:buChar char="-"/>
            </a:pPr>
            <a:r>
              <a:rPr lang="cs-CZ" sz="1000" baseline="0" dirty="0" smtClean="0"/>
              <a:t>návrh novely ZPOJ implementující SII byl rozeslán do legislativního procesu již v polovině roku 2014, </a:t>
            </a:r>
            <a:r>
              <a:rPr lang="cs-CZ" sz="1000" dirty="0" smtClean="0"/>
              <a:t>vláda schválila v únoru 2015 a byl rozeslán do sněmovny jako ST 414</a:t>
            </a:r>
          </a:p>
          <a:p>
            <a:pPr marL="171450" indent="-171450" algn="just">
              <a:buFontTx/>
              <a:buChar char="-"/>
            </a:pPr>
            <a:r>
              <a:rPr lang="cs-CZ" sz="1000" dirty="0" smtClean="0"/>
              <a:t>ve 2. čtení načten PN zakotvující</a:t>
            </a:r>
            <a:r>
              <a:rPr lang="cs-CZ" sz="1000" baseline="0" dirty="0" smtClean="0"/>
              <a:t> právní úpravu regulace pobídek, to vyvolalo politické diskuze, ve </a:t>
            </a:r>
            <a:r>
              <a:rPr lang="cs-CZ" sz="1000" dirty="0" smtClean="0"/>
              <a:t>3. čtení schváleno vrácení do 2. čtení, koalice připravila kompromisní úpravu regulace pobídek</a:t>
            </a:r>
          </a:p>
          <a:p>
            <a:pPr marL="171450" indent="-171450" algn="just">
              <a:buFontTx/>
              <a:buChar char="-"/>
            </a:pPr>
            <a:r>
              <a:rPr lang="cs-CZ" sz="1000" dirty="0" smtClean="0"/>
              <a:t>v opakovaném 2. čtení načten kompromisní PN, GV souhlasné stanovisko, přesto však ve 3. čtení PN neschválen, poté </a:t>
            </a:r>
            <a:r>
              <a:rPr lang="cs-CZ" sz="1000" b="1" dirty="0" smtClean="0"/>
              <a:t>neschválen zákon jako celek</a:t>
            </a:r>
          </a:p>
          <a:p>
            <a:pPr marL="171450" indent="-171450" algn="just">
              <a:buFontTx/>
              <a:buChar char="-"/>
            </a:pPr>
            <a:r>
              <a:rPr lang="cs-CZ" sz="1000" dirty="0" smtClean="0"/>
              <a:t>přestože nový návrh znovu zaslán vládě neprodleně, bylo zřejmé,</a:t>
            </a:r>
            <a:r>
              <a:rPr lang="cs-CZ" sz="1000" baseline="0" dirty="0" smtClean="0"/>
              <a:t> že </a:t>
            </a:r>
            <a:r>
              <a:rPr lang="cs-CZ" sz="1000" dirty="0" smtClean="0"/>
              <a:t>nabytí účinnosti k 1. lednu 2016 a tedy </a:t>
            </a:r>
            <a:r>
              <a:rPr lang="cs-CZ" sz="1000" b="1" dirty="0" smtClean="0"/>
              <a:t>dodržení termínu implementace je nereálné</a:t>
            </a:r>
          </a:p>
          <a:p>
            <a:pPr marL="171450" indent="-171450" algn="just">
              <a:buFontTx/>
              <a:buChar char="-"/>
            </a:pPr>
            <a:r>
              <a:rPr lang="cs-CZ" sz="1000" dirty="0" smtClean="0"/>
              <a:t>nový návrh projednáván nyní</a:t>
            </a:r>
            <a:r>
              <a:rPr lang="cs-CZ" sz="1000" baseline="0" dirty="0" smtClean="0"/>
              <a:t> ve 3. čtení, neobsahuje právní úpravu regulace pobídek, která je v současně projednávaném návrhu novely ZPZ</a:t>
            </a:r>
          </a:p>
          <a:p>
            <a:pPr marL="171450" indent="-171450" algn="just">
              <a:buFontTx/>
              <a:buChar char="-"/>
            </a:pPr>
            <a:r>
              <a:rPr lang="cs-CZ" sz="1000" baseline="0" dirty="0" smtClean="0"/>
              <a:t>ČAP řeší 2 záležitosti:</a:t>
            </a:r>
          </a:p>
          <a:p>
            <a:pPr algn="just"/>
            <a:r>
              <a:rPr lang="cs-CZ" sz="1000" b="1" baseline="0" dirty="0" smtClean="0"/>
              <a:t>1) odstranění definice souvisejících činností </a:t>
            </a:r>
            <a:r>
              <a:rPr lang="cs-CZ" sz="1000" baseline="0" dirty="0" smtClean="0"/>
              <a:t>– není zřejmé, zda/v jakém rozsahu je mohou pojišťovny nadále vykonávat</a:t>
            </a:r>
          </a:p>
          <a:p>
            <a:pPr marL="0" indent="0" algn="just">
              <a:buFontTx/>
              <a:buNone/>
            </a:pPr>
            <a:r>
              <a:rPr lang="cs-CZ" sz="1000" baseline="0" dirty="0" smtClean="0"/>
              <a:t> – vzhledem k absenci přechodného ustanovení není zřejmé, co se stane se stávajícími povoleními</a:t>
            </a:r>
          </a:p>
          <a:p>
            <a:pPr marL="0" indent="0" algn="just">
              <a:buFontTx/>
              <a:buNone/>
            </a:pPr>
            <a:r>
              <a:rPr lang="cs-CZ" sz="1000" dirty="0"/>
              <a:t> </a:t>
            </a:r>
            <a:r>
              <a:rPr lang="cs-CZ" sz="1000" baseline="0" dirty="0" smtClean="0"/>
              <a:t>– ČAP prosazuje PN, který výslovně upraví, že zprostředkování pojištění a jiných finančních služeb je</a:t>
            </a:r>
            <a:r>
              <a:rPr lang="cs-CZ" sz="1000" dirty="0" smtClean="0"/>
              <a:t> </a:t>
            </a:r>
            <a:r>
              <a:rPr lang="cs-CZ" sz="1000" baseline="0" dirty="0" smtClean="0"/>
              <a:t>činností přímo vyplývající z pojišťovací činnosti ve smyslu směrnice</a:t>
            </a:r>
          </a:p>
          <a:p>
            <a:pPr marL="0" indent="0" algn="just">
              <a:buFontTx/>
              <a:buNone/>
            </a:pPr>
            <a:endParaRPr lang="cs-CZ" sz="1000" baseline="0" dirty="0" smtClean="0"/>
          </a:p>
          <a:p>
            <a:pPr marL="0" indent="0" algn="just">
              <a:buFontTx/>
              <a:buNone/>
            </a:pPr>
            <a:r>
              <a:rPr lang="cs-CZ" sz="1000" b="1" baseline="0" dirty="0" smtClean="0"/>
              <a:t>2) právo na přístup pojišťoven do základních registrů </a:t>
            </a:r>
            <a:r>
              <a:rPr lang="cs-CZ" sz="1000" baseline="0" dirty="0" smtClean="0"/>
              <a:t>– cílem je zachování stávajícího právního stavu, tedy zachování přístupu pojišťoven k údajům základních registrů (informačního systému evidence obyvatel) dálkovým způsobem</a:t>
            </a:r>
          </a:p>
          <a:p>
            <a:pPr marL="0" indent="0" algn="just">
              <a:buFontTx/>
              <a:buNone/>
            </a:pPr>
            <a:r>
              <a:rPr lang="cs-CZ" sz="1000" baseline="0" dirty="0" smtClean="0"/>
              <a:t> – současně projednávaný návrh novely zákona č. 111/2009 Sb., o základních registrech, má být nově přístup pouze prostřednictvím </a:t>
            </a:r>
            <a:r>
              <a:rPr lang="cs-CZ" sz="1000" baseline="0" dirty="0" err="1" smtClean="0"/>
              <a:t>agendového</a:t>
            </a:r>
            <a:r>
              <a:rPr lang="cs-CZ" sz="1000" baseline="0" dirty="0" smtClean="0"/>
              <a:t> informačního systému</a:t>
            </a:r>
          </a:p>
          <a:p>
            <a:pPr marL="0" indent="0" algn="just">
              <a:buFontTx/>
              <a:buNone/>
            </a:pPr>
            <a:r>
              <a:rPr lang="cs-CZ" sz="1000" baseline="0" dirty="0" smtClean="0"/>
              <a:t> – vzhledem k plánovanému nabytí účinnosti ZPOJ a z. o základních registrech není však legislativně vytvořen dostatečný časový prostor pro jeho zřízení</a:t>
            </a:r>
          </a:p>
          <a:p>
            <a:pPr marL="0" indent="0" algn="just">
              <a:buFontTx/>
              <a:buNone/>
            </a:pPr>
            <a:r>
              <a:rPr lang="cs-CZ" sz="1000" baseline="0" dirty="0" smtClean="0"/>
              <a:t>– ČAP prosazuje PN, který překlene přechodné období do vytvoření </a:t>
            </a:r>
            <a:r>
              <a:rPr lang="cs-CZ" sz="1000" baseline="0" dirty="0" err="1" smtClean="0"/>
              <a:t>agendového</a:t>
            </a:r>
            <a:r>
              <a:rPr lang="cs-CZ" sz="1000" baseline="0" dirty="0" smtClean="0"/>
              <a:t> informačního systému ministerstva</a:t>
            </a:r>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3</a:t>
            </a:fld>
            <a:endParaRPr lang="en-US"/>
          </a:p>
        </p:txBody>
      </p:sp>
    </p:spTree>
    <p:extLst>
      <p:ext uri="{BB962C8B-B14F-4D97-AF65-F5344CB8AC3E}">
        <p14:creationId xmlns:p14="http://schemas.microsoft.com/office/powerpoint/2010/main" val="2200958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lgn="just">
              <a:buFontTx/>
              <a:buChar char="-"/>
            </a:pPr>
            <a:r>
              <a:rPr lang="cs-CZ" sz="1000" dirty="0" smtClean="0"/>
              <a:t>ČAP dlouhodobě vyjadřovala negativní stanovisko k opakovaným snahám MF o rozsáhlou novelizaci ZPZ s argumentem, že má být vyčkáno do doby implementace IDD, přičemž nejzásadnější nedostatky stávající právní úpravy by byly vyřešeny tzv. „malou novelou“</a:t>
            </a:r>
          </a:p>
          <a:p>
            <a:pPr marL="171450" indent="-171450" algn="just">
              <a:buFontTx/>
              <a:buChar char="-"/>
            </a:pPr>
            <a:r>
              <a:rPr lang="cs-CZ" sz="1000" dirty="0" smtClean="0"/>
              <a:t>žádná z rozsáhlých novel neprošla legislativním procesem</a:t>
            </a:r>
          </a:p>
          <a:p>
            <a:pPr marL="171450" indent="-171450" algn="just">
              <a:buFontTx/>
              <a:buChar char="-"/>
            </a:pPr>
            <a:r>
              <a:rPr lang="cs-CZ" sz="1000" b="1" dirty="0" smtClean="0"/>
              <a:t>v současné době projednáván ST 751, který obsahuje pouze právní úpravu regulace odměn PZ</a:t>
            </a:r>
          </a:p>
          <a:p>
            <a:pPr marL="171450" indent="-171450" algn="just">
              <a:buFontTx/>
              <a:buChar char="-"/>
            </a:pPr>
            <a:r>
              <a:rPr lang="cs-CZ" sz="1000" dirty="0" smtClean="0"/>
              <a:t>ta se vztahuje na </a:t>
            </a:r>
            <a:r>
              <a:rPr lang="cs-CZ" sz="1000" dirty="0"/>
              <a:t>životní pojištění sjednané podle občanského zákoníku, které spadá do odvětví životního pojištění podle § 3 odst. 2 písm. a) zákona o </a:t>
            </a:r>
            <a:r>
              <a:rPr lang="cs-CZ" sz="1000" dirty="0" smtClean="0"/>
              <a:t>pojišťovnictví, stanovuje </a:t>
            </a:r>
            <a:r>
              <a:rPr lang="cs-CZ" sz="1000" dirty="0"/>
              <a:t>zároveň výjimky, na základě kterých se tato regulace životního pojištění neuplatní </a:t>
            </a:r>
            <a:r>
              <a:rPr lang="cs-CZ" sz="1000" dirty="0" smtClean="0"/>
              <a:t>(jednorázové pojistné, rovnoměrně vyplácená odměna)</a:t>
            </a:r>
          </a:p>
          <a:p>
            <a:pPr marL="171450" indent="-171450" algn="just">
              <a:buFontTx/>
              <a:buChar char="-"/>
            </a:pPr>
            <a:r>
              <a:rPr lang="cs-CZ" sz="1000" dirty="0" smtClean="0"/>
              <a:t>předmětem je právní úprava mechanismu </a:t>
            </a:r>
            <a:r>
              <a:rPr lang="cs-CZ" sz="1000" b="1" dirty="0"/>
              <a:t>vrácení odměny </a:t>
            </a:r>
            <a:r>
              <a:rPr lang="cs-CZ" sz="1000" dirty="0"/>
              <a:t>vyplacené pojišťovacímu zprostředkovateli pojišťovnou za sjednání životního pojištění </a:t>
            </a:r>
            <a:r>
              <a:rPr lang="cs-CZ" sz="1000" dirty="0" smtClean="0"/>
              <a:t>v případě, kdy dojde k</a:t>
            </a:r>
            <a:r>
              <a:rPr lang="cs-CZ" sz="1000" dirty="0"/>
              <a:t> zániku pojištění </a:t>
            </a:r>
            <a:r>
              <a:rPr lang="cs-CZ" sz="1000" dirty="0" smtClean="0"/>
              <a:t>v</a:t>
            </a:r>
            <a:r>
              <a:rPr lang="cs-CZ" sz="1000" dirty="0"/>
              <a:t> prvních 5 letech jeho trvání jinak než v důsledku pojistné </a:t>
            </a:r>
            <a:r>
              <a:rPr lang="cs-CZ" sz="1000" dirty="0" smtClean="0"/>
              <a:t>události</a:t>
            </a:r>
            <a:r>
              <a:rPr lang="cs-CZ" sz="1000" dirty="0"/>
              <a:t>,</a:t>
            </a:r>
            <a:r>
              <a:rPr lang="cs-CZ" sz="1000" dirty="0" smtClean="0"/>
              <a:t> a </a:t>
            </a:r>
            <a:r>
              <a:rPr lang="cs-CZ" sz="1000" dirty="0"/>
              <a:t>jednak povinné</a:t>
            </a:r>
            <a:r>
              <a:rPr lang="cs-CZ" sz="1000" b="1" dirty="0"/>
              <a:t> rozložení pořizovacích nákladů </a:t>
            </a:r>
            <a:r>
              <a:rPr lang="cs-CZ" sz="1000" dirty="0"/>
              <a:t>vstupujících do </a:t>
            </a:r>
            <a:r>
              <a:rPr lang="cs-CZ" sz="1000" dirty="0" smtClean="0"/>
              <a:t>výpočtu odkupného</a:t>
            </a:r>
          </a:p>
          <a:p>
            <a:pPr marL="171450" indent="-171450" algn="just">
              <a:buFontTx/>
              <a:buChar char="-"/>
            </a:pPr>
            <a:endParaRPr lang="cs-CZ" sz="1000" dirty="0"/>
          </a:p>
          <a:p>
            <a:pPr marL="171450" indent="-171450" algn="just">
              <a:buFontTx/>
              <a:buChar char="-"/>
            </a:pPr>
            <a:r>
              <a:rPr lang="cs-CZ" sz="1000" dirty="0" smtClean="0"/>
              <a:t>zároveň MF připravuje nový </a:t>
            </a:r>
            <a:r>
              <a:rPr lang="cs-CZ" sz="1000" b="1" dirty="0" smtClean="0"/>
              <a:t>zákon o distribuci pojištění</a:t>
            </a:r>
            <a:r>
              <a:rPr lang="cs-CZ" sz="1000" dirty="0" smtClean="0"/>
              <a:t>, který bude implementovat směrnici IDD a nahradí stávající ZPZ</a:t>
            </a:r>
          </a:p>
          <a:p>
            <a:pPr marL="171450" indent="-171450" algn="just">
              <a:buFontTx/>
              <a:buChar char="-"/>
            </a:pPr>
            <a:r>
              <a:rPr lang="cs-CZ" sz="1000" dirty="0" smtClean="0"/>
              <a:t>ČAP se che podílet na přípravě návrhu od počátku, aby výsledný návrh byl kompromisním textem</a:t>
            </a:r>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4</a:t>
            </a:fld>
            <a:endParaRPr lang="en-US"/>
          </a:p>
        </p:txBody>
      </p:sp>
    </p:spTree>
    <p:extLst>
      <p:ext uri="{BB962C8B-B14F-4D97-AF65-F5344CB8AC3E}">
        <p14:creationId xmlns:p14="http://schemas.microsoft.com/office/powerpoint/2010/main" val="2200958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lgn="just">
              <a:buFontTx/>
              <a:buChar char="-"/>
            </a:pPr>
            <a:r>
              <a:rPr lang="cs-CZ" sz="1000" dirty="0" smtClean="0"/>
              <a:t>Návrh </a:t>
            </a:r>
            <a:r>
              <a:rPr lang="cs-CZ" sz="1000" dirty="0"/>
              <a:t>byl rozeslán k připomínkám již v roce 2014, klíčovým tématem byla úprava pojištění záruky pro případ úpadku </a:t>
            </a:r>
            <a:r>
              <a:rPr lang="cs-CZ" sz="1000" dirty="0" smtClean="0"/>
              <a:t>CK</a:t>
            </a:r>
          </a:p>
          <a:p>
            <a:pPr marL="171450" indent="-171450" algn="just">
              <a:buFontTx/>
              <a:buChar char="-"/>
            </a:pPr>
            <a:r>
              <a:rPr lang="cs-CZ" sz="1000" dirty="0" smtClean="0"/>
              <a:t>ČAP </a:t>
            </a:r>
            <a:r>
              <a:rPr lang="cs-CZ" sz="1000" dirty="0"/>
              <a:t>dlouhodobě upozorňovala na </a:t>
            </a:r>
            <a:r>
              <a:rPr lang="cs-CZ" sz="1000" b="1" dirty="0"/>
              <a:t>nerealizovatelnost navržené úpravy </a:t>
            </a:r>
            <a:r>
              <a:rPr lang="cs-CZ" sz="1000" b="1" dirty="0" err="1"/>
              <a:t>bezlimitního</a:t>
            </a:r>
            <a:r>
              <a:rPr lang="cs-CZ" sz="1000" b="1" dirty="0"/>
              <a:t> plnění </a:t>
            </a:r>
            <a:r>
              <a:rPr lang="cs-CZ" sz="1000" dirty="0"/>
              <a:t>v případě úpadku </a:t>
            </a:r>
            <a:r>
              <a:rPr lang="cs-CZ" sz="1000" dirty="0" smtClean="0"/>
              <a:t>CK</a:t>
            </a:r>
          </a:p>
          <a:p>
            <a:pPr marL="171450" indent="-171450" algn="just">
              <a:buFontTx/>
              <a:buChar char="-"/>
            </a:pPr>
            <a:r>
              <a:rPr lang="cs-CZ" sz="1000" dirty="0" smtClean="0"/>
              <a:t>projednávání </a:t>
            </a:r>
            <a:r>
              <a:rPr lang="cs-CZ" sz="1000" dirty="0"/>
              <a:t>přerušeno před 2. čtením, </a:t>
            </a:r>
            <a:r>
              <a:rPr lang="cs-CZ" sz="1000" dirty="0" smtClean="0"/>
              <a:t>na jaře 2015, kdy ČAP </a:t>
            </a:r>
            <a:r>
              <a:rPr lang="cs-CZ" sz="1000" dirty="0"/>
              <a:t>a MMR pracovali na přípravě kompromisního PN, MMR </a:t>
            </a:r>
            <a:r>
              <a:rPr lang="cs-CZ" sz="1000" dirty="0" smtClean="0"/>
              <a:t>však nakonec </a:t>
            </a:r>
            <a:r>
              <a:rPr lang="cs-CZ" sz="1000" dirty="0"/>
              <a:t>předložilo PN neřešící uvedený </a:t>
            </a:r>
            <a:r>
              <a:rPr lang="cs-CZ" sz="1000" dirty="0" smtClean="0"/>
              <a:t>problém</a:t>
            </a:r>
          </a:p>
          <a:p>
            <a:pPr marL="171450" indent="-171450" algn="just">
              <a:buFontTx/>
              <a:buChar char="-"/>
            </a:pPr>
            <a:r>
              <a:rPr lang="cs-CZ" sz="1000" dirty="0" smtClean="0"/>
              <a:t>Sněmovna </a:t>
            </a:r>
            <a:r>
              <a:rPr lang="cs-CZ" sz="1000" dirty="0"/>
              <a:t>schválila návrh ve znění PN </a:t>
            </a:r>
            <a:r>
              <a:rPr lang="cs-CZ" sz="1000" dirty="0" smtClean="0"/>
              <a:t>MMR</a:t>
            </a:r>
          </a:p>
          <a:p>
            <a:pPr marL="171450" indent="-171450" algn="just">
              <a:buFontTx/>
              <a:buChar char="-"/>
            </a:pPr>
            <a:r>
              <a:rPr lang="cs-CZ" sz="1000" dirty="0" smtClean="0"/>
              <a:t>v červenci 2015 vydal </a:t>
            </a:r>
            <a:r>
              <a:rPr lang="cs-CZ" sz="1000" b="1" dirty="0" smtClean="0"/>
              <a:t>ÚS nález</a:t>
            </a:r>
            <a:r>
              <a:rPr lang="cs-CZ" sz="1000" dirty="0" smtClean="0"/>
              <a:t>, ve kterém v konkrétním případě dovodil </a:t>
            </a:r>
            <a:r>
              <a:rPr lang="cs-CZ" sz="1000" dirty="0" err="1" smtClean="0"/>
              <a:t>eurokonformním</a:t>
            </a:r>
            <a:r>
              <a:rPr lang="cs-CZ" sz="1000" dirty="0" smtClean="0"/>
              <a:t> výkladem, že nedostačuje-li sjednaný limit pojistného plnění, </a:t>
            </a:r>
            <a:r>
              <a:rPr lang="cs-CZ" sz="1000" b="1" dirty="0" smtClean="0"/>
              <a:t>musí pojišťovna plnit nad limit</a:t>
            </a:r>
            <a:r>
              <a:rPr lang="cs-CZ" sz="1000" dirty="0" smtClean="0"/>
              <a:t>, neboť je nutné nahradit veškeré oprávněné nároky klientů CK</a:t>
            </a:r>
          </a:p>
          <a:p>
            <a:pPr marL="171450" indent="-171450" algn="just">
              <a:buFontTx/>
              <a:buChar char="-"/>
            </a:pPr>
            <a:r>
              <a:rPr lang="cs-CZ" sz="1000" dirty="0" smtClean="0"/>
              <a:t>pojišťovny začaly v souvislosti s vývojem legislativního procesu návrhu novely Z159 a na základě nálezu ÚS </a:t>
            </a:r>
            <a:r>
              <a:rPr lang="cs-CZ" sz="1000" dirty="0"/>
              <a:t>vypovídat pojistné </a:t>
            </a:r>
            <a:r>
              <a:rPr lang="cs-CZ" sz="1000" dirty="0" smtClean="0"/>
              <a:t>smlouvy</a:t>
            </a:r>
          </a:p>
          <a:p>
            <a:pPr marL="171450" indent="-171450" algn="just">
              <a:buFontTx/>
              <a:buChar char="-"/>
            </a:pPr>
            <a:r>
              <a:rPr lang="cs-CZ" sz="1000" dirty="0" smtClean="0"/>
              <a:t>ČAP </a:t>
            </a:r>
            <a:r>
              <a:rPr lang="cs-CZ" sz="1000" dirty="0"/>
              <a:t>připravila PN, který se podařilo prosadit v Senátu a který následně schválila </a:t>
            </a:r>
            <a:r>
              <a:rPr lang="cs-CZ" sz="1000" dirty="0" smtClean="0"/>
              <a:t>Sněmovna; ten zakotvuje povinnost CK udržovat v době trvání pojištění dostatečný limit pojistného plnění a zároveň stanoví, že v případě úpadku CK je </a:t>
            </a:r>
            <a:r>
              <a:rPr lang="cs-CZ" sz="1000" b="1" dirty="0" smtClean="0"/>
              <a:t>pojišťovna povinna plnit do limitu pojistného plnění</a:t>
            </a:r>
          </a:p>
          <a:p>
            <a:pPr marL="171450" indent="-171450" algn="just">
              <a:buFontTx/>
              <a:buChar char="-"/>
            </a:pPr>
            <a:r>
              <a:rPr lang="cs-CZ" sz="1000" dirty="0" smtClean="0"/>
              <a:t>novela publikována ve Sbírce zákonů pod číslem 341/2015 Sb., posiluje právní jistotu pojišťoven, avšak nadále není správnou implementací směrnice, která požaduje plné odškodnění všech nároků klientů</a:t>
            </a:r>
          </a:p>
          <a:p>
            <a:pPr marL="171450" indent="-171450" algn="just">
              <a:buFontTx/>
              <a:buChar char="-"/>
            </a:pPr>
            <a:endParaRPr lang="cs-CZ" sz="1000" dirty="0" smtClean="0"/>
          </a:p>
          <a:p>
            <a:pPr marL="171450" indent="-171450" algn="just">
              <a:buFontTx/>
              <a:buChar char="-"/>
            </a:pPr>
            <a:r>
              <a:rPr lang="cs-CZ" sz="1000" dirty="0" smtClean="0"/>
              <a:t>v souvislosti s implementací směrnice o souborných cestovních službách a spojených cestovních službách, která opakuje požadavek na plnou náhradu nároků klientů CK, je </a:t>
            </a:r>
            <a:r>
              <a:rPr lang="cs-CZ" sz="1000" b="1" dirty="0" smtClean="0"/>
              <a:t>připravováno garanční schéma</a:t>
            </a:r>
            <a:r>
              <a:rPr lang="cs-CZ" sz="1000" dirty="0" smtClean="0"/>
              <a:t>, které zabezpečí splnění požadavku směrnice</a:t>
            </a:r>
          </a:p>
          <a:p>
            <a:pPr marL="171450" indent="-171450" algn="just">
              <a:buFontTx/>
              <a:buChar char="-"/>
            </a:pPr>
            <a:r>
              <a:rPr lang="cs-CZ" sz="1000" dirty="0" smtClean="0"/>
              <a:t>ČAP jedná s MMR o koncepci garančního schématu a podílí se na jeho legislativním zakotvení</a:t>
            </a:r>
          </a:p>
          <a:p>
            <a:pPr marL="171450" indent="-171450" algn="just">
              <a:buFontTx/>
              <a:buChar char="-"/>
            </a:pPr>
            <a:r>
              <a:rPr lang="cs-CZ" sz="1000" dirty="0" smtClean="0"/>
              <a:t>zřejmě se bude jednat o garanční fond tvořený z prostředků CK, který bude doplňovat povinné pojištění záruky pro případ úpadku CK a bude z něj plněno v případě úpadku CK, u které nebude postačovat sjednaný limit pojistného plnění</a:t>
            </a:r>
            <a:endParaRPr lang="cs-CZ" sz="1000" dirty="0"/>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5</a:t>
            </a:fld>
            <a:endParaRPr lang="en-US"/>
          </a:p>
        </p:txBody>
      </p:sp>
    </p:spTree>
    <p:extLst>
      <p:ext uri="{BB962C8B-B14F-4D97-AF65-F5344CB8AC3E}">
        <p14:creationId xmlns:p14="http://schemas.microsoft.com/office/powerpoint/2010/main" val="2200958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lvl="1" indent="-171450" algn="just">
              <a:buFontTx/>
              <a:buChar char="-"/>
            </a:pPr>
            <a:r>
              <a:rPr lang="cs-CZ" sz="1000" dirty="0"/>
              <a:t>SD EU v rozhodnutí ve věci Vnuk </a:t>
            </a:r>
            <a:r>
              <a:rPr lang="cs-CZ" sz="1000" b="1" dirty="0"/>
              <a:t>autoritativně vyložil pojem „provoz vozidla“</a:t>
            </a:r>
            <a:r>
              <a:rPr lang="cs-CZ" sz="1000" dirty="0"/>
              <a:t> jako „jakékoli použití vozidla, které odpovídá jeho obvyklé funkci“</a:t>
            </a:r>
          </a:p>
          <a:p>
            <a:pPr marL="171450" lvl="1" indent="-171450" algn="just">
              <a:buFontTx/>
              <a:buChar char="-"/>
            </a:pPr>
            <a:r>
              <a:rPr lang="cs-CZ" sz="1000" dirty="0"/>
              <a:t>p</a:t>
            </a:r>
            <a:r>
              <a:rPr lang="cs-CZ" sz="1000" dirty="0" smtClean="0"/>
              <a:t>ojem </a:t>
            </a:r>
            <a:r>
              <a:rPr lang="cs-CZ" sz="1000" dirty="0"/>
              <a:t>„vozidlo“ je definován poměrně široce (viz čl. 3 odst. 1 směrnice Rady 72/166/EHS)</a:t>
            </a:r>
          </a:p>
          <a:p>
            <a:pPr marL="171450" lvl="1" indent="-171450" algn="just">
              <a:buFontTx/>
              <a:buChar char="-"/>
            </a:pPr>
            <a:r>
              <a:rPr lang="cs-CZ" sz="1000" dirty="0"/>
              <a:t>z</a:t>
            </a:r>
            <a:r>
              <a:rPr lang="cs-CZ" sz="1000" dirty="0" smtClean="0"/>
              <a:t> </a:t>
            </a:r>
            <a:r>
              <a:rPr lang="cs-CZ" sz="1000" dirty="0"/>
              <a:t>odůvodnění SD EU vyplývá, že takto definovaný „provoz vozidla“ musí být pojištěn bez ohledu na to, zda je realizován na veřejně přístupné komunikaci nebo mimo </a:t>
            </a:r>
            <a:r>
              <a:rPr lang="cs-CZ" sz="1000" dirty="0" smtClean="0"/>
              <a:t>ni</a:t>
            </a:r>
          </a:p>
          <a:p>
            <a:pPr marL="171450" lvl="1" indent="-171450" algn="just">
              <a:buFontTx/>
              <a:buChar char="-"/>
            </a:pPr>
            <a:endParaRPr lang="cs-CZ" sz="1000" dirty="0"/>
          </a:p>
          <a:p>
            <a:pPr marL="171450" lvl="1" indent="-171450" algn="just">
              <a:buFontTx/>
              <a:buChar char="-"/>
            </a:pPr>
            <a:r>
              <a:rPr lang="cs-CZ" sz="1000" dirty="0" smtClean="0"/>
              <a:t>vytvořena pracovní skupina MF, ČAP a ČKP, která spolupracovala na přípravě návrhu, ten v srpnu 2015 rozeslán do MPŘ</a:t>
            </a:r>
          </a:p>
          <a:p>
            <a:pPr marL="171450" lvl="1" indent="-171450" algn="just">
              <a:buFontTx/>
              <a:buChar char="-"/>
            </a:pPr>
            <a:r>
              <a:rPr lang="cs-CZ" sz="1000" dirty="0" smtClean="0"/>
              <a:t>návrh obsahoval vedle změn navazujících na rozhodnutí SD EU </a:t>
            </a:r>
            <a:r>
              <a:rPr lang="cs-CZ" sz="1000" b="1" dirty="0" smtClean="0"/>
              <a:t>i další změny </a:t>
            </a:r>
            <a:r>
              <a:rPr lang="cs-CZ" sz="1000" dirty="0" smtClean="0"/>
              <a:t>řešící některé nedostatky ZPOV (např. odstraněny výluky, které neměly pevnou oporu v motorové směrnici)</a:t>
            </a:r>
          </a:p>
          <a:p>
            <a:pPr marL="171450" lvl="1" indent="-171450" algn="just">
              <a:buFontTx/>
              <a:buChar char="-"/>
            </a:pPr>
            <a:r>
              <a:rPr lang="cs-CZ" sz="1000" dirty="0" smtClean="0"/>
              <a:t>po MPŘ byl </a:t>
            </a:r>
            <a:r>
              <a:rPr lang="cs-CZ" sz="1000" b="1" dirty="0" smtClean="0"/>
              <a:t>návrh výrazně redukován </a:t>
            </a:r>
            <a:r>
              <a:rPr lang="cs-CZ" sz="1000" dirty="0" smtClean="0"/>
              <a:t>a byla ponechána pouze ustanovení přímo navazující na rozhodnutí SD EU</a:t>
            </a:r>
            <a:endParaRPr lang="cs-CZ" dirty="0"/>
          </a:p>
          <a:p>
            <a:pPr marL="171450" lvl="1" indent="-171450" algn="just">
              <a:buFontTx/>
              <a:buChar char="-"/>
            </a:pPr>
            <a:r>
              <a:rPr lang="cs-CZ" sz="1000" dirty="0" smtClean="0"/>
              <a:t>v únoru 2016 projednán návrh v komisích LRV, v březnu 2015  v plénu LRV, </a:t>
            </a:r>
            <a:r>
              <a:rPr lang="cs-CZ" sz="1000" b="1" dirty="0" smtClean="0"/>
              <a:t>vláda jej zatím stále neprojednala</a:t>
            </a:r>
          </a:p>
          <a:p>
            <a:pPr marL="171450" lvl="1" indent="-171450" algn="just">
              <a:buFontTx/>
              <a:buChar char="-"/>
            </a:pPr>
            <a:r>
              <a:rPr lang="cs-CZ" sz="1000" dirty="0" smtClean="0"/>
              <a:t>dne dostupných informací připravuje Komise revizi směrnice v návaznosti na rozhodnutí SD EU a MF tedy zřejmě </a:t>
            </a:r>
            <a:r>
              <a:rPr lang="cs-CZ" sz="1000" b="1" dirty="0" smtClean="0"/>
              <a:t>vyčkává revidovaného znění</a:t>
            </a:r>
          </a:p>
          <a:p>
            <a:pPr marL="171450" lvl="1" indent="-171450" algn="just">
              <a:buFontTx/>
              <a:buChar char="-"/>
            </a:pPr>
            <a:r>
              <a:rPr lang="cs-CZ" sz="1000" b="1" dirty="0" smtClean="0"/>
              <a:t>ČAP takový postup podporuje</a:t>
            </a:r>
            <a:r>
              <a:rPr lang="cs-CZ" sz="1000" dirty="0" smtClean="0"/>
              <a:t>, neboť sama již dříve MF  v tomto smyslu oslovila – jinak hrozí nutnost další novely ZPOV v návaznosti na účinnost revidované směrnice</a:t>
            </a:r>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6</a:t>
            </a:fld>
            <a:endParaRPr lang="en-US"/>
          </a:p>
        </p:txBody>
      </p:sp>
    </p:spTree>
    <p:extLst>
      <p:ext uri="{BB962C8B-B14F-4D97-AF65-F5344CB8AC3E}">
        <p14:creationId xmlns:p14="http://schemas.microsoft.com/office/powerpoint/2010/main" val="2200958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lgn="just">
              <a:buFontTx/>
              <a:buChar char="-"/>
            </a:pPr>
            <a:r>
              <a:rPr lang="cs-CZ" sz="1000" dirty="0" smtClean="0"/>
              <a:t>Již od 1. ledna 2007 existuje </a:t>
            </a:r>
            <a:r>
              <a:rPr lang="cs-CZ" sz="1000" b="1" dirty="0" smtClean="0"/>
              <a:t>přechodný režim</a:t>
            </a:r>
            <a:r>
              <a:rPr lang="cs-CZ" sz="1000" dirty="0" smtClean="0"/>
              <a:t>, kdy je zabezpečení zaměstnanců upraveno v přechodných ustanoveních zákona č. 262/2006 Sb., zákoník práce</a:t>
            </a:r>
          </a:p>
          <a:p>
            <a:pPr marL="171450" indent="-171450" algn="just">
              <a:buFontTx/>
              <a:buChar char="-"/>
            </a:pPr>
            <a:r>
              <a:rPr lang="cs-CZ" sz="1000" dirty="0" smtClean="0"/>
              <a:t>systém je </a:t>
            </a:r>
            <a:r>
              <a:rPr lang="cs-CZ" sz="1000" dirty="0"/>
              <a:t>zajištěn prostřednictvím pojištění odpovědnosti zaměstnavatele provozovaného </a:t>
            </a:r>
            <a:r>
              <a:rPr lang="cs-CZ" sz="1000" b="1" dirty="0"/>
              <a:t>dvěma soukromými pojišťovnami</a:t>
            </a:r>
          </a:p>
          <a:p>
            <a:pPr marL="171450" indent="-171450" algn="just">
              <a:buFontTx/>
              <a:buChar char="-"/>
            </a:pPr>
            <a:r>
              <a:rPr lang="cs-CZ" sz="1000" dirty="0" smtClean="0"/>
              <a:t>přechodný režim měl být do doby nabytí účinnosti zákona č. 266/2006 Sb., o úrazovém pojištění zaměstnanců, který publikován ve Sbírce zákonů v roce 2006 současně s novým zákoníkem práce (publikovány dne 7. června 2006 v částkách 84 a 85) </a:t>
            </a:r>
          </a:p>
          <a:p>
            <a:pPr marL="171450" indent="-171450" algn="just">
              <a:buFontTx/>
              <a:buChar char="-"/>
            </a:pPr>
            <a:r>
              <a:rPr lang="cs-CZ" sz="1000" dirty="0" smtClean="0"/>
              <a:t>účinnost zákona č. 266/2006 Sb., o úrazovém pojištění zaměstnanců, byla však stále odsouvána, až byl </a:t>
            </a:r>
            <a:r>
              <a:rPr lang="cs-CZ" sz="1000" b="1" dirty="0" smtClean="0"/>
              <a:t>zákon k </a:t>
            </a:r>
            <a:r>
              <a:rPr lang="cs-CZ" sz="1000" b="1" dirty="0"/>
              <a:t>1. 10. 2015 </a:t>
            </a:r>
            <a:r>
              <a:rPr lang="cs-CZ" sz="1000" b="1" dirty="0" smtClean="0"/>
              <a:t>zrušen</a:t>
            </a:r>
            <a:endParaRPr lang="cs-CZ" sz="1000" b="1" dirty="0"/>
          </a:p>
          <a:p>
            <a:pPr marL="171450" indent="-171450" algn="just">
              <a:buFontTx/>
              <a:buChar char="-"/>
            </a:pPr>
            <a:r>
              <a:rPr lang="cs-CZ" sz="1000" dirty="0"/>
              <a:t>dlouhodobě vedeny diskuze o tom, jak by mělo být zabezpečení zaměstnanců </a:t>
            </a:r>
            <a:r>
              <a:rPr lang="cs-CZ" sz="1000" dirty="0" smtClean="0"/>
              <a:t>provedeno</a:t>
            </a:r>
          </a:p>
          <a:p>
            <a:pPr marL="171450" indent="-171450" algn="just">
              <a:buFontTx/>
              <a:buChar char="-"/>
            </a:pPr>
            <a:r>
              <a:rPr lang="cs-CZ" sz="1000" dirty="0" smtClean="0"/>
              <a:t>ČAP prosazovala převedení do systému soukromého pojištění odpovědnosti zaměstnavatele zabezpečeného všemi komerčními pojišťovnami s příslušným povolením</a:t>
            </a:r>
          </a:p>
          <a:p>
            <a:pPr marL="171450" indent="-171450" algn="just">
              <a:buFontTx/>
              <a:buChar char="-"/>
            </a:pPr>
            <a:r>
              <a:rPr lang="cs-CZ" sz="1000" dirty="0" smtClean="0"/>
              <a:t>vláda usnesením </a:t>
            </a:r>
            <a:r>
              <a:rPr lang="pl-PL" sz="1000" dirty="0" smtClean="0"/>
              <a:t>č</a:t>
            </a:r>
            <a:r>
              <a:rPr lang="pl-PL" sz="1000" dirty="0"/>
              <a:t>. 1068 ze dne 21. </a:t>
            </a:r>
            <a:r>
              <a:rPr lang="pl-PL" sz="1000" dirty="0" smtClean="0"/>
              <a:t>prosince 2015 rozhodla, že systém bude organizačně zabezpečen prostřednictvím ČSSZ</a:t>
            </a:r>
          </a:p>
          <a:p>
            <a:pPr marL="171450" indent="-171450" algn="just">
              <a:buFontTx/>
              <a:buChar char="-"/>
            </a:pPr>
            <a:r>
              <a:rPr lang="pl-PL" sz="1000" dirty="0" smtClean="0"/>
              <a:t>v květnu 2016 rozeslán k připomínkám věcný záměr zákona o pojištění </a:t>
            </a:r>
            <a:r>
              <a:rPr lang="cs-CZ" sz="1000" dirty="0"/>
              <a:t>odpovědnosti zaměstnavatele za škodu při pracovním úrazu nebo nemoci z povolání tak, jak je upraven věcným návrhem </a:t>
            </a:r>
            <a:r>
              <a:rPr lang="cs-CZ" sz="1000" dirty="0" smtClean="0"/>
              <a:t>zákona, který odpovídá koncepci na základě usnesení vlády</a:t>
            </a:r>
          </a:p>
          <a:p>
            <a:pPr algn="just"/>
            <a:r>
              <a:rPr lang="cs-CZ" sz="1000" u="sng" dirty="0" smtClean="0"/>
              <a:t>K věcnému záměru zákona:</a:t>
            </a:r>
          </a:p>
          <a:p>
            <a:pPr algn="just"/>
            <a:r>
              <a:rPr lang="cs-CZ" sz="1000" u="sng" dirty="0" smtClean="0"/>
              <a:t>Hlavní principy:</a:t>
            </a:r>
          </a:p>
          <a:p>
            <a:pPr marL="171450" indent="-171450" algn="just">
              <a:buFontTx/>
              <a:buChar char="-"/>
            </a:pPr>
            <a:r>
              <a:rPr lang="cs-CZ" sz="1000" dirty="0" smtClean="0"/>
              <a:t>provozování </a:t>
            </a:r>
            <a:r>
              <a:rPr lang="cs-CZ" sz="1000" dirty="0"/>
              <a:t>systému prostřednictvím </a:t>
            </a:r>
            <a:r>
              <a:rPr lang="cs-CZ" sz="1000" dirty="0" smtClean="0"/>
              <a:t>ČSSZ/OSSZ.; povinná </a:t>
            </a:r>
            <a:r>
              <a:rPr lang="cs-CZ" sz="1000" dirty="0"/>
              <a:t>účast v systému přímo ze zákona</a:t>
            </a:r>
            <a:endParaRPr lang="cs-CZ" sz="1000" dirty="0" smtClean="0"/>
          </a:p>
          <a:p>
            <a:pPr marL="171450" indent="-171450" algn="just">
              <a:buFontTx/>
              <a:buChar char="-"/>
            </a:pPr>
            <a:r>
              <a:rPr lang="cs-CZ" sz="1000" dirty="0" smtClean="0"/>
              <a:t>pojištěn </a:t>
            </a:r>
            <a:r>
              <a:rPr lang="cs-CZ" sz="1000" dirty="0"/>
              <a:t>je zaměstnavatel</a:t>
            </a:r>
            <a:r>
              <a:rPr lang="cs-CZ" sz="1000" dirty="0" smtClean="0"/>
              <a:t>;</a:t>
            </a:r>
            <a:r>
              <a:rPr lang="cs-CZ" sz="1000" dirty="0"/>
              <a:t> pojistné </a:t>
            </a:r>
            <a:r>
              <a:rPr lang="cs-CZ" sz="1000" dirty="0" smtClean="0"/>
              <a:t>hradí </a:t>
            </a:r>
            <a:r>
              <a:rPr lang="cs-CZ" sz="1000" dirty="0"/>
              <a:t>zaměstnavatel; je příjmem státního rozpočtu</a:t>
            </a:r>
          </a:p>
          <a:p>
            <a:pPr marL="171450" indent="-171450" algn="just">
              <a:buFontTx/>
              <a:buChar char="-"/>
            </a:pPr>
            <a:r>
              <a:rPr lang="cs-CZ" sz="1000" dirty="0" smtClean="0"/>
              <a:t>zachovává </a:t>
            </a:r>
            <a:r>
              <a:rPr lang="cs-CZ" sz="1000" dirty="0"/>
              <a:t>se objektivní odpovědnost zaměstnavatele za škodu při pracovním úrazu a současný systém náhrady škody v rozsahu upraveném zákoníkem práce a dalšími právními předpisy;</a:t>
            </a:r>
          </a:p>
          <a:p>
            <a:pPr marL="171450" indent="-171450" algn="just">
              <a:buFontTx/>
              <a:buChar char="-"/>
            </a:pPr>
            <a:r>
              <a:rPr lang="cs-CZ" sz="1000" dirty="0" smtClean="0"/>
              <a:t>náhradu </a:t>
            </a:r>
            <a:r>
              <a:rPr lang="cs-CZ" sz="1000" dirty="0"/>
              <a:t>škody je povinen poskytovat zaměstnancům zaměstnavatel;</a:t>
            </a:r>
          </a:p>
          <a:p>
            <a:pPr marL="171450" indent="-171450" algn="just">
              <a:buFontTx/>
              <a:buChar char="-"/>
            </a:pPr>
            <a:r>
              <a:rPr lang="cs-CZ" sz="1000" dirty="0" smtClean="0"/>
              <a:t>zaměstnanec </a:t>
            </a:r>
            <a:r>
              <a:rPr lang="cs-CZ" sz="1000" dirty="0"/>
              <a:t>předloží podklady potřebné pro poskytnutí náhrady škody;</a:t>
            </a:r>
          </a:p>
          <a:p>
            <a:pPr marL="171450" indent="-171450" algn="just">
              <a:buFontTx/>
              <a:buChar char="-"/>
            </a:pPr>
            <a:r>
              <a:rPr lang="cs-CZ" sz="1000" dirty="0" smtClean="0"/>
              <a:t>OSSZ pak vyplácí </a:t>
            </a:r>
            <a:r>
              <a:rPr lang="cs-CZ" sz="1000" dirty="0"/>
              <a:t>zaměstnavatelům oprávněné prostředky v rámci žádosti o refundaci;</a:t>
            </a:r>
          </a:p>
          <a:p>
            <a:pPr marL="171450" indent="-171450" algn="just">
              <a:buFontTx/>
              <a:buChar char="-"/>
            </a:pPr>
            <a:r>
              <a:rPr lang="cs-CZ" sz="1000" dirty="0" smtClean="0"/>
              <a:t>výdaje </a:t>
            </a:r>
            <a:r>
              <a:rPr lang="cs-CZ" sz="1000" dirty="0"/>
              <a:t>na refundaci náhrady škody, popř. přímo vyplacená náhrada škody budou mandatorními výdaji státního </a:t>
            </a:r>
            <a:r>
              <a:rPr lang="cs-CZ" sz="1000" dirty="0" smtClean="0"/>
              <a:t>rozpočtu</a:t>
            </a:r>
          </a:p>
          <a:p>
            <a:pPr algn="just"/>
            <a:r>
              <a:rPr lang="cs-CZ" sz="1000" u="sng" dirty="0" smtClean="0"/>
              <a:t>Hlavní problémy:</a:t>
            </a:r>
          </a:p>
          <a:p>
            <a:pPr marL="171450" indent="-171450" algn="just">
              <a:buFontTx/>
              <a:buChar char="-"/>
            </a:pPr>
            <a:r>
              <a:rPr lang="cs-CZ" sz="1000" dirty="0" smtClean="0"/>
              <a:t>koncepce je </a:t>
            </a:r>
            <a:r>
              <a:rPr lang="cs-CZ" sz="1000" dirty="0"/>
              <a:t>v rozporu se </a:t>
            </a:r>
            <a:r>
              <a:rPr lang="cs-CZ" sz="1000" dirty="0" smtClean="0"/>
              <a:t> ZPOJ  – jedná se o provozování neživotního pojištění, spadá pod ZPOJ a SII, ČSSZ je však státní orgán, nikoliv pojišťovna, nesplňuje podmínky požadované SII. Likvidace bude rovněž muset být podřízena režimu ZPZ – zápis likvidátora do registru atd.</a:t>
            </a:r>
          </a:p>
          <a:p>
            <a:pPr marL="171450" indent="-171450" algn="just">
              <a:buFontTx/>
              <a:buChar char="-"/>
            </a:pPr>
            <a:r>
              <a:rPr lang="cs-CZ" sz="1000" dirty="0" smtClean="0"/>
              <a:t>v rozporu s principem pojištění - náhradu </a:t>
            </a:r>
            <a:r>
              <a:rPr lang="cs-CZ" sz="1000" dirty="0"/>
              <a:t>škody při pracovním úrazu bude v zásadě poskytovat zaměstnanci zaměstnavatel. Pojištění má představovat přenesení pojistného rizika ze zaměstnavatele na nositele pojištění, což navrhovaný systém zcela </a:t>
            </a:r>
            <a:r>
              <a:rPr lang="cs-CZ" sz="1000" dirty="0" smtClean="0"/>
              <a:t>popírá</a:t>
            </a:r>
          </a:p>
          <a:p>
            <a:pPr marL="171450" indent="-171450" algn="just">
              <a:buFontTx/>
              <a:buChar char="-"/>
            </a:pPr>
            <a:r>
              <a:rPr lang="cs-CZ" sz="1000" dirty="0"/>
              <a:t>subjekt, který má postavení státního orgánu, nemůže být zároveň subjektem soukromého práva v tomto smyslu, tj. nemůže být pojišťovnou ve smyslu zákona o pojišťovnictví. Zde je </a:t>
            </a:r>
            <a:r>
              <a:rPr lang="cs-CZ" sz="1000" dirty="0" smtClean="0"/>
              <a:t>tvořen podivný </a:t>
            </a:r>
            <a:r>
              <a:rPr lang="cs-CZ" sz="1000" dirty="0"/>
              <a:t>hybrid mezi soukromoprávní a veřejnoprávní </a:t>
            </a:r>
            <a:r>
              <a:rPr lang="cs-CZ" sz="1000" dirty="0" smtClean="0"/>
              <a:t>úpravou</a:t>
            </a:r>
          </a:p>
          <a:p>
            <a:pPr marL="171450" indent="-171450" algn="just">
              <a:buFontTx/>
              <a:buChar char="-"/>
            </a:pPr>
            <a:r>
              <a:rPr lang="cs-CZ" sz="1000" dirty="0" smtClean="0"/>
              <a:t>zhoršení situace zaměstnavatelů i zaměstnanců – zaměstnavatel bude platit cca stejně vysoké pojistné, ale nově bude muset zřídit  profesionální aparát pro  vyřizování pracovních úrazů, bude  muset sledovat změny legislativy atd., na jeho bedrech bude vše, co dosud za něj řešila pojišťovna;  vyplácení škod a až následná refundace od OSSZ může být pro zaměstnavatele likvidační; zaměstnancům hrozí finanční ztráty, neboť nebudou odškodňováni profesionálně</a:t>
            </a:r>
          </a:p>
          <a:p>
            <a:pPr marL="171450" indent="-171450" algn="just">
              <a:buFontTx/>
              <a:buChar char="-"/>
            </a:pPr>
            <a:r>
              <a:rPr lang="cs-CZ" sz="1000" dirty="0" smtClean="0"/>
              <a:t>nevhodně řešený přechod na novou právní úpravu – zejména v otázce kompenzace nákladů souvisejících s převodem závazků současným nositelům pojištění. </a:t>
            </a:r>
            <a:endParaRPr lang="cs-CZ" sz="1000" dirty="0"/>
          </a:p>
          <a:p>
            <a:pPr marL="171450" indent="-171450" algn="just">
              <a:buFontTx/>
              <a:buChar char="-"/>
            </a:pPr>
            <a:endParaRPr lang="cs-CZ" sz="1000" dirty="0"/>
          </a:p>
          <a:p>
            <a:endParaRPr lang="cs-CZ" sz="1000" dirty="0"/>
          </a:p>
        </p:txBody>
      </p:sp>
      <p:sp>
        <p:nvSpPr>
          <p:cNvPr id="4" name="Zástupný symbol pro číslo snímku 3"/>
          <p:cNvSpPr>
            <a:spLocks noGrp="1"/>
          </p:cNvSpPr>
          <p:nvPr>
            <p:ph type="sldNum" sz="quarter" idx="10"/>
          </p:nvPr>
        </p:nvSpPr>
        <p:spPr/>
        <p:txBody>
          <a:bodyPr/>
          <a:lstStyle/>
          <a:p>
            <a:pPr>
              <a:defRPr/>
            </a:pPr>
            <a:fld id="{1AA417F7-5A32-4BE4-933A-32E3E3361694}" type="slidenum">
              <a:rPr lang="en-US" smtClean="0"/>
              <a:pPr>
                <a:defRPr/>
              </a:pPr>
              <a:t>7</a:t>
            </a:fld>
            <a:endParaRPr lang="en-US" dirty="0"/>
          </a:p>
        </p:txBody>
      </p:sp>
    </p:spTree>
    <p:extLst>
      <p:ext uri="{BB962C8B-B14F-4D97-AF65-F5344CB8AC3E}">
        <p14:creationId xmlns:p14="http://schemas.microsoft.com/office/powerpoint/2010/main" val="2200958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28700" y="796925"/>
            <a:ext cx="5118100" cy="3838575"/>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4A5A026-6428-4145-A143-D77ADE19598A}" type="slidenum">
              <a:rPr lang="cs-CZ" smtClean="0"/>
              <a:pPr/>
              <a:t>8</a:t>
            </a:fld>
            <a:endParaRPr lang="cs-CZ"/>
          </a:p>
        </p:txBody>
      </p:sp>
    </p:spTree>
    <p:extLst>
      <p:ext uri="{BB962C8B-B14F-4D97-AF65-F5344CB8AC3E}">
        <p14:creationId xmlns:p14="http://schemas.microsoft.com/office/powerpoint/2010/main" val="120917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ulní stran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Podnadpis 2"/>
          <p:cNvSpPr>
            <a:spLocks noGrp="1"/>
          </p:cNvSpPr>
          <p:nvPr>
            <p:ph type="subTitle" idx="1" hasCustomPrompt="1"/>
          </p:nvPr>
        </p:nvSpPr>
        <p:spPr>
          <a:xfrm>
            <a:off x="785786" y="714356"/>
            <a:ext cx="5143536" cy="357190"/>
          </a:xfrm>
        </p:spPr>
        <p:txBody>
          <a:bodyPr/>
          <a:lstStyle>
            <a:lvl1pPr marL="0" indent="0" algn="l">
              <a:buNone/>
              <a:defRPr sz="2000" b="1" i="0" cap="all" baseline="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5" name="Zástupný symbol pro text 8"/>
          <p:cNvSpPr>
            <a:spLocks noGrp="1"/>
          </p:cNvSpPr>
          <p:nvPr>
            <p:ph type="body" sz="quarter" idx="13" hasCustomPrompt="1"/>
          </p:nvPr>
        </p:nvSpPr>
        <p:spPr>
          <a:xfrm>
            <a:off x="785786" y="1142984"/>
            <a:ext cx="5143500" cy="428612"/>
          </a:xfrm>
        </p:spPr>
        <p:txBody>
          <a:bodyPr/>
          <a:lstStyle>
            <a:lvl1pPr>
              <a:buNone/>
              <a:defRPr b="0" i="0" baseline="0">
                <a:solidFill>
                  <a:schemeClr val="tx2"/>
                </a:solidFill>
              </a:defRPr>
            </a:lvl1pPr>
          </a:lstStyle>
          <a:p>
            <a:pPr lvl="0"/>
            <a:r>
              <a:rPr lang="cs-CZ" dirty="0" smtClean="0"/>
              <a:t>Nadpis 3. úrovně</a:t>
            </a:r>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x fotka_širokoúhlá">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3" name="Zástupný symbol pro text 21"/>
          <p:cNvSpPr>
            <a:spLocks noGrp="1"/>
          </p:cNvSpPr>
          <p:nvPr>
            <p:ph type="body" sz="quarter" idx="19" hasCustomPrompt="1"/>
          </p:nvPr>
        </p:nvSpPr>
        <p:spPr>
          <a:xfrm>
            <a:off x="2071670" y="4857760"/>
            <a:ext cx="2857520" cy="571505"/>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5" name="Zástupný symbol pro text 21"/>
          <p:cNvSpPr>
            <a:spLocks noGrp="1"/>
          </p:cNvSpPr>
          <p:nvPr>
            <p:ph type="body" sz="quarter" idx="21" hasCustomPrompt="1"/>
          </p:nvPr>
        </p:nvSpPr>
        <p:spPr>
          <a:xfrm>
            <a:off x="5000628" y="4857760"/>
            <a:ext cx="2857520" cy="571504"/>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9" name="Zástupný symbol pro obsah 22"/>
          <p:cNvSpPr>
            <a:spLocks noGrp="1"/>
          </p:cNvSpPr>
          <p:nvPr>
            <p:ph sz="quarter" idx="25" hasCustomPrompt="1"/>
          </p:nvPr>
        </p:nvSpPr>
        <p:spPr>
          <a:xfrm>
            <a:off x="5000628" y="2714620"/>
            <a:ext cx="2857520" cy="2143140"/>
          </a:xfrm>
        </p:spPr>
        <p:txBody>
          <a:bodyPr/>
          <a:lstStyle>
            <a:lvl1pPr>
              <a:buNone/>
              <a:defRPr/>
            </a:lvl1pPr>
          </a:lstStyle>
          <a:p>
            <a:pPr lvl="0"/>
            <a:r>
              <a:rPr lang="cs-CZ" dirty="0" smtClean="0"/>
              <a:t>OBJEKT</a:t>
            </a:r>
          </a:p>
        </p:txBody>
      </p:sp>
      <p:sp>
        <p:nvSpPr>
          <p:cNvPr id="20" name="Zástupný symbol pro obsah 22"/>
          <p:cNvSpPr>
            <a:spLocks noGrp="1"/>
          </p:cNvSpPr>
          <p:nvPr>
            <p:ph sz="quarter" idx="26" hasCustomPrompt="1"/>
          </p:nvPr>
        </p:nvSpPr>
        <p:spPr>
          <a:xfrm>
            <a:off x="2071670" y="2714620"/>
            <a:ext cx="2857520" cy="2143140"/>
          </a:xfrm>
        </p:spPr>
        <p:txBody>
          <a:bodyPr/>
          <a:lstStyle>
            <a:lvl1pPr>
              <a:buNone/>
              <a:defRPr/>
            </a:lvl1pPr>
          </a:lstStyle>
          <a:p>
            <a:pPr lvl="0"/>
            <a:r>
              <a:rPr lang="cs-CZ" dirty="0" smtClean="0"/>
              <a:t>OBJEKT</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21" name="Zástupný symbol pro text 21"/>
          <p:cNvSpPr>
            <a:spLocks noGrp="1"/>
          </p:cNvSpPr>
          <p:nvPr>
            <p:ph type="body" sz="quarter" idx="27" hasCustomPrompt="1"/>
          </p:nvPr>
        </p:nvSpPr>
        <p:spPr>
          <a:xfrm>
            <a:off x="4429124" y="5429264"/>
            <a:ext cx="3786214" cy="714380"/>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
        <p:nvSpPr>
          <p:cNvPr id="11" name="Zástupný symbol pro text 21"/>
          <p:cNvSpPr>
            <a:spLocks noGrp="1"/>
          </p:cNvSpPr>
          <p:nvPr>
            <p:ph type="body" sz="quarter" idx="28"/>
          </p:nvPr>
        </p:nvSpPr>
        <p:spPr>
          <a:xfrm>
            <a:off x="2035158" y="1714488"/>
            <a:ext cx="6180180" cy="857256"/>
          </a:xfrm>
        </p:spPr>
        <p:txBody>
          <a:bodyPr/>
          <a:lstStyle>
            <a:lvl1pPr marL="342900" indent="-342900">
              <a:buFont typeface="+mj-lt"/>
              <a:buAutoNum type="arabicParenR"/>
              <a:defRPr sz="1500" b="0" i="0" baseline="0"/>
            </a:lvl1pPr>
            <a:lvl2pPr>
              <a:buFont typeface="Arial" pitchFamily="34" charset="0"/>
              <a:buChar char="»"/>
              <a:defRPr baseline="0"/>
            </a:lvl2pPr>
            <a:lvl3pPr>
              <a:defRPr i="0"/>
            </a:lvl3pPr>
            <a:lvl5pPr>
              <a:buNone/>
              <a:defRPr/>
            </a:lvl5pPr>
          </a:lstStyle>
          <a:p>
            <a:pPr lvl="0"/>
            <a:r>
              <a:rPr lang="cs-CZ" smtClean="0"/>
              <a:t>Kliknutím lze upravit styly předlohy textu.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2x fotka_na výšku">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3" name="Zástupný symbol pro text 21"/>
          <p:cNvSpPr>
            <a:spLocks noGrp="1"/>
          </p:cNvSpPr>
          <p:nvPr>
            <p:ph type="body" sz="quarter" idx="19" hasCustomPrompt="1"/>
          </p:nvPr>
        </p:nvSpPr>
        <p:spPr>
          <a:xfrm>
            <a:off x="4214810" y="4454532"/>
            <a:ext cx="1935176" cy="571505"/>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5" name="Zástupný symbol pro text 21"/>
          <p:cNvSpPr>
            <a:spLocks noGrp="1"/>
          </p:cNvSpPr>
          <p:nvPr>
            <p:ph type="body" sz="quarter" idx="21" hasCustomPrompt="1"/>
          </p:nvPr>
        </p:nvSpPr>
        <p:spPr>
          <a:xfrm>
            <a:off x="6286512" y="4454532"/>
            <a:ext cx="1928826" cy="571504"/>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20" name="Zástupný symbol pro obsah 22"/>
          <p:cNvSpPr>
            <a:spLocks noGrp="1"/>
          </p:cNvSpPr>
          <p:nvPr>
            <p:ph sz="quarter" idx="26" hasCustomPrompt="1"/>
          </p:nvPr>
        </p:nvSpPr>
        <p:spPr>
          <a:xfrm>
            <a:off x="4175122" y="1739888"/>
            <a:ext cx="1973276" cy="2714644"/>
          </a:xfrm>
        </p:spPr>
        <p:txBody>
          <a:bodyPr/>
          <a:lstStyle>
            <a:lvl1pPr algn="ctr">
              <a:buNone/>
              <a:defRPr/>
            </a:lvl1pPr>
          </a:lstStyle>
          <a:p>
            <a:pPr lvl="0"/>
            <a:r>
              <a:rPr lang="cs-CZ" dirty="0" smtClean="0"/>
              <a:t>OBJEKT</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21" name="Zástupný symbol pro text 21"/>
          <p:cNvSpPr>
            <a:spLocks noGrp="1"/>
          </p:cNvSpPr>
          <p:nvPr>
            <p:ph type="body" sz="quarter" idx="27" hasCustomPrompt="1"/>
          </p:nvPr>
        </p:nvSpPr>
        <p:spPr>
          <a:xfrm>
            <a:off x="4429124" y="5429264"/>
            <a:ext cx="3786214" cy="714380"/>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
        <p:nvSpPr>
          <p:cNvPr id="14" name="Zástupný symbol pro obsah 22"/>
          <p:cNvSpPr>
            <a:spLocks noGrp="1"/>
          </p:cNvSpPr>
          <p:nvPr>
            <p:ph sz="quarter" idx="28" hasCustomPrompt="1"/>
          </p:nvPr>
        </p:nvSpPr>
        <p:spPr>
          <a:xfrm>
            <a:off x="6242062" y="1739888"/>
            <a:ext cx="1973276" cy="2714644"/>
          </a:xfrm>
        </p:spPr>
        <p:txBody>
          <a:bodyPr/>
          <a:lstStyle>
            <a:lvl1pPr algn="ctr">
              <a:buNone/>
              <a:defRPr/>
            </a:lvl1pPr>
          </a:lstStyle>
          <a:p>
            <a:pPr lvl="0"/>
            <a:r>
              <a:rPr lang="cs-CZ" dirty="0" smtClean="0"/>
              <a:t>OBJEKT</a:t>
            </a:r>
          </a:p>
        </p:txBody>
      </p:sp>
      <p:sp>
        <p:nvSpPr>
          <p:cNvPr id="12" name="Zástupný symbol pro text 21"/>
          <p:cNvSpPr>
            <a:spLocks noGrp="1"/>
          </p:cNvSpPr>
          <p:nvPr>
            <p:ph type="body" sz="quarter" idx="29"/>
          </p:nvPr>
        </p:nvSpPr>
        <p:spPr>
          <a:xfrm>
            <a:off x="2035158" y="1714488"/>
            <a:ext cx="2036776" cy="3714776"/>
          </a:xfrm>
        </p:spPr>
        <p:txBody>
          <a:bodyPr/>
          <a:lstStyle>
            <a:lvl1pPr marL="266700" indent="-266700">
              <a:buFont typeface="+mj-lt"/>
              <a:buAutoNum type="arabicParenR"/>
              <a:defRPr sz="1500" b="0" i="0" baseline="0"/>
            </a:lvl1pPr>
            <a:lvl2pPr marL="431800" indent="-177800">
              <a:buFont typeface="Arial" pitchFamily="34" charset="0"/>
              <a:buChar char="»"/>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kt+info">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5" name="Zástupný symbol pro text 21"/>
          <p:cNvSpPr>
            <a:spLocks noGrp="1"/>
          </p:cNvSpPr>
          <p:nvPr>
            <p:ph type="body" sz="quarter" idx="21" hasCustomPrompt="1"/>
          </p:nvPr>
        </p:nvSpPr>
        <p:spPr>
          <a:xfrm>
            <a:off x="4929190" y="4857760"/>
            <a:ext cx="3286148" cy="571504"/>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7" name="Zástupný symbol pro text 21"/>
          <p:cNvSpPr>
            <a:spLocks noGrp="1"/>
          </p:cNvSpPr>
          <p:nvPr>
            <p:ph type="body" sz="quarter" idx="23" hasCustomPrompt="1"/>
          </p:nvPr>
        </p:nvSpPr>
        <p:spPr>
          <a:xfrm>
            <a:off x="4429124" y="5429264"/>
            <a:ext cx="3786214" cy="714380"/>
          </a:xfrm>
        </p:spPr>
        <p:txBody>
          <a:bodyPr anchor="b" anchorCtr="0"/>
          <a:lstStyle>
            <a:lvl1pPr marL="266700" indent="-266700">
              <a:buClr>
                <a:schemeClr val="tx2"/>
              </a:buClr>
              <a:buSzPct val="150000"/>
              <a:buFontTx/>
              <a:buBlip>
                <a:blip r:embed="rId2"/>
              </a:buBlip>
              <a:defRPr sz="1350" b="0" i="1" baseline="0">
                <a:solidFill>
                  <a:schemeClr val="tx2"/>
                </a:solidFill>
              </a:defRPr>
            </a:lvl1pPr>
            <a:lvl2pPr>
              <a:buNone/>
              <a:defRPr/>
            </a:lvl2pPr>
            <a:lvl5pPr>
              <a:buNone/>
              <a:defRPr/>
            </a:lvl5pPr>
          </a:lstStyle>
          <a:p>
            <a:pPr lvl="0"/>
            <a:r>
              <a:rPr lang="cs-CZ" dirty="0" smtClean="0"/>
              <a:t>Důležitá informace</a:t>
            </a:r>
          </a:p>
        </p:txBody>
      </p:sp>
      <p:sp>
        <p:nvSpPr>
          <p:cNvPr id="18" name="Zástupný symbol pro text 21"/>
          <p:cNvSpPr>
            <a:spLocks noGrp="1"/>
          </p:cNvSpPr>
          <p:nvPr>
            <p:ph type="body" sz="quarter" idx="24"/>
          </p:nvPr>
        </p:nvSpPr>
        <p:spPr>
          <a:xfrm>
            <a:off x="2035158" y="1714488"/>
            <a:ext cx="6180180" cy="642943"/>
          </a:xfrm>
        </p:spPr>
        <p:txBody>
          <a:bodyPr/>
          <a:lstStyle>
            <a:lvl1pPr marL="0" indent="-288000">
              <a:buNone/>
              <a:defRPr sz="1500" b="0" i="0" baseline="0"/>
            </a:lvl1pPr>
            <a:lvl2pPr>
              <a:buNone/>
              <a:defRPr/>
            </a:lvl2pPr>
            <a:lvl5pPr>
              <a:buNone/>
              <a:defRPr/>
            </a:lvl5pPr>
          </a:lstStyle>
          <a:p>
            <a:pPr lvl="0"/>
            <a:r>
              <a:rPr lang="cs-CZ" smtClean="0"/>
              <a:t>Kliknutím lze upravit styly předlohy textu.</a:t>
            </a:r>
          </a:p>
        </p:txBody>
      </p:sp>
      <p:sp>
        <p:nvSpPr>
          <p:cNvPr id="20" name="Zástupný symbol pro obsah 22"/>
          <p:cNvSpPr>
            <a:spLocks noGrp="1"/>
          </p:cNvSpPr>
          <p:nvPr>
            <p:ph sz="quarter" idx="26" hasCustomPrompt="1"/>
          </p:nvPr>
        </p:nvSpPr>
        <p:spPr>
          <a:xfrm>
            <a:off x="2035158" y="2071678"/>
            <a:ext cx="6143668" cy="2714644"/>
          </a:xfrm>
        </p:spPr>
        <p:txBody>
          <a:bodyPr/>
          <a:lstStyle>
            <a:lvl1pPr algn="ctr">
              <a:buNone/>
              <a:defRPr/>
            </a:lvl1pPr>
          </a:lstStyle>
          <a:p>
            <a:pPr lvl="0"/>
            <a:r>
              <a:rPr lang="cs-CZ" dirty="0" smtClean="0"/>
              <a:t>OBJEKT</a:t>
            </a:r>
          </a:p>
        </p:txBody>
      </p:sp>
      <p:sp>
        <p:nvSpPr>
          <p:cNvPr id="11"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ŘEDĚLOVÁ STRÁN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Podnadpis 2"/>
          <p:cNvSpPr>
            <a:spLocks noGrp="1"/>
          </p:cNvSpPr>
          <p:nvPr>
            <p:ph type="subTitle" idx="1" hasCustomPrompt="1"/>
          </p:nvPr>
        </p:nvSpPr>
        <p:spPr>
          <a:xfrm>
            <a:off x="785786" y="714356"/>
            <a:ext cx="5143536" cy="357190"/>
          </a:xfrm>
        </p:spPr>
        <p:txBody>
          <a:bodyPr/>
          <a:lstStyle>
            <a:lvl1pPr marL="0" indent="0" algn="l">
              <a:buNone/>
              <a:defRPr sz="2000" b="1" i="0" cap="all" baseline="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PŘEDĚLOVÁ STRÁNKA</a:t>
            </a:r>
          </a:p>
        </p:txBody>
      </p:sp>
      <p:sp>
        <p:nvSpPr>
          <p:cNvPr id="5" name="Zástupný symbol pro text 8"/>
          <p:cNvSpPr>
            <a:spLocks noGrp="1"/>
          </p:cNvSpPr>
          <p:nvPr>
            <p:ph type="body" sz="quarter" idx="13" hasCustomPrompt="1"/>
          </p:nvPr>
        </p:nvSpPr>
        <p:spPr>
          <a:xfrm>
            <a:off x="785786" y="1142984"/>
            <a:ext cx="5143500" cy="428612"/>
          </a:xfrm>
        </p:spPr>
        <p:txBody>
          <a:bodyPr/>
          <a:lstStyle>
            <a:lvl1pPr>
              <a:buNone/>
              <a:defRPr b="0" i="0" baseline="0">
                <a:solidFill>
                  <a:schemeClr val="tx2"/>
                </a:solidFill>
              </a:defRPr>
            </a:lvl1pPr>
          </a:lstStyle>
          <a:p>
            <a:pPr lvl="0"/>
            <a:r>
              <a:rPr lang="cs-CZ" dirty="0" smtClean="0"/>
              <a:t>Nadpis 3. úrovně</a:t>
            </a:r>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lavní+poznámka">
    <p:spTree>
      <p:nvGrpSpPr>
        <p:cNvPr id="1" name=""/>
        <p:cNvGrpSpPr/>
        <p:nvPr/>
      </p:nvGrpSpPr>
      <p:grpSpPr>
        <a:xfrm>
          <a:off x="0" y="0"/>
          <a:ext cx="0" cy="0"/>
          <a:chOff x="0" y="0"/>
          <a:chExt cx="0" cy="0"/>
        </a:xfrm>
      </p:grpSpPr>
      <p:sp>
        <p:nvSpPr>
          <p:cNvPr id="3" name="Podnadpis 2"/>
          <p:cNvSpPr>
            <a:spLocks noGrp="1"/>
          </p:cNvSpPr>
          <p:nvPr>
            <p:ph type="subTitle" idx="1" hasCustomPrompt="1"/>
          </p:nvPr>
        </p:nvSpPr>
        <p:spPr>
          <a:xfrm>
            <a:off x="2012932" y="71435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9" name="Zástupný symbol pro text 8"/>
          <p:cNvSpPr>
            <a:spLocks noGrp="1"/>
          </p:cNvSpPr>
          <p:nvPr>
            <p:ph type="body" sz="quarter" idx="13" hasCustomPrompt="1"/>
          </p:nvPr>
        </p:nvSpPr>
        <p:spPr>
          <a:xfrm>
            <a:off x="2025648" y="114300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22" name="Zástupný symbol pro text 21"/>
          <p:cNvSpPr>
            <a:spLocks noGrp="1"/>
          </p:cNvSpPr>
          <p:nvPr>
            <p:ph type="body" sz="quarter" idx="14"/>
          </p:nvPr>
        </p:nvSpPr>
        <p:spPr>
          <a:xfrm>
            <a:off x="1742937" y="1857365"/>
            <a:ext cx="6466051" cy="1571636"/>
          </a:xfrm>
        </p:spPr>
        <p:txBody>
          <a:bodyPr/>
          <a:lstStyle>
            <a:lvl1pPr marL="288000" indent="-288000">
              <a:buClr>
                <a:schemeClr val="tx2"/>
              </a:buClr>
              <a:defRPr sz="1500" b="0" i="0" baseline="0"/>
            </a:lvl1pPr>
            <a:lvl2pPr>
              <a:defRPr sz="1200" baseline="0"/>
            </a:lvl2pPr>
            <a:lvl3pPr>
              <a:defRPr sz="1200" baseline="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1" name="Zástupný symbol pro text 21"/>
          <p:cNvSpPr>
            <a:spLocks noGrp="1"/>
          </p:cNvSpPr>
          <p:nvPr>
            <p:ph type="body" sz="quarter" idx="19" hasCustomPrompt="1"/>
          </p:nvPr>
        </p:nvSpPr>
        <p:spPr>
          <a:xfrm>
            <a:off x="4429124" y="4929199"/>
            <a:ext cx="3786214" cy="1214446"/>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
        <p:nvSpPr>
          <p:cNvPr id="12" name="Rectangle 2"/>
          <p:cNvSpPr>
            <a:spLocks noGrp="1" noChangeArrowheads="1"/>
          </p:cNvSpPr>
          <p:nvPr>
            <p:ph type="title" hasCustomPrompt="1"/>
          </p:nvPr>
        </p:nvSpPr>
        <p:spPr bwMode="auto">
          <a:xfrm>
            <a:off x="285720" y="714356"/>
            <a:ext cx="164307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KAPITOLY</a:t>
            </a:r>
            <a:br>
              <a:rPr lang="cs-CZ" dirty="0" smtClean="0"/>
            </a:br>
            <a:r>
              <a:rPr lang="cs-CZ" dirty="0" smtClean="0"/>
              <a:t>– ZOPAKOVÁNÍ</a:t>
            </a:r>
          </a:p>
        </p:txBody>
      </p:sp>
      <p:sp>
        <p:nvSpPr>
          <p:cNvPr id="15" name="Zástupný symbol pro text 21"/>
          <p:cNvSpPr>
            <a:spLocks noGrp="1"/>
          </p:cNvSpPr>
          <p:nvPr>
            <p:ph type="body" sz="quarter" idx="25"/>
          </p:nvPr>
        </p:nvSpPr>
        <p:spPr>
          <a:xfrm>
            <a:off x="2035158" y="3500438"/>
            <a:ext cx="6465932" cy="1857388"/>
          </a:xfrm>
        </p:spPr>
        <p:txBody>
          <a:bodyPr/>
          <a:lstStyle>
            <a:lvl1pPr marL="266700" indent="-266700">
              <a:buFont typeface="+mj-lt"/>
              <a:buAutoNum type="arabicParenR"/>
              <a:defRPr sz="1500" b="0" i="0" baseline="0"/>
            </a:lvl1pPr>
            <a:lvl2pPr marL="452438" indent="-173038">
              <a:buFont typeface="Arial" pitchFamily="34" charset="0"/>
              <a:buChar char="»"/>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p:txBody>
      </p:sp>
      <p:sp>
        <p:nvSpPr>
          <p:cNvPr id="2" name="TextovéPole 1"/>
          <p:cNvSpPr txBox="1"/>
          <p:nvPr userDrawn="1"/>
        </p:nvSpPr>
        <p:spPr>
          <a:xfrm>
            <a:off x="8028384" y="6525344"/>
            <a:ext cx="312906" cy="369332"/>
          </a:xfrm>
          <a:prstGeom prst="rect">
            <a:avLst/>
          </a:prstGeom>
          <a:noFill/>
        </p:spPr>
        <p:txBody>
          <a:bodyPr wrap="none" rtlCol="0">
            <a:spAutoFit/>
          </a:bodyPr>
          <a:lstStyle/>
          <a:p>
            <a:r>
              <a:rPr lang="cs-CZ" dirty="0" smtClean="0"/>
              <a:t>1</a:t>
            </a:r>
            <a:endParaRPr lang="cs-CZ"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lavní+důležitá info">
    <p:spTree>
      <p:nvGrpSpPr>
        <p:cNvPr id="1" name=""/>
        <p:cNvGrpSpPr/>
        <p:nvPr/>
      </p:nvGrpSpPr>
      <p:grpSpPr>
        <a:xfrm>
          <a:off x="0" y="0"/>
          <a:ext cx="0" cy="0"/>
          <a:chOff x="0" y="0"/>
          <a:chExt cx="0" cy="0"/>
        </a:xfrm>
      </p:grpSpPr>
      <p:sp>
        <p:nvSpPr>
          <p:cNvPr id="11" name="Zástupný symbol pro text 21"/>
          <p:cNvSpPr>
            <a:spLocks noGrp="1"/>
          </p:cNvSpPr>
          <p:nvPr>
            <p:ph type="body" sz="quarter" idx="19" hasCustomPrompt="1"/>
          </p:nvPr>
        </p:nvSpPr>
        <p:spPr>
          <a:xfrm>
            <a:off x="4429124" y="4929199"/>
            <a:ext cx="3786214" cy="1214446"/>
          </a:xfrm>
        </p:spPr>
        <p:txBody>
          <a:bodyPr anchor="b" anchorCtr="0"/>
          <a:lstStyle>
            <a:lvl1pPr marL="266700" indent="-266700">
              <a:buClr>
                <a:schemeClr val="tx2"/>
              </a:buClr>
              <a:buSzPct val="150000"/>
              <a:buFontTx/>
              <a:buBlip>
                <a:blip r:embed="rId2"/>
              </a:buBlip>
              <a:defRPr sz="1350" b="0" i="1" baseline="0">
                <a:solidFill>
                  <a:schemeClr val="tx2"/>
                </a:solidFill>
              </a:defRPr>
            </a:lvl1pPr>
            <a:lvl2pPr>
              <a:buNone/>
              <a:defRPr/>
            </a:lvl2pPr>
            <a:lvl5pPr>
              <a:buNone/>
              <a:defRPr/>
            </a:lvl5pPr>
          </a:lstStyle>
          <a:p>
            <a:pPr lvl="0"/>
            <a:r>
              <a:rPr lang="cs-CZ" dirty="0" smtClean="0"/>
              <a:t>Důležitá informace</a:t>
            </a:r>
          </a:p>
        </p:txBody>
      </p:sp>
      <p:sp>
        <p:nvSpPr>
          <p:cNvPr id="15" name="Rectangle 2"/>
          <p:cNvSpPr>
            <a:spLocks noGrp="1" noChangeArrowheads="1"/>
          </p:cNvSpPr>
          <p:nvPr>
            <p:ph type="title" hasCustomPrompt="1"/>
          </p:nvPr>
        </p:nvSpPr>
        <p:spPr bwMode="auto">
          <a:xfrm>
            <a:off x="285720" y="714356"/>
            <a:ext cx="164307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rgbClr val="264067"/>
                </a:solidFill>
                <a:latin typeface="Arial Narrow" pitchFamily="34" charset="0"/>
              </a:defRPr>
            </a:lvl1pPr>
          </a:lstStyle>
          <a:p>
            <a:pPr lvl="0"/>
            <a:r>
              <a:rPr lang="cs-CZ" dirty="0" smtClean="0"/>
              <a:t>nadpis KAPITOLY</a:t>
            </a:r>
            <a:br>
              <a:rPr lang="cs-CZ" dirty="0" smtClean="0"/>
            </a:br>
            <a:r>
              <a:rPr lang="cs-CZ" dirty="0" smtClean="0"/>
              <a:t>– ZOPAKOVÁNÍ</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12" name="Zástupný symbol pro text 8"/>
          <p:cNvSpPr>
            <a:spLocks noGrp="1"/>
          </p:cNvSpPr>
          <p:nvPr>
            <p:ph type="body" sz="quarter" idx="13"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3" name="Zástupný symbol pro text 21"/>
          <p:cNvSpPr>
            <a:spLocks noGrp="1"/>
          </p:cNvSpPr>
          <p:nvPr>
            <p:ph type="body" sz="quarter" idx="14"/>
          </p:nvPr>
        </p:nvSpPr>
        <p:spPr>
          <a:xfrm>
            <a:off x="1735025" y="1863715"/>
            <a:ext cx="6466051" cy="1571636"/>
          </a:xfrm>
        </p:spPr>
        <p:txBody>
          <a:bodyPr/>
          <a:lstStyle>
            <a:lvl1pPr marL="288000" indent="-288000">
              <a:buClr>
                <a:schemeClr val="tx2"/>
              </a:buClr>
              <a:defRPr sz="1500" b="0" i="0" baseline="0"/>
            </a:lvl1pPr>
            <a:lvl2pPr marL="757238" indent="-192088">
              <a:defRPr sz="1200" baseline="0"/>
            </a:lvl2pPr>
            <a:lvl3pPr>
              <a:defRPr sz="1200" baseline="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16" name="Zástupný symbol pro text 21"/>
          <p:cNvSpPr>
            <a:spLocks noGrp="1"/>
          </p:cNvSpPr>
          <p:nvPr>
            <p:ph type="body" sz="quarter" idx="25"/>
          </p:nvPr>
        </p:nvSpPr>
        <p:spPr>
          <a:xfrm>
            <a:off x="2035158" y="3500438"/>
            <a:ext cx="6465932" cy="1857388"/>
          </a:xfrm>
        </p:spPr>
        <p:txBody>
          <a:bodyPr/>
          <a:lstStyle>
            <a:lvl1pPr marL="266700" indent="-266700">
              <a:buFont typeface="+mj-lt"/>
              <a:buAutoNum type="arabicParenR"/>
              <a:defRPr sz="1500" b="0" i="0" baseline="0"/>
            </a:lvl1pPr>
            <a:lvl2pPr marL="452438" indent="-173038">
              <a:buFont typeface="Arial" pitchFamily="34" charset="0"/>
              <a:buChar char="»"/>
              <a:tabLst/>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x fotka_širokoúhlá">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21" name="Zástupný symbol pro text 21"/>
          <p:cNvSpPr>
            <a:spLocks noGrp="1"/>
          </p:cNvSpPr>
          <p:nvPr>
            <p:ph type="body" sz="quarter" idx="27" hasCustomPrompt="1"/>
          </p:nvPr>
        </p:nvSpPr>
        <p:spPr>
          <a:xfrm>
            <a:off x="4429124" y="5429264"/>
            <a:ext cx="3786214" cy="714380"/>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
        <p:nvSpPr>
          <p:cNvPr id="11" name="Zástupný symbol pro text 21"/>
          <p:cNvSpPr>
            <a:spLocks noGrp="1"/>
          </p:cNvSpPr>
          <p:nvPr>
            <p:ph type="body" sz="quarter" idx="28"/>
          </p:nvPr>
        </p:nvSpPr>
        <p:spPr>
          <a:xfrm>
            <a:off x="2035158" y="1714488"/>
            <a:ext cx="6180180" cy="500066"/>
          </a:xfrm>
        </p:spPr>
        <p:txBody>
          <a:bodyPr/>
          <a:lstStyle>
            <a:lvl1pPr marL="54900" indent="-342900">
              <a:buFont typeface="+mj-lt"/>
              <a:buNone/>
              <a:defRPr sz="1500" b="0" i="0" baseline="0"/>
            </a:lvl1pPr>
            <a:lvl2pPr marL="268288" indent="-179388">
              <a:buFont typeface="Arial" pitchFamily="34" charset="0"/>
              <a:buChar char="»"/>
              <a:defRPr baseline="0"/>
            </a:lvl2pPr>
            <a:lvl3pPr marL="541338" indent="-179388">
              <a:defRPr i="0"/>
            </a:lvl3pPr>
            <a:lvl5pPr>
              <a:buNone/>
              <a:defRPr/>
            </a:lvl5pPr>
          </a:lstStyle>
          <a:p>
            <a:pPr lvl="0"/>
            <a:r>
              <a:rPr lang="cs-CZ" smtClean="0"/>
              <a:t>Kliknutím lze upravit styly předlohy textu.</a:t>
            </a:r>
          </a:p>
        </p:txBody>
      </p:sp>
      <p:sp>
        <p:nvSpPr>
          <p:cNvPr id="14" name="Zástupný symbol pro text 21"/>
          <p:cNvSpPr>
            <a:spLocks noGrp="1"/>
          </p:cNvSpPr>
          <p:nvPr>
            <p:ph type="body" sz="quarter" idx="25"/>
          </p:nvPr>
        </p:nvSpPr>
        <p:spPr>
          <a:xfrm>
            <a:off x="2035158" y="2285992"/>
            <a:ext cx="6180180" cy="2786082"/>
          </a:xfrm>
        </p:spPr>
        <p:txBody>
          <a:bodyPr/>
          <a:lstStyle>
            <a:lvl1pPr marL="266700" indent="-266700">
              <a:buFont typeface="+mj-lt"/>
              <a:buAutoNum type="arabicParenR"/>
              <a:defRPr sz="1500" b="0" i="0" baseline="0"/>
            </a:lvl1pPr>
            <a:lvl2pPr marL="452438" indent="-173038">
              <a:buFont typeface="Arial" pitchFamily="34" charset="0"/>
              <a:buChar char="»"/>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lavní+objekt_info">
    <p:spTree>
      <p:nvGrpSpPr>
        <p:cNvPr id="1" name=""/>
        <p:cNvGrpSpPr/>
        <p:nvPr/>
      </p:nvGrpSpPr>
      <p:grpSpPr>
        <a:xfrm>
          <a:off x="0" y="0"/>
          <a:ext cx="0" cy="0"/>
          <a:chOff x="0" y="0"/>
          <a:chExt cx="0" cy="0"/>
        </a:xfrm>
      </p:grpSpPr>
      <p:sp>
        <p:nvSpPr>
          <p:cNvPr id="15" name="Rectangle 2"/>
          <p:cNvSpPr>
            <a:spLocks noGrp="1" noChangeArrowheads="1"/>
          </p:cNvSpPr>
          <p:nvPr>
            <p:ph type="title" hasCustomPrompt="1"/>
          </p:nvPr>
        </p:nvSpPr>
        <p:spPr bwMode="auto">
          <a:xfrm>
            <a:off x="285720" y="714356"/>
            <a:ext cx="164307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rgbClr val="264067"/>
                </a:solidFill>
                <a:latin typeface="Arial Narrow" pitchFamily="34" charset="0"/>
              </a:defRPr>
            </a:lvl1pPr>
          </a:lstStyle>
          <a:p>
            <a:pPr lvl="0"/>
            <a:r>
              <a:rPr lang="cs-CZ" dirty="0" smtClean="0"/>
              <a:t>nadpis KAPITOLY</a:t>
            </a:r>
            <a:br>
              <a:rPr lang="cs-CZ" dirty="0" smtClean="0"/>
            </a:br>
            <a:r>
              <a:rPr lang="cs-CZ" dirty="0" smtClean="0"/>
              <a:t>– ZOPAKOVÁNÍ</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12" name="Zástupný symbol pro text 8"/>
          <p:cNvSpPr>
            <a:spLocks noGrp="1"/>
          </p:cNvSpPr>
          <p:nvPr>
            <p:ph type="body" sz="quarter" idx="13"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3" name="Zástupný symbol pro text 21"/>
          <p:cNvSpPr>
            <a:spLocks noGrp="1"/>
          </p:cNvSpPr>
          <p:nvPr>
            <p:ph type="body" sz="quarter" idx="14"/>
          </p:nvPr>
        </p:nvSpPr>
        <p:spPr>
          <a:xfrm>
            <a:off x="1735025" y="1863715"/>
            <a:ext cx="2622661" cy="1571636"/>
          </a:xfrm>
        </p:spPr>
        <p:txBody>
          <a:bodyPr/>
          <a:lstStyle>
            <a:lvl1pPr marL="288000" indent="-288000">
              <a:buClr>
                <a:schemeClr val="tx2"/>
              </a:buClr>
              <a:defRPr sz="1500" b="0" i="0" baseline="0"/>
            </a:lvl1pPr>
            <a:lvl2pPr>
              <a:defRPr sz="1200" baseline="0"/>
            </a:lvl2pPr>
            <a:lvl3pPr>
              <a:defRPr sz="1200" baseline="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9" name="Zástupný symbol pro text 21"/>
          <p:cNvSpPr>
            <a:spLocks noGrp="1"/>
          </p:cNvSpPr>
          <p:nvPr>
            <p:ph type="body" sz="quarter" idx="21" hasCustomPrompt="1"/>
          </p:nvPr>
        </p:nvSpPr>
        <p:spPr>
          <a:xfrm>
            <a:off x="4429124" y="4643446"/>
            <a:ext cx="3786214" cy="642942"/>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7" name="Zástupný symbol pro text 21"/>
          <p:cNvSpPr>
            <a:spLocks noGrp="1"/>
          </p:cNvSpPr>
          <p:nvPr>
            <p:ph type="body" sz="quarter" idx="19" hasCustomPrompt="1"/>
          </p:nvPr>
        </p:nvSpPr>
        <p:spPr>
          <a:xfrm>
            <a:off x="4429124" y="5286387"/>
            <a:ext cx="3786214" cy="857257"/>
          </a:xfrm>
        </p:spPr>
        <p:txBody>
          <a:bodyPr anchor="b" anchorCtr="0"/>
          <a:lstStyle>
            <a:lvl1pPr marL="266700" indent="-266700">
              <a:buClr>
                <a:schemeClr val="tx2"/>
              </a:buClr>
              <a:buSzPct val="150000"/>
              <a:buFontTx/>
              <a:buBlip>
                <a:blip r:embed="rId2"/>
              </a:buBlip>
              <a:defRPr sz="1350" b="0" i="1" baseline="0">
                <a:solidFill>
                  <a:schemeClr val="tx2"/>
                </a:solidFill>
              </a:defRPr>
            </a:lvl1pPr>
            <a:lvl2pPr>
              <a:buNone/>
              <a:defRPr/>
            </a:lvl2pPr>
            <a:lvl5pPr>
              <a:buNone/>
              <a:defRPr/>
            </a:lvl5pPr>
          </a:lstStyle>
          <a:p>
            <a:pPr lvl="0"/>
            <a:r>
              <a:rPr lang="cs-CZ" dirty="0" smtClean="0"/>
              <a:t>Důležitá informace</a:t>
            </a:r>
          </a:p>
        </p:txBody>
      </p:sp>
      <p:sp>
        <p:nvSpPr>
          <p:cNvPr id="20" name="Zástupný symbol pro obsah 22"/>
          <p:cNvSpPr>
            <a:spLocks noGrp="1"/>
          </p:cNvSpPr>
          <p:nvPr>
            <p:ph sz="quarter" idx="22" hasCustomPrompt="1"/>
          </p:nvPr>
        </p:nvSpPr>
        <p:spPr>
          <a:xfrm>
            <a:off x="4429124" y="1857364"/>
            <a:ext cx="3786214" cy="2786082"/>
          </a:xfrm>
        </p:spPr>
        <p:txBody>
          <a:bodyPr/>
          <a:lstStyle>
            <a:lvl1pPr>
              <a:buNone/>
              <a:defRPr/>
            </a:lvl1pPr>
          </a:lstStyle>
          <a:p>
            <a:pPr lvl="0"/>
            <a:r>
              <a:rPr lang="cs-CZ" dirty="0" smtClean="0"/>
              <a:t>OBJEKT</a:t>
            </a:r>
          </a:p>
        </p:txBody>
      </p:sp>
      <p:sp>
        <p:nvSpPr>
          <p:cNvPr id="18" name="Zástupný symbol pro text 21"/>
          <p:cNvSpPr>
            <a:spLocks noGrp="1"/>
          </p:cNvSpPr>
          <p:nvPr>
            <p:ph type="body" sz="quarter" idx="29"/>
          </p:nvPr>
        </p:nvSpPr>
        <p:spPr>
          <a:xfrm>
            <a:off x="2035158" y="3500438"/>
            <a:ext cx="2322528" cy="1857388"/>
          </a:xfrm>
        </p:spPr>
        <p:txBody>
          <a:bodyPr/>
          <a:lstStyle>
            <a:lvl1pPr marL="266700" indent="-266700">
              <a:buFont typeface="+mj-lt"/>
              <a:buAutoNum type="arabicParenR"/>
              <a:defRPr sz="1500" b="0" i="0" baseline="0"/>
            </a:lvl1pPr>
            <a:lvl2pPr marL="431800" indent="-177800">
              <a:buFont typeface="Arial" pitchFamily="34" charset="0"/>
              <a:buChar char="»"/>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lavní+objekt poznámka">
    <p:spTree>
      <p:nvGrpSpPr>
        <p:cNvPr id="1" name=""/>
        <p:cNvGrpSpPr/>
        <p:nvPr/>
      </p:nvGrpSpPr>
      <p:grpSpPr>
        <a:xfrm>
          <a:off x="0" y="0"/>
          <a:ext cx="0" cy="0"/>
          <a:chOff x="0" y="0"/>
          <a:chExt cx="0" cy="0"/>
        </a:xfrm>
      </p:grpSpPr>
      <p:sp>
        <p:nvSpPr>
          <p:cNvPr id="15" name="Rectangle 2"/>
          <p:cNvSpPr>
            <a:spLocks noGrp="1" noChangeArrowheads="1"/>
          </p:cNvSpPr>
          <p:nvPr>
            <p:ph type="title" hasCustomPrompt="1"/>
          </p:nvPr>
        </p:nvSpPr>
        <p:spPr bwMode="auto">
          <a:xfrm>
            <a:off x="285720" y="714356"/>
            <a:ext cx="164307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rgbClr val="264067"/>
                </a:solidFill>
                <a:latin typeface="Arial Narrow" pitchFamily="34" charset="0"/>
              </a:defRPr>
            </a:lvl1pPr>
          </a:lstStyle>
          <a:p>
            <a:pPr lvl="0"/>
            <a:r>
              <a:rPr lang="cs-CZ" dirty="0" smtClean="0"/>
              <a:t>nadpis KAPITOLY</a:t>
            </a:r>
            <a:br>
              <a:rPr lang="cs-CZ" dirty="0" smtClean="0"/>
            </a:br>
            <a:r>
              <a:rPr lang="cs-CZ" dirty="0" smtClean="0"/>
              <a:t>– ZOPAKOVÁNÍ</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12" name="Zástupný symbol pro text 8"/>
          <p:cNvSpPr>
            <a:spLocks noGrp="1"/>
          </p:cNvSpPr>
          <p:nvPr>
            <p:ph type="body" sz="quarter" idx="13"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3" name="Zástupný symbol pro text 21"/>
          <p:cNvSpPr>
            <a:spLocks noGrp="1"/>
          </p:cNvSpPr>
          <p:nvPr>
            <p:ph type="body" sz="quarter" idx="14"/>
          </p:nvPr>
        </p:nvSpPr>
        <p:spPr>
          <a:xfrm>
            <a:off x="1735025" y="1863715"/>
            <a:ext cx="2622661" cy="1571636"/>
          </a:xfrm>
        </p:spPr>
        <p:txBody>
          <a:bodyPr/>
          <a:lstStyle>
            <a:lvl1pPr marL="288000" indent="-288000">
              <a:buClr>
                <a:schemeClr val="tx2"/>
              </a:buClr>
              <a:defRPr sz="1500" b="0" i="0" baseline="0"/>
            </a:lvl1pPr>
            <a:lvl2pPr marL="725488" indent="-173038">
              <a:defRPr sz="1200" baseline="0"/>
            </a:lvl2pPr>
            <a:lvl3pPr>
              <a:defRPr sz="1200" baseline="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
        <p:nvSpPr>
          <p:cNvPr id="9" name="Zástupný symbol pro text 21"/>
          <p:cNvSpPr>
            <a:spLocks noGrp="1"/>
          </p:cNvSpPr>
          <p:nvPr>
            <p:ph type="body" sz="quarter" idx="21" hasCustomPrompt="1"/>
          </p:nvPr>
        </p:nvSpPr>
        <p:spPr>
          <a:xfrm>
            <a:off x="4429124" y="4643446"/>
            <a:ext cx="3786214" cy="642942"/>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7" name="Zástupný symbol pro text 21"/>
          <p:cNvSpPr>
            <a:spLocks noGrp="1"/>
          </p:cNvSpPr>
          <p:nvPr>
            <p:ph type="body" sz="quarter" idx="19" hasCustomPrompt="1"/>
          </p:nvPr>
        </p:nvSpPr>
        <p:spPr>
          <a:xfrm>
            <a:off x="4429124" y="5286387"/>
            <a:ext cx="3786214" cy="857257"/>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
        <p:nvSpPr>
          <p:cNvPr id="23" name="Zástupný symbol pro obsah 22"/>
          <p:cNvSpPr>
            <a:spLocks noGrp="1"/>
          </p:cNvSpPr>
          <p:nvPr>
            <p:ph sz="quarter" idx="22" hasCustomPrompt="1"/>
          </p:nvPr>
        </p:nvSpPr>
        <p:spPr>
          <a:xfrm>
            <a:off x="4429124" y="1857364"/>
            <a:ext cx="3786214" cy="2786082"/>
          </a:xfrm>
        </p:spPr>
        <p:txBody>
          <a:bodyPr/>
          <a:lstStyle>
            <a:lvl1pPr>
              <a:buNone/>
              <a:defRPr/>
            </a:lvl1pPr>
          </a:lstStyle>
          <a:p>
            <a:pPr lvl="0"/>
            <a:r>
              <a:rPr lang="cs-CZ" dirty="0" smtClean="0"/>
              <a:t>OBJEKT</a:t>
            </a:r>
          </a:p>
        </p:txBody>
      </p:sp>
      <p:sp>
        <p:nvSpPr>
          <p:cNvPr id="18" name="Zástupný symbol pro text 21"/>
          <p:cNvSpPr>
            <a:spLocks noGrp="1"/>
          </p:cNvSpPr>
          <p:nvPr>
            <p:ph type="body" sz="quarter" idx="29"/>
          </p:nvPr>
        </p:nvSpPr>
        <p:spPr>
          <a:xfrm>
            <a:off x="2035158" y="3500438"/>
            <a:ext cx="2322528" cy="1928826"/>
          </a:xfrm>
        </p:spPr>
        <p:txBody>
          <a:bodyPr/>
          <a:lstStyle>
            <a:lvl1pPr marL="266700" indent="-266700">
              <a:buFont typeface="+mj-lt"/>
              <a:buAutoNum type="arabicParenR"/>
              <a:defRPr sz="1500" b="0" i="0" baseline="0"/>
            </a:lvl1pPr>
            <a:lvl2pPr marL="450850" indent="-196850">
              <a:buFont typeface="Arial" pitchFamily="34" charset="0"/>
              <a:buChar char="»"/>
              <a:defRPr baseline="0"/>
            </a:lvl2pPr>
            <a:lvl3pPr marL="628650" indent="-177800">
              <a:defRPr i="0"/>
            </a:lvl3pPr>
            <a:lvl5pPr>
              <a:buNone/>
              <a:defRPr/>
            </a:lvl5pPr>
          </a:lstStyle>
          <a:p>
            <a:pPr lvl="0"/>
            <a:r>
              <a:rPr lang="cs-CZ" smtClean="0"/>
              <a:t>Kliknutím lze upravit styly předlohy textu.</a:t>
            </a:r>
          </a:p>
          <a:p>
            <a:pPr lvl="1"/>
            <a:r>
              <a:rPr lang="cs-CZ" smtClean="0"/>
              <a:t>Druhá úroveň</a:t>
            </a:r>
          </a:p>
          <a:p>
            <a:pPr lvl="2"/>
            <a:r>
              <a:rPr lang="cs-CZ" smtClean="0"/>
              <a:t>Třetí úroveň</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x objekt + info">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3" name="Zástupný symbol pro text 21"/>
          <p:cNvSpPr>
            <a:spLocks noGrp="1"/>
          </p:cNvSpPr>
          <p:nvPr>
            <p:ph type="body" sz="quarter" idx="19" hasCustomPrompt="1"/>
          </p:nvPr>
        </p:nvSpPr>
        <p:spPr>
          <a:xfrm>
            <a:off x="2071670" y="4857760"/>
            <a:ext cx="2857520" cy="571505"/>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5" name="Zástupný symbol pro text 21"/>
          <p:cNvSpPr>
            <a:spLocks noGrp="1"/>
          </p:cNvSpPr>
          <p:nvPr>
            <p:ph type="body" sz="quarter" idx="21" hasCustomPrompt="1"/>
          </p:nvPr>
        </p:nvSpPr>
        <p:spPr>
          <a:xfrm>
            <a:off x="4929190" y="4857760"/>
            <a:ext cx="3286148" cy="571504"/>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7" name="Zástupný symbol pro text 21"/>
          <p:cNvSpPr>
            <a:spLocks noGrp="1"/>
          </p:cNvSpPr>
          <p:nvPr>
            <p:ph type="body" sz="quarter" idx="23" hasCustomPrompt="1"/>
          </p:nvPr>
        </p:nvSpPr>
        <p:spPr>
          <a:xfrm>
            <a:off x="4429124" y="5429264"/>
            <a:ext cx="3786214" cy="714380"/>
          </a:xfrm>
        </p:spPr>
        <p:txBody>
          <a:bodyPr anchor="b" anchorCtr="0"/>
          <a:lstStyle>
            <a:lvl1pPr marL="266700" indent="-266700">
              <a:buClr>
                <a:schemeClr val="tx2"/>
              </a:buClr>
              <a:buSzPct val="150000"/>
              <a:buFontTx/>
              <a:buBlip>
                <a:blip r:embed="rId2"/>
              </a:buBlip>
              <a:defRPr sz="1350" b="0" i="1" baseline="0">
                <a:solidFill>
                  <a:schemeClr val="tx2"/>
                </a:solidFill>
              </a:defRPr>
            </a:lvl1pPr>
            <a:lvl2pPr>
              <a:buNone/>
              <a:defRPr/>
            </a:lvl2pPr>
            <a:lvl5pPr>
              <a:buNone/>
              <a:defRPr/>
            </a:lvl5pPr>
          </a:lstStyle>
          <a:p>
            <a:pPr lvl="0"/>
            <a:r>
              <a:rPr lang="cs-CZ" dirty="0" smtClean="0"/>
              <a:t>Důležitá informace</a:t>
            </a:r>
          </a:p>
        </p:txBody>
      </p:sp>
      <p:sp>
        <p:nvSpPr>
          <p:cNvPr id="18" name="Zástupný symbol pro text 21"/>
          <p:cNvSpPr>
            <a:spLocks noGrp="1"/>
          </p:cNvSpPr>
          <p:nvPr>
            <p:ph type="body" sz="quarter" idx="24"/>
          </p:nvPr>
        </p:nvSpPr>
        <p:spPr>
          <a:xfrm>
            <a:off x="2035158" y="1714488"/>
            <a:ext cx="6180180" cy="642943"/>
          </a:xfrm>
        </p:spPr>
        <p:txBody>
          <a:bodyPr/>
          <a:lstStyle>
            <a:lvl1pPr marL="0" indent="-288000">
              <a:buNone/>
              <a:defRPr sz="1500" b="0" i="0" baseline="0"/>
            </a:lvl1pPr>
            <a:lvl2pPr>
              <a:buNone/>
              <a:defRPr/>
            </a:lvl2pPr>
            <a:lvl5pPr>
              <a:buNone/>
              <a:defRPr/>
            </a:lvl5pPr>
          </a:lstStyle>
          <a:p>
            <a:pPr lvl="0"/>
            <a:r>
              <a:rPr lang="cs-CZ" smtClean="0"/>
              <a:t>Kliknutím lze upravit styly předlohy textu.</a:t>
            </a:r>
          </a:p>
        </p:txBody>
      </p:sp>
      <p:sp>
        <p:nvSpPr>
          <p:cNvPr id="19" name="Zástupný symbol pro obsah 22"/>
          <p:cNvSpPr>
            <a:spLocks noGrp="1"/>
          </p:cNvSpPr>
          <p:nvPr>
            <p:ph sz="quarter" idx="25" hasCustomPrompt="1"/>
          </p:nvPr>
        </p:nvSpPr>
        <p:spPr>
          <a:xfrm>
            <a:off x="4929190" y="2000240"/>
            <a:ext cx="3286148" cy="2786082"/>
          </a:xfrm>
        </p:spPr>
        <p:txBody>
          <a:bodyPr/>
          <a:lstStyle>
            <a:lvl1pPr>
              <a:buNone/>
              <a:defRPr/>
            </a:lvl1pPr>
          </a:lstStyle>
          <a:p>
            <a:pPr lvl="0"/>
            <a:r>
              <a:rPr lang="cs-CZ" dirty="0" smtClean="0"/>
              <a:t>OBJEKT</a:t>
            </a:r>
          </a:p>
        </p:txBody>
      </p:sp>
      <p:sp>
        <p:nvSpPr>
          <p:cNvPr id="20" name="Zástupný symbol pro obsah 22"/>
          <p:cNvSpPr>
            <a:spLocks noGrp="1"/>
          </p:cNvSpPr>
          <p:nvPr>
            <p:ph sz="quarter" idx="26" hasCustomPrompt="1"/>
          </p:nvPr>
        </p:nvSpPr>
        <p:spPr>
          <a:xfrm>
            <a:off x="2071670" y="2000240"/>
            <a:ext cx="2857520" cy="2786082"/>
          </a:xfrm>
        </p:spPr>
        <p:txBody>
          <a:bodyPr/>
          <a:lstStyle>
            <a:lvl1pPr>
              <a:buNone/>
              <a:defRPr/>
            </a:lvl1pPr>
          </a:lstStyle>
          <a:p>
            <a:pPr lvl="0"/>
            <a:r>
              <a:rPr lang="cs-CZ" dirty="0" smtClean="0"/>
              <a:t>OBJEKT</a:t>
            </a:r>
          </a:p>
        </p:txBody>
      </p:sp>
      <p:sp>
        <p:nvSpPr>
          <p:cNvPr id="11"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2x objekt + info">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0" y="714356"/>
            <a:ext cx="1928794" cy="10001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800" baseline="0">
                <a:solidFill>
                  <a:schemeClr val="bg2"/>
                </a:solidFill>
                <a:latin typeface="Arial Narrow" pitchFamily="34" charset="0"/>
              </a:defRPr>
            </a:lvl1pPr>
          </a:lstStyle>
          <a:p>
            <a:pPr lvl="0"/>
            <a:r>
              <a:rPr lang="cs-CZ" dirty="0" smtClean="0"/>
              <a:t>nadpis </a:t>
            </a:r>
            <a:br>
              <a:rPr lang="cs-CZ" dirty="0" smtClean="0"/>
            </a:br>
            <a:r>
              <a:rPr lang="cs-CZ" dirty="0" smtClean="0"/>
              <a:t>KAPITOLY</a:t>
            </a:r>
            <a:br>
              <a:rPr lang="cs-CZ" dirty="0" smtClean="0"/>
            </a:br>
            <a:r>
              <a:rPr lang="cs-CZ" dirty="0" smtClean="0"/>
              <a:t>(ZOPAKOVÁNÍ)</a:t>
            </a:r>
          </a:p>
        </p:txBody>
      </p:sp>
      <p:sp>
        <p:nvSpPr>
          <p:cNvPr id="13" name="Zástupný symbol pro text 21"/>
          <p:cNvSpPr>
            <a:spLocks noGrp="1"/>
          </p:cNvSpPr>
          <p:nvPr>
            <p:ph type="body" sz="quarter" idx="19" hasCustomPrompt="1"/>
          </p:nvPr>
        </p:nvSpPr>
        <p:spPr>
          <a:xfrm>
            <a:off x="2071670" y="4857760"/>
            <a:ext cx="2857520" cy="571505"/>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5" name="Zástupný symbol pro text 21"/>
          <p:cNvSpPr>
            <a:spLocks noGrp="1"/>
          </p:cNvSpPr>
          <p:nvPr>
            <p:ph type="body" sz="quarter" idx="21" hasCustomPrompt="1"/>
          </p:nvPr>
        </p:nvSpPr>
        <p:spPr>
          <a:xfrm>
            <a:off x="4929190" y="4857760"/>
            <a:ext cx="3286148" cy="571504"/>
          </a:xfrm>
        </p:spPr>
        <p:txBody>
          <a:bodyPr anchor="t" anchorCtr="0"/>
          <a:lstStyle>
            <a:lvl1pPr marL="0" indent="-288000" algn="r">
              <a:buNone/>
              <a:defRPr sz="1000" b="0" i="1" baseline="0"/>
            </a:lvl1pPr>
            <a:lvl2pPr>
              <a:buNone/>
              <a:defRPr/>
            </a:lvl2pPr>
            <a:lvl5pPr>
              <a:buNone/>
              <a:defRPr/>
            </a:lvl5pPr>
          </a:lstStyle>
          <a:p>
            <a:pPr lvl="0"/>
            <a:r>
              <a:rPr lang="cs-CZ" dirty="0" smtClean="0"/>
              <a:t>Poznámka k objektu (např. zdroj)</a:t>
            </a:r>
          </a:p>
        </p:txBody>
      </p:sp>
      <p:sp>
        <p:nvSpPr>
          <p:cNvPr id="16" name="Zástupný symbol pro text 8"/>
          <p:cNvSpPr>
            <a:spLocks noGrp="1"/>
          </p:cNvSpPr>
          <p:nvPr>
            <p:ph type="body" sz="quarter" idx="22" hasCustomPrompt="1"/>
          </p:nvPr>
        </p:nvSpPr>
        <p:spPr>
          <a:xfrm>
            <a:off x="2017736" y="1149350"/>
            <a:ext cx="6197602" cy="428612"/>
          </a:xfrm>
        </p:spPr>
        <p:txBody>
          <a:bodyPr/>
          <a:lstStyle>
            <a:lvl1pPr>
              <a:buNone/>
              <a:defRPr b="0" i="0" baseline="0">
                <a:solidFill>
                  <a:schemeClr val="tx2"/>
                </a:solidFill>
              </a:defRPr>
            </a:lvl1pPr>
          </a:lstStyle>
          <a:p>
            <a:pPr lvl="0"/>
            <a:r>
              <a:rPr lang="cs-CZ" dirty="0" smtClean="0"/>
              <a:t>Nadpis 3. úrovně</a:t>
            </a:r>
            <a:endParaRPr lang="cs-CZ" dirty="0"/>
          </a:p>
        </p:txBody>
      </p:sp>
      <p:sp>
        <p:nvSpPr>
          <p:cNvPr id="18" name="Zástupný symbol pro text 21"/>
          <p:cNvSpPr>
            <a:spLocks noGrp="1"/>
          </p:cNvSpPr>
          <p:nvPr>
            <p:ph type="body" sz="quarter" idx="24"/>
          </p:nvPr>
        </p:nvSpPr>
        <p:spPr>
          <a:xfrm>
            <a:off x="2035158" y="1714488"/>
            <a:ext cx="6180180" cy="642943"/>
          </a:xfrm>
        </p:spPr>
        <p:txBody>
          <a:bodyPr/>
          <a:lstStyle>
            <a:lvl1pPr marL="0" indent="-288000">
              <a:buNone/>
              <a:defRPr sz="1500" b="0" i="0" baseline="0"/>
            </a:lvl1pPr>
            <a:lvl2pPr>
              <a:buNone/>
              <a:defRPr/>
            </a:lvl2pPr>
            <a:lvl5pPr>
              <a:buNone/>
              <a:defRPr/>
            </a:lvl5pPr>
          </a:lstStyle>
          <a:p>
            <a:pPr lvl="0"/>
            <a:r>
              <a:rPr lang="cs-CZ" smtClean="0"/>
              <a:t>Kliknutím lze upravit styly předlohy textu.</a:t>
            </a:r>
          </a:p>
        </p:txBody>
      </p:sp>
      <p:sp>
        <p:nvSpPr>
          <p:cNvPr id="19" name="Zástupný symbol pro obsah 22"/>
          <p:cNvSpPr>
            <a:spLocks noGrp="1"/>
          </p:cNvSpPr>
          <p:nvPr>
            <p:ph sz="quarter" idx="25" hasCustomPrompt="1"/>
          </p:nvPr>
        </p:nvSpPr>
        <p:spPr>
          <a:xfrm>
            <a:off x="4929190" y="2000240"/>
            <a:ext cx="3286148" cy="2786082"/>
          </a:xfrm>
        </p:spPr>
        <p:txBody>
          <a:bodyPr/>
          <a:lstStyle>
            <a:lvl1pPr>
              <a:buNone/>
              <a:defRPr/>
            </a:lvl1pPr>
          </a:lstStyle>
          <a:p>
            <a:pPr lvl="0"/>
            <a:r>
              <a:rPr lang="cs-CZ" dirty="0" smtClean="0"/>
              <a:t>OBJEKT</a:t>
            </a:r>
          </a:p>
        </p:txBody>
      </p:sp>
      <p:sp>
        <p:nvSpPr>
          <p:cNvPr id="20" name="Zástupný symbol pro obsah 22"/>
          <p:cNvSpPr>
            <a:spLocks noGrp="1"/>
          </p:cNvSpPr>
          <p:nvPr>
            <p:ph sz="quarter" idx="26" hasCustomPrompt="1"/>
          </p:nvPr>
        </p:nvSpPr>
        <p:spPr>
          <a:xfrm>
            <a:off x="2071670" y="2000240"/>
            <a:ext cx="2857520" cy="2786082"/>
          </a:xfrm>
        </p:spPr>
        <p:txBody>
          <a:bodyPr/>
          <a:lstStyle>
            <a:lvl1pPr>
              <a:buNone/>
              <a:defRPr/>
            </a:lvl1pPr>
          </a:lstStyle>
          <a:p>
            <a:pPr lvl="0"/>
            <a:r>
              <a:rPr lang="cs-CZ" dirty="0" smtClean="0"/>
              <a:t>OBJEKT</a:t>
            </a:r>
          </a:p>
        </p:txBody>
      </p:sp>
      <p:sp>
        <p:nvSpPr>
          <p:cNvPr id="10" name="Podnadpis 2"/>
          <p:cNvSpPr>
            <a:spLocks noGrp="1"/>
          </p:cNvSpPr>
          <p:nvPr>
            <p:ph type="subTitle" idx="1" hasCustomPrompt="1"/>
          </p:nvPr>
        </p:nvSpPr>
        <p:spPr>
          <a:xfrm>
            <a:off x="2005020" y="720706"/>
            <a:ext cx="6202406" cy="357190"/>
          </a:xfrm>
        </p:spPr>
        <p:txBody>
          <a:bodyPr/>
          <a:lstStyle>
            <a:lvl1pPr marL="0" indent="0" algn="l">
              <a:buNone/>
              <a:defRPr sz="2000" b="1" i="0" cap="all" baseline="0">
                <a:solidFill>
                  <a:srgbClr val="264067"/>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dirty="0" smtClean="0"/>
              <a:t>NADPIS 2. ÚROVNĚ</a:t>
            </a:r>
          </a:p>
        </p:txBody>
      </p:sp>
      <p:sp>
        <p:nvSpPr>
          <p:cNvPr id="12" name="Zástupný symbol pro text 21"/>
          <p:cNvSpPr>
            <a:spLocks noGrp="1"/>
          </p:cNvSpPr>
          <p:nvPr>
            <p:ph type="body" sz="quarter" idx="27" hasCustomPrompt="1"/>
          </p:nvPr>
        </p:nvSpPr>
        <p:spPr>
          <a:xfrm>
            <a:off x="4429124" y="5429264"/>
            <a:ext cx="3786214" cy="714380"/>
          </a:xfrm>
        </p:spPr>
        <p:txBody>
          <a:bodyPr anchor="b" anchorCtr="0"/>
          <a:lstStyle>
            <a:lvl1pPr marL="0" indent="-288000">
              <a:buNone/>
              <a:defRPr sz="1350" b="1" i="0" baseline="0"/>
            </a:lvl1pPr>
            <a:lvl2pPr>
              <a:buNone/>
              <a:defRPr/>
            </a:lvl2pPr>
            <a:lvl5pPr>
              <a:buNone/>
              <a:defRPr/>
            </a:lvl5pPr>
          </a:lstStyle>
          <a:p>
            <a:pPr lvl="0"/>
            <a:r>
              <a:rPr lang="cs-CZ" dirty="0" smtClean="0"/>
              <a:t>Poznámka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bwMode="auto">
          <a:xfrm>
            <a:off x="1749286" y="1643051"/>
            <a:ext cx="6466051" cy="1071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dirty="0" smtClean="0"/>
              <a:t>Výčet první úrovně</a:t>
            </a:r>
          </a:p>
          <a:p>
            <a:pPr lvl="1"/>
            <a:r>
              <a:rPr lang="cs-CZ" dirty="0" smtClean="0"/>
              <a:t>Druhá úroveň</a:t>
            </a:r>
          </a:p>
          <a:p>
            <a:pPr lvl="2"/>
            <a:r>
              <a:rPr lang="cs-CZ" dirty="0" smtClean="0"/>
              <a:t>Třetí úroveň</a:t>
            </a:r>
          </a:p>
          <a:p>
            <a:pPr lvl="2"/>
            <a:endParaRPr lang="cs-CZ" dirty="0" smtClean="0"/>
          </a:p>
          <a:p>
            <a:pPr lvl="2"/>
            <a:endParaRPr lang="cs-CZ" dirty="0" smtClean="0"/>
          </a:p>
          <a:p>
            <a:pPr lvl="2"/>
            <a:endParaRPr lang="cs-CZ" dirty="0" smtClean="0"/>
          </a:p>
        </p:txBody>
      </p:sp>
      <p:sp>
        <p:nvSpPr>
          <p:cNvPr id="2" name="Zástupný symbol pro číslo snímku 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AFFC7-2B35-45F4-ADD6-F067B8C7F87B}" type="slidenum">
              <a:rPr lang="cs-CZ" smtClean="0"/>
              <a:t>‹#›</a:t>
            </a:fld>
            <a:endParaRPr lang="cs-CZ"/>
          </a:p>
        </p:txBody>
      </p:sp>
      <p:sp>
        <p:nvSpPr>
          <p:cNvPr id="4" name="Obdélník 3"/>
          <p:cNvSpPr/>
          <p:nvPr userDrawn="1"/>
        </p:nvSpPr>
        <p:spPr>
          <a:xfrm>
            <a:off x="8244408" y="6309320"/>
            <a:ext cx="402674" cy="307777"/>
          </a:xfrm>
          <a:prstGeom prst="rect">
            <a:avLst/>
          </a:prstGeom>
        </p:spPr>
        <p:txBody>
          <a:bodyPr wrap="none">
            <a:spAutoFit/>
          </a:bodyPr>
          <a:lstStyle/>
          <a:p>
            <a:fld id="{AB2C7DA7-5FFA-4362-A006-95F4A380E436}" type="slidenum">
              <a:rPr lang="cs-CZ" sz="1400" smtClean="0">
                <a:solidFill>
                  <a:schemeClr val="bg2"/>
                </a:solidFill>
              </a:rPr>
              <a:pPr/>
              <a:t>‹#›</a:t>
            </a:fld>
            <a:endParaRPr lang="cs-CZ" sz="1400" dirty="0"/>
          </a:p>
        </p:txBody>
      </p:sp>
    </p:spTree>
  </p:cSld>
  <p:clrMap bg1="lt1" tx1="dk1" bg2="lt2" tx2="dk2" accent1="accent1" accent2="accent2" accent3="accent3" accent4="accent4" accent5="accent5" accent6="accent6" hlink="hlink" folHlink="folHlink"/>
  <p:sldLayoutIdLst>
    <p:sldLayoutId id="2147484329" r:id="rId1"/>
    <p:sldLayoutId id="2147484342" r:id="rId2"/>
    <p:sldLayoutId id="2147484323" r:id="rId3"/>
    <p:sldLayoutId id="2147484324" r:id="rId4"/>
    <p:sldLayoutId id="2147484341" r:id="rId5"/>
    <p:sldLayoutId id="2147484325" r:id="rId6"/>
    <p:sldLayoutId id="2147484326" r:id="rId7"/>
    <p:sldLayoutId id="2147484327" r:id="rId8"/>
    <p:sldLayoutId id="2147484338" r:id="rId9"/>
    <p:sldLayoutId id="2147484339" r:id="rId10"/>
    <p:sldLayoutId id="2147484340" r:id="rId11"/>
    <p:sldLayoutId id="2147484328" r:id="rId12"/>
  </p:sldLayoutIdLst>
  <p:timing>
    <p:tnLst>
      <p:par>
        <p:cTn id="1" dur="indefinite" restart="never" nodeType="tmRoot"/>
      </p:par>
    </p:tnLst>
  </p:timing>
  <p:hf hdr="0" ftr="0" dt="0"/>
  <p:txStyles>
    <p:titleStyle>
      <a:lvl1pPr algn="l" defTabSz="0" rtl="0" eaLnBrk="1" fontAlgn="base" hangingPunct="1">
        <a:spcBef>
          <a:spcPct val="0"/>
        </a:spcBef>
        <a:spcAft>
          <a:spcPct val="0"/>
        </a:spcAft>
        <a:defRPr sz="2400" b="1" i="0" cap="all" baseline="0">
          <a:solidFill>
            <a:srgbClr val="264067"/>
          </a:solidFill>
          <a:latin typeface="Arial" pitchFamily="34" charset="0"/>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marR="0" indent="-342900" algn="l" defTabSz="914400" rtl="0" eaLnBrk="1" fontAlgn="base" latinLnBrk="0" hangingPunct="1">
        <a:lnSpc>
          <a:spcPct val="100000"/>
        </a:lnSpc>
        <a:spcBef>
          <a:spcPct val="20000"/>
        </a:spcBef>
        <a:spcAft>
          <a:spcPct val="0"/>
        </a:spcAft>
        <a:buClr>
          <a:schemeClr val="tx2"/>
        </a:buClr>
        <a:buSzTx/>
        <a:buFont typeface="Arial" pitchFamily="34" charset="0"/>
        <a:buChar char="■"/>
        <a:tabLst/>
        <a:defRPr sz="1500" b="0" i="0" baseline="0">
          <a:solidFill>
            <a:srgbClr val="264067"/>
          </a:solidFill>
          <a:latin typeface="Arial" pitchFamily="34" charset="0"/>
          <a:ea typeface="+mn-ea"/>
          <a:cs typeface="+mn-cs"/>
        </a:defRPr>
      </a:lvl1pPr>
      <a:lvl2pPr marL="725488" indent="-173038" algn="l" rtl="0" eaLnBrk="1" fontAlgn="base" hangingPunct="1">
        <a:spcBef>
          <a:spcPct val="20000"/>
        </a:spcBef>
        <a:spcAft>
          <a:spcPct val="0"/>
        </a:spcAft>
        <a:buClr>
          <a:schemeClr val="accent3"/>
        </a:buClr>
        <a:buSzPct val="100000"/>
        <a:buFont typeface="Arial" pitchFamily="34" charset="0"/>
        <a:buChar char="»"/>
        <a:defRPr sz="1200" baseline="0">
          <a:solidFill>
            <a:srgbClr val="264067"/>
          </a:solidFill>
          <a:latin typeface="Arial" pitchFamily="34" charset="0"/>
        </a:defRPr>
      </a:lvl2pPr>
      <a:lvl3pPr marL="927100" indent="-203200" algn="l" rtl="0" eaLnBrk="1" fontAlgn="base" hangingPunct="1">
        <a:spcBef>
          <a:spcPct val="20000"/>
        </a:spcBef>
        <a:spcAft>
          <a:spcPct val="0"/>
        </a:spcAft>
        <a:buClr>
          <a:schemeClr val="accent3"/>
        </a:buClr>
        <a:buFont typeface="Arial" pitchFamily="34" charset="0"/>
        <a:buChar char="–"/>
        <a:defRPr sz="1200" b="0" i="0" baseline="0">
          <a:solidFill>
            <a:srgbClr val="264067"/>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827584" y="1124744"/>
            <a:ext cx="6306494" cy="629832"/>
          </a:xfrm>
        </p:spPr>
        <p:txBody>
          <a:bodyPr/>
          <a:lstStyle/>
          <a:p>
            <a:r>
              <a:rPr lang="cs-CZ" sz="1600" b="1" dirty="0" smtClean="0">
                <a:solidFill>
                  <a:schemeClr val="bg1"/>
                </a:solidFill>
              </a:rPr>
              <a:t>  </a:t>
            </a:r>
          </a:p>
          <a:p>
            <a:endParaRPr lang="cs-CZ" dirty="0" smtClean="0">
              <a:solidFill>
                <a:schemeClr val="bg1"/>
              </a:solidFill>
            </a:endParaRPr>
          </a:p>
          <a:p>
            <a:endParaRPr lang="cs-CZ" dirty="0">
              <a:solidFill>
                <a:schemeClr val="bg1"/>
              </a:solidFill>
            </a:endParaRPr>
          </a:p>
          <a:p>
            <a:endParaRPr lang="cs-CZ" dirty="0" smtClean="0">
              <a:solidFill>
                <a:schemeClr val="bg1"/>
              </a:solidFill>
            </a:endParaRPr>
          </a:p>
          <a:p>
            <a:endParaRPr lang="cs-CZ" dirty="0"/>
          </a:p>
        </p:txBody>
      </p:sp>
      <p:sp>
        <p:nvSpPr>
          <p:cNvPr id="5" name="Zástupný symbol pro text 2"/>
          <p:cNvSpPr txBox="1">
            <a:spLocks/>
          </p:cNvSpPr>
          <p:nvPr/>
        </p:nvSpPr>
        <p:spPr bwMode="auto">
          <a:xfrm>
            <a:off x="796652" y="1632347"/>
            <a:ext cx="6223620" cy="64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chemeClr val="tx2"/>
              </a:buClr>
              <a:buSzTx/>
              <a:buFont typeface="Arial" pitchFamily="34" charset="0"/>
              <a:buNone/>
              <a:tabLst/>
              <a:defRPr sz="1500" b="0" i="0" baseline="0">
                <a:solidFill>
                  <a:schemeClr val="tx2"/>
                </a:solidFill>
                <a:latin typeface="Arial" pitchFamily="34" charset="0"/>
                <a:ea typeface="+mn-ea"/>
                <a:cs typeface="+mn-cs"/>
              </a:defRPr>
            </a:lvl1pPr>
            <a:lvl2pPr marL="725488" indent="-173038" algn="l" rtl="0" eaLnBrk="1" fontAlgn="base" hangingPunct="1">
              <a:spcBef>
                <a:spcPct val="20000"/>
              </a:spcBef>
              <a:spcAft>
                <a:spcPct val="0"/>
              </a:spcAft>
              <a:buClr>
                <a:schemeClr val="accent3"/>
              </a:buClr>
              <a:buSzPct val="100000"/>
              <a:buFont typeface="Arial" pitchFamily="34" charset="0"/>
              <a:buChar char="»"/>
              <a:defRPr sz="1200" baseline="0">
                <a:solidFill>
                  <a:srgbClr val="264067"/>
                </a:solidFill>
                <a:latin typeface="Arial" pitchFamily="34" charset="0"/>
              </a:defRPr>
            </a:lvl2pPr>
            <a:lvl3pPr marL="927100" indent="-203200" algn="l" rtl="0" eaLnBrk="1" fontAlgn="base" hangingPunct="1">
              <a:spcBef>
                <a:spcPct val="20000"/>
              </a:spcBef>
              <a:spcAft>
                <a:spcPct val="0"/>
              </a:spcAft>
              <a:buClr>
                <a:schemeClr val="accent3"/>
              </a:buClr>
              <a:buFont typeface="Arial" pitchFamily="34" charset="0"/>
              <a:buChar char="–"/>
              <a:defRPr sz="1200" b="0" i="0" baseline="0">
                <a:solidFill>
                  <a:srgbClr val="264067"/>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cs-CZ" altLang="cs-CZ" sz="1800" b="1" kern="0" dirty="0" smtClean="0">
                <a:solidFill>
                  <a:schemeClr val="bg1"/>
                </a:solidFill>
                <a:latin typeface="Arial" charset="0"/>
              </a:rPr>
              <a:t>JUDr. Zuzana </a:t>
            </a:r>
            <a:r>
              <a:rPr lang="cs-CZ" altLang="cs-CZ" sz="1800" b="1" kern="0" dirty="0" smtClean="0">
                <a:solidFill>
                  <a:schemeClr val="bg1"/>
                </a:solidFill>
                <a:latin typeface="Arial" charset="0"/>
              </a:rPr>
              <a:t>Hlaváčková </a:t>
            </a:r>
            <a:endParaRPr lang="cs-CZ" altLang="cs-CZ" sz="1800" b="1" kern="0" dirty="0" smtClean="0">
              <a:solidFill>
                <a:schemeClr val="bg1"/>
              </a:solidFill>
              <a:latin typeface="Arial" charset="0"/>
            </a:endParaRPr>
          </a:p>
          <a:p>
            <a:r>
              <a:rPr lang="cs-CZ" altLang="cs-CZ" sz="1400" kern="0" dirty="0" smtClean="0">
                <a:solidFill>
                  <a:schemeClr val="bg1"/>
                </a:solidFill>
                <a:latin typeface="Arial" charset="0"/>
              </a:rPr>
              <a:t>Porada právníků SLASPO, Častá – </a:t>
            </a:r>
            <a:r>
              <a:rPr lang="cs-CZ" altLang="cs-CZ" sz="1400" kern="0" dirty="0" err="1" smtClean="0">
                <a:solidFill>
                  <a:schemeClr val="bg1"/>
                </a:solidFill>
                <a:latin typeface="Arial" charset="0"/>
              </a:rPr>
              <a:t>Papiernička</a:t>
            </a:r>
            <a:r>
              <a:rPr lang="cs-CZ" altLang="cs-CZ" sz="1400" kern="0" dirty="0" smtClean="0">
                <a:solidFill>
                  <a:schemeClr val="bg1"/>
                </a:solidFill>
                <a:latin typeface="Arial" charset="0"/>
              </a:rPr>
              <a:t>, Slovensko, 15. června 2016</a:t>
            </a:r>
          </a:p>
          <a:p>
            <a:endParaRPr lang="en-US" altLang="cs-CZ" sz="1400" kern="0" dirty="0" smtClean="0">
              <a:solidFill>
                <a:schemeClr val="bg1"/>
              </a:solidFill>
              <a:latin typeface="Arial" charset="0"/>
            </a:endParaRPr>
          </a:p>
          <a:p>
            <a:endParaRPr lang="en-US" altLang="cs-CZ" kern="0" dirty="0" smtClean="0">
              <a:latin typeface="Arial" charset="0"/>
            </a:endParaRPr>
          </a:p>
        </p:txBody>
      </p:sp>
      <p:sp>
        <p:nvSpPr>
          <p:cNvPr id="6" name="Podnadpis 1"/>
          <p:cNvSpPr txBox="1">
            <a:spLocks/>
          </p:cNvSpPr>
          <p:nvPr/>
        </p:nvSpPr>
        <p:spPr bwMode="auto">
          <a:xfrm>
            <a:off x="773638" y="1033909"/>
            <a:ext cx="7182738" cy="3788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marR="0" indent="0" algn="l" defTabSz="914400" rtl="0" eaLnBrk="1" fontAlgn="base" latinLnBrk="0" hangingPunct="1">
              <a:lnSpc>
                <a:spcPct val="100000"/>
              </a:lnSpc>
              <a:spcBef>
                <a:spcPct val="20000"/>
              </a:spcBef>
              <a:spcAft>
                <a:spcPct val="0"/>
              </a:spcAft>
              <a:buClr>
                <a:schemeClr val="tx2"/>
              </a:buClr>
              <a:buSzTx/>
              <a:buFont typeface="Arial" pitchFamily="34" charset="0"/>
              <a:buNone/>
              <a:tabLst/>
              <a:defRPr sz="2000" b="1" i="0" cap="all" baseline="0">
                <a:solidFill>
                  <a:schemeClr val="bg1"/>
                </a:solidFill>
                <a:latin typeface="Arial" pitchFamily="34" charset="0"/>
                <a:ea typeface="+mn-ea"/>
                <a:cs typeface="+mn-cs"/>
              </a:defRPr>
            </a:lvl1pPr>
            <a:lvl2pPr marL="457200" indent="0" algn="ctr" rtl="0" eaLnBrk="1" fontAlgn="base" hangingPunct="1">
              <a:spcBef>
                <a:spcPct val="20000"/>
              </a:spcBef>
              <a:spcAft>
                <a:spcPct val="0"/>
              </a:spcAft>
              <a:buClr>
                <a:schemeClr val="accent3"/>
              </a:buClr>
              <a:buSzPct val="100000"/>
              <a:buFont typeface="Arial" pitchFamily="34" charset="0"/>
              <a:buNone/>
              <a:defRPr sz="1200" baseline="0">
                <a:solidFill>
                  <a:srgbClr val="264067"/>
                </a:solidFill>
                <a:latin typeface="Arial" pitchFamily="34" charset="0"/>
              </a:defRPr>
            </a:lvl2pPr>
            <a:lvl3pPr marL="914400" indent="0" algn="ctr" rtl="0" eaLnBrk="1" fontAlgn="base" hangingPunct="1">
              <a:spcBef>
                <a:spcPct val="20000"/>
              </a:spcBef>
              <a:spcAft>
                <a:spcPct val="0"/>
              </a:spcAft>
              <a:buClr>
                <a:schemeClr val="accent3"/>
              </a:buClr>
              <a:buFont typeface="Arial" pitchFamily="34" charset="0"/>
              <a:buNone/>
              <a:defRPr sz="1200" b="0" i="0" baseline="0">
                <a:solidFill>
                  <a:srgbClr val="264067"/>
                </a:solidFill>
                <a:latin typeface="Arial" pitchFamily="34" charset="0"/>
              </a:defRPr>
            </a:lvl3pPr>
            <a:lvl4pPr marL="1371600" indent="0" algn="ctr" rtl="0" eaLnBrk="1" fontAlgn="base" hangingPunct="1">
              <a:spcBef>
                <a:spcPct val="20000"/>
              </a:spcBef>
              <a:spcAft>
                <a:spcPct val="0"/>
              </a:spcAft>
              <a:buNone/>
              <a:defRPr sz="2000">
                <a:solidFill>
                  <a:schemeClr val="tx1"/>
                </a:solidFill>
                <a:latin typeface="+mn-lt"/>
              </a:defRPr>
            </a:lvl4pPr>
            <a:lvl5pPr marL="1828800" indent="0" algn="ctr" rtl="0" eaLnBrk="1" fontAlgn="base" hangingPunct="1">
              <a:spcBef>
                <a:spcPct val="20000"/>
              </a:spcBef>
              <a:spcAft>
                <a:spcPct val="0"/>
              </a:spcAft>
              <a:buNone/>
              <a:defRPr sz="2000">
                <a:solidFill>
                  <a:schemeClr val="tx1"/>
                </a:solidFill>
                <a:latin typeface="+mn-lt"/>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pPr>
              <a:spcBef>
                <a:spcPct val="50000"/>
              </a:spcBef>
              <a:defRPr/>
            </a:pPr>
            <a:r>
              <a:rPr lang="cs-CZ" sz="2400" kern="0" dirty="0" smtClean="0"/>
              <a:t>Český pojistný trh – legislativní vývoj</a:t>
            </a:r>
          </a:p>
          <a:p>
            <a:pPr>
              <a:defRPr/>
            </a:pPr>
            <a:endParaRPr lang="en-US" kern="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714356"/>
            <a:ext cx="1533258" cy="1274484"/>
          </a:xfrm>
        </p:spPr>
        <p:txBody>
          <a:bodyPr/>
          <a:lstStyle/>
          <a:p>
            <a:r>
              <a:rPr lang="cs-CZ" dirty="0" smtClean="0"/>
              <a:t>Legislativní vývoj v ČR</a:t>
            </a:r>
            <a:br>
              <a:rPr lang="cs-CZ" dirty="0" smtClean="0"/>
            </a:br>
            <a:endParaRPr lang="cs-CZ" dirty="0"/>
          </a:p>
        </p:txBody>
      </p:sp>
      <p:sp>
        <p:nvSpPr>
          <p:cNvPr id="8" name="Podnadpis 2"/>
          <p:cNvSpPr>
            <a:spLocks noGrp="1"/>
          </p:cNvSpPr>
          <p:nvPr>
            <p:ph type="subTitle" idx="1"/>
          </p:nvPr>
        </p:nvSpPr>
        <p:spPr/>
        <p:txBody>
          <a:bodyPr/>
          <a:lstStyle/>
          <a:p>
            <a:pPr eaLnBrk="1" hangingPunct="1">
              <a:buFont typeface="Arial" pitchFamily="34" charset="0"/>
              <a:buNone/>
              <a:defRPr/>
            </a:pPr>
            <a:r>
              <a:rPr lang="cs-CZ" dirty="0" smtClean="0"/>
              <a:t>Přehled klíčových témat</a:t>
            </a:r>
            <a:endParaRPr lang="en-US" dirty="0"/>
          </a:p>
        </p:txBody>
      </p:sp>
      <p:sp>
        <p:nvSpPr>
          <p:cNvPr id="10" name="Zástupný symbol pro text 4"/>
          <p:cNvSpPr>
            <a:spLocks noGrp="1"/>
          </p:cNvSpPr>
          <p:nvPr>
            <p:ph type="body" sz="quarter" idx="14"/>
          </p:nvPr>
        </p:nvSpPr>
        <p:spPr>
          <a:xfrm>
            <a:off x="2051050" y="1124744"/>
            <a:ext cx="6841430" cy="4824536"/>
          </a:xfrm>
        </p:spPr>
        <p:txBody>
          <a:bodyPr/>
          <a:lstStyle/>
          <a:p>
            <a:pPr marL="273050" indent="-273050" eaLnBrk="1" hangingPunct="1">
              <a:lnSpc>
                <a:spcPct val="150000"/>
              </a:lnSpc>
              <a:spcBef>
                <a:spcPts val="300"/>
              </a:spcBef>
              <a:buNone/>
              <a:defRPr/>
            </a:pPr>
            <a:r>
              <a:rPr lang="cs-CZ" b="1" dirty="0" smtClean="0">
                <a:solidFill>
                  <a:srgbClr val="C40000"/>
                </a:solidFill>
              </a:rPr>
              <a:t>1.	Výkon pojišťovací činnosti </a:t>
            </a:r>
          </a:p>
          <a:p>
            <a:pPr marL="534988" lvl="1" indent="-261938">
              <a:lnSpc>
                <a:spcPct val="150000"/>
              </a:lnSpc>
              <a:spcBef>
                <a:spcPts val="50"/>
              </a:spcBef>
            </a:pPr>
            <a:r>
              <a:rPr lang="cs-CZ" sz="1400" dirty="0" smtClean="0"/>
              <a:t>Novela zákona č. 277/2009 Sb., o pojišťovnictví, ve znění pozdějších předpisů</a:t>
            </a:r>
          </a:p>
          <a:p>
            <a:pPr marL="273050" indent="-273050" eaLnBrk="1" hangingPunct="1">
              <a:lnSpc>
                <a:spcPct val="150000"/>
              </a:lnSpc>
              <a:spcBef>
                <a:spcPts val="300"/>
              </a:spcBef>
              <a:buNone/>
              <a:defRPr/>
            </a:pPr>
            <a:r>
              <a:rPr lang="cs-CZ" b="1" dirty="0" smtClean="0">
                <a:solidFill>
                  <a:srgbClr val="C40000"/>
                </a:solidFill>
              </a:rPr>
              <a:t>2.	Zprostředkování pojištění</a:t>
            </a:r>
          </a:p>
          <a:p>
            <a:pPr marL="534988" lvl="1" indent="-261938">
              <a:lnSpc>
                <a:spcPct val="150000"/>
              </a:lnSpc>
              <a:spcBef>
                <a:spcPts val="50"/>
              </a:spcBef>
            </a:pPr>
            <a:r>
              <a:rPr lang="cs-CZ" sz="1400" dirty="0"/>
              <a:t>Novela zákona č. </a:t>
            </a:r>
            <a:r>
              <a:rPr lang="cs-CZ" sz="1400" dirty="0" smtClean="0"/>
              <a:t>38/2004 </a:t>
            </a:r>
            <a:r>
              <a:rPr lang="cs-CZ" sz="1400" dirty="0"/>
              <a:t>Sb., o </a:t>
            </a:r>
            <a:r>
              <a:rPr lang="cs-CZ" sz="1400" dirty="0" smtClean="0"/>
              <a:t>pojišťovacích zprostředkovatelích a samostatných likvidátorech pojistných událostí, ve znění pozdějších předpisů</a:t>
            </a:r>
            <a:endParaRPr lang="cs-CZ" sz="1400" dirty="0"/>
          </a:p>
          <a:p>
            <a:pPr marL="273050" indent="-273050" eaLnBrk="1" hangingPunct="1">
              <a:lnSpc>
                <a:spcPct val="150000"/>
              </a:lnSpc>
              <a:spcBef>
                <a:spcPts val="300"/>
              </a:spcBef>
              <a:buNone/>
              <a:defRPr/>
            </a:pPr>
            <a:r>
              <a:rPr lang="cs-CZ" b="1" dirty="0" smtClean="0">
                <a:solidFill>
                  <a:srgbClr val="C40000"/>
                </a:solidFill>
              </a:rPr>
              <a:t>3. 	Pojištění záruky pro případ úpadku cestovní kanceláře</a:t>
            </a:r>
          </a:p>
          <a:p>
            <a:pPr marL="534988" lvl="1" indent="-261938">
              <a:lnSpc>
                <a:spcPct val="150000"/>
              </a:lnSpc>
              <a:spcBef>
                <a:spcPts val="50"/>
              </a:spcBef>
            </a:pPr>
            <a:r>
              <a:rPr lang="cs-CZ" sz="1400" dirty="0"/>
              <a:t>Novela </a:t>
            </a:r>
            <a:r>
              <a:rPr lang="cs-CZ" sz="1400" dirty="0" smtClean="0"/>
              <a:t>zákona č. 159/1999 Sb., o některých podmínkách podnikání v cestovním ruchu, ve znění pozdějších předpisů</a:t>
            </a:r>
            <a:endParaRPr lang="cs-CZ" b="1" dirty="0" smtClean="0"/>
          </a:p>
          <a:p>
            <a:pPr marL="342900" indent="-342900" eaLnBrk="1" hangingPunct="1">
              <a:lnSpc>
                <a:spcPct val="150000"/>
              </a:lnSpc>
              <a:spcBef>
                <a:spcPts val="300"/>
              </a:spcBef>
              <a:buAutoNum type="arabicPeriod" startAt="4"/>
              <a:defRPr/>
            </a:pPr>
            <a:r>
              <a:rPr lang="cs-CZ" sz="1600" b="1" dirty="0" smtClean="0">
                <a:solidFill>
                  <a:srgbClr val="C40000"/>
                </a:solidFill>
              </a:rPr>
              <a:t>Pojištění odpovědnosti z provozu vozidla</a:t>
            </a:r>
          </a:p>
          <a:p>
            <a:pPr marL="534988" lvl="1" indent="-261938">
              <a:lnSpc>
                <a:spcPct val="150000"/>
              </a:lnSpc>
              <a:spcBef>
                <a:spcPts val="50"/>
              </a:spcBef>
            </a:pPr>
            <a:r>
              <a:rPr lang="cs-CZ" sz="1400" dirty="0" smtClean="0"/>
              <a:t>Novela </a:t>
            </a:r>
            <a:r>
              <a:rPr lang="cs-CZ" sz="1400" dirty="0"/>
              <a:t>zákona č. </a:t>
            </a:r>
            <a:r>
              <a:rPr lang="cs-CZ" sz="1400" dirty="0" smtClean="0"/>
              <a:t>168/1999 Sb., o pojištění odpovědnost z provozu vozidla, ve znění pozdějších předpisů</a:t>
            </a:r>
            <a:endParaRPr lang="cs-CZ" sz="1800" dirty="0"/>
          </a:p>
          <a:p>
            <a:pPr marL="342900" indent="-342900">
              <a:lnSpc>
                <a:spcPct val="150000"/>
              </a:lnSpc>
              <a:spcBef>
                <a:spcPts val="300"/>
              </a:spcBef>
              <a:buAutoNum type="arabicPeriod" startAt="4"/>
              <a:defRPr/>
            </a:pPr>
            <a:r>
              <a:rPr lang="cs-CZ" sz="1600" b="1" dirty="0" smtClean="0">
                <a:solidFill>
                  <a:srgbClr val="C40000"/>
                </a:solidFill>
              </a:rPr>
              <a:t>Odškodňování pracovního úrazu</a:t>
            </a:r>
          </a:p>
          <a:p>
            <a:pPr marL="534988" lvl="1" indent="-261938">
              <a:lnSpc>
                <a:spcPct val="150000"/>
              </a:lnSpc>
              <a:spcBef>
                <a:spcPts val="50"/>
              </a:spcBef>
              <a:buClr>
                <a:srgbClr val="4C7EA3"/>
              </a:buClr>
            </a:pPr>
            <a:r>
              <a:rPr lang="cs-CZ" sz="1400" dirty="0" smtClean="0"/>
              <a:t>Věcný záměr zákona </a:t>
            </a:r>
            <a:r>
              <a:rPr lang="cs-CZ" sz="1400" dirty="0"/>
              <a:t>o </a:t>
            </a:r>
            <a:r>
              <a:rPr lang="cs-CZ" sz="1400" dirty="0" smtClean="0"/>
              <a:t>pojištění </a:t>
            </a:r>
            <a:r>
              <a:rPr lang="cs-CZ" sz="1400" dirty="0"/>
              <a:t>odpovědnosti zaměstnavatele za škodu při pracovním úrazu nebo nemoci z </a:t>
            </a:r>
            <a:r>
              <a:rPr lang="cs-CZ" sz="1400" dirty="0" smtClean="0"/>
              <a:t>povolání</a:t>
            </a:r>
            <a:endParaRPr lang="cs-CZ" sz="1800" dirty="0"/>
          </a:p>
          <a:p>
            <a:pPr marL="0" lvl="1" indent="0">
              <a:lnSpc>
                <a:spcPct val="150000"/>
              </a:lnSpc>
              <a:spcBef>
                <a:spcPts val="300"/>
              </a:spcBef>
              <a:buClr>
                <a:schemeClr val="tx2"/>
              </a:buClr>
              <a:buSzTx/>
              <a:buNone/>
              <a:defRPr/>
            </a:pPr>
            <a:endParaRPr lang="cs-CZ" sz="1800" dirty="0"/>
          </a:p>
        </p:txBody>
      </p:sp>
    </p:spTree>
    <p:extLst>
      <p:ext uri="{BB962C8B-B14F-4D97-AF65-F5344CB8AC3E}">
        <p14:creationId xmlns:p14="http://schemas.microsoft.com/office/powerpoint/2010/main" val="287871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dnadpis 2"/>
          <p:cNvSpPr>
            <a:spLocks noGrp="1"/>
          </p:cNvSpPr>
          <p:nvPr>
            <p:ph type="subTitle" idx="1"/>
          </p:nvPr>
        </p:nvSpPr>
        <p:spPr>
          <a:xfrm>
            <a:off x="2012932" y="714356"/>
            <a:ext cx="6447500" cy="357190"/>
          </a:xfrm>
        </p:spPr>
        <p:txBody>
          <a:bodyPr/>
          <a:lstStyle/>
          <a:p>
            <a:pPr eaLnBrk="1" hangingPunct="1">
              <a:buFont typeface="Arial" pitchFamily="34" charset="0"/>
              <a:buNone/>
              <a:defRPr/>
            </a:pPr>
            <a:r>
              <a:rPr lang="cs-CZ" dirty="0" smtClean="0"/>
              <a:t>1. Výkon pojišťovací činnosti</a:t>
            </a:r>
            <a:endParaRPr lang="en-US" dirty="0"/>
          </a:p>
        </p:txBody>
      </p:sp>
      <p:sp>
        <p:nvSpPr>
          <p:cNvPr id="10" name="Zástupný symbol pro text 4"/>
          <p:cNvSpPr>
            <a:spLocks noGrp="1"/>
          </p:cNvSpPr>
          <p:nvPr>
            <p:ph type="body" sz="quarter" idx="14"/>
          </p:nvPr>
        </p:nvSpPr>
        <p:spPr>
          <a:xfrm>
            <a:off x="1763688" y="1556792"/>
            <a:ext cx="7128792" cy="4824536"/>
          </a:xfrm>
        </p:spPr>
        <p:txBody>
          <a:bodyPr/>
          <a:lstStyle/>
          <a:p>
            <a:pPr>
              <a:lnSpc>
                <a:spcPct val="150000"/>
              </a:lnSpc>
              <a:spcBef>
                <a:spcPts val="600"/>
              </a:spcBef>
              <a:defRPr/>
            </a:pPr>
            <a:r>
              <a:rPr lang="cs-CZ" b="1" dirty="0"/>
              <a:t>T</a:t>
            </a:r>
            <a:r>
              <a:rPr lang="cs-CZ" b="1" dirty="0" smtClean="0"/>
              <a:t>ranspozice směrnice </a:t>
            </a:r>
            <a:r>
              <a:rPr lang="cs-CZ" b="1" dirty="0"/>
              <a:t>Solventnost </a:t>
            </a:r>
            <a:r>
              <a:rPr lang="cs-CZ" b="1" dirty="0" smtClean="0"/>
              <a:t>II </a:t>
            </a:r>
            <a:r>
              <a:rPr lang="cs-CZ" dirty="0" smtClean="0"/>
              <a:t>(2009/138/ES) </a:t>
            </a:r>
            <a:r>
              <a:rPr lang="cs-CZ" b="1" dirty="0" smtClean="0"/>
              <a:t>ve znění směrnice </a:t>
            </a:r>
            <a:r>
              <a:rPr lang="cs-CZ" b="1" dirty="0"/>
              <a:t>Omnibus </a:t>
            </a:r>
            <a:r>
              <a:rPr lang="cs-CZ" b="1" dirty="0" smtClean="0"/>
              <a:t>II </a:t>
            </a:r>
            <a:r>
              <a:rPr lang="cs-CZ" dirty="0" smtClean="0"/>
              <a:t>(2014/51/EU) a dalších směrnic</a:t>
            </a:r>
            <a:endParaRPr lang="cs-CZ" dirty="0"/>
          </a:p>
          <a:p>
            <a:pPr eaLnBrk="1" hangingPunct="1">
              <a:lnSpc>
                <a:spcPct val="150000"/>
              </a:lnSpc>
              <a:spcBef>
                <a:spcPts val="600"/>
              </a:spcBef>
              <a:buFont typeface="Arial" pitchFamily="34" charset="0"/>
              <a:buChar char="■"/>
              <a:defRPr/>
            </a:pPr>
            <a:r>
              <a:rPr lang="cs-CZ" b="1" dirty="0" smtClean="0"/>
              <a:t>Značně rozsáhlá novela „technického charakteru“</a:t>
            </a:r>
          </a:p>
          <a:p>
            <a:pPr eaLnBrk="1" hangingPunct="1">
              <a:lnSpc>
                <a:spcPct val="150000"/>
              </a:lnSpc>
              <a:spcBef>
                <a:spcPts val="600"/>
              </a:spcBef>
              <a:buFont typeface="Arial" pitchFamily="34" charset="0"/>
              <a:buChar char="■"/>
              <a:defRPr/>
            </a:pPr>
            <a:r>
              <a:rPr lang="cs-CZ" b="1" dirty="0" smtClean="0"/>
              <a:t>Návrh z politických důvodů neschválen, legislativní proces se opakuje</a:t>
            </a:r>
          </a:p>
          <a:p>
            <a:pPr eaLnBrk="1" hangingPunct="1">
              <a:lnSpc>
                <a:spcPct val="150000"/>
              </a:lnSpc>
              <a:spcBef>
                <a:spcPts val="600"/>
              </a:spcBef>
              <a:buFont typeface="Arial" pitchFamily="34" charset="0"/>
              <a:buChar char="■"/>
              <a:defRPr/>
            </a:pPr>
            <a:r>
              <a:rPr lang="cs-CZ" b="1" dirty="0" smtClean="0"/>
              <a:t>Nedodržen termín implementace </a:t>
            </a:r>
          </a:p>
          <a:p>
            <a:pPr eaLnBrk="1" hangingPunct="1">
              <a:lnSpc>
                <a:spcPct val="150000"/>
              </a:lnSpc>
              <a:spcBef>
                <a:spcPts val="600"/>
              </a:spcBef>
              <a:buFont typeface="Arial" pitchFamily="34" charset="0"/>
              <a:buChar char="■"/>
              <a:defRPr/>
            </a:pPr>
            <a:r>
              <a:rPr lang="cs-CZ" b="1" dirty="0" smtClean="0"/>
              <a:t>Problematické aspekty</a:t>
            </a:r>
            <a:endParaRPr lang="cs-CZ" dirty="0" smtClean="0"/>
          </a:p>
          <a:p>
            <a:pPr marL="534988" lvl="1" indent="-261938">
              <a:lnSpc>
                <a:spcPct val="150000"/>
              </a:lnSpc>
              <a:spcBef>
                <a:spcPts val="50"/>
              </a:spcBef>
              <a:buClr>
                <a:srgbClr val="C40000"/>
              </a:buClr>
              <a:buFont typeface="Wingdings" panose="05000000000000000000" pitchFamily="2" charset="2"/>
              <a:buChar char="Ø"/>
            </a:pPr>
            <a:r>
              <a:rPr lang="cs-CZ" dirty="0"/>
              <a:t>R</a:t>
            </a:r>
            <a:r>
              <a:rPr lang="cs-CZ" dirty="0" smtClean="0"/>
              <a:t>ozsah povolených činností pojišťovny</a:t>
            </a:r>
          </a:p>
          <a:p>
            <a:pPr marL="534988" lvl="1" indent="-261938">
              <a:lnSpc>
                <a:spcPct val="150000"/>
              </a:lnSpc>
              <a:spcBef>
                <a:spcPts val="50"/>
              </a:spcBef>
              <a:buClr>
                <a:srgbClr val="C40000"/>
              </a:buClr>
              <a:buFont typeface="Wingdings" panose="05000000000000000000" pitchFamily="2" charset="2"/>
              <a:buChar char="Ø"/>
            </a:pPr>
            <a:r>
              <a:rPr lang="cs-CZ" dirty="0" smtClean="0"/>
              <a:t>Přístup pojišťoven do základních registrů</a:t>
            </a:r>
          </a:p>
          <a:p>
            <a:pPr marL="534988" lvl="1" indent="-261938">
              <a:lnSpc>
                <a:spcPct val="150000"/>
              </a:lnSpc>
              <a:spcBef>
                <a:spcPts val="50"/>
              </a:spcBef>
              <a:buClr>
                <a:srgbClr val="C40000"/>
              </a:buClr>
              <a:buFont typeface="Wingdings" panose="05000000000000000000" pitchFamily="2" charset="2"/>
              <a:buChar char="Ø"/>
            </a:pPr>
            <a:r>
              <a:rPr lang="cs-CZ" dirty="0" smtClean="0"/>
              <a:t>Podstatné budou detailní povinnosti – </a:t>
            </a:r>
            <a:r>
              <a:rPr lang="cs-CZ" dirty="0" err="1" smtClean="0"/>
              <a:t>Level</a:t>
            </a:r>
            <a:r>
              <a:rPr lang="cs-CZ" dirty="0" smtClean="0"/>
              <a:t> 2 (Evropská komise) a </a:t>
            </a:r>
            <a:r>
              <a:rPr lang="cs-CZ" dirty="0" err="1" smtClean="0"/>
              <a:t>Level</a:t>
            </a:r>
            <a:r>
              <a:rPr lang="cs-CZ" dirty="0" smtClean="0"/>
              <a:t> 3 (EIOPA) </a:t>
            </a:r>
          </a:p>
          <a:p>
            <a:pPr marL="273050" indent="-273050" eaLnBrk="1" hangingPunct="1">
              <a:lnSpc>
                <a:spcPct val="150000"/>
              </a:lnSpc>
              <a:spcBef>
                <a:spcPts val="600"/>
              </a:spcBef>
              <a:buNone/>
              <a:defRPr/>
            </a:pPr>
            <a:r>
              <a:rPr lang="cs-CZ" b="1" i="1" dirty="0" smtClean="0">
                <a:solidFill>
                  <a:srgbClr val="C40000"/>
                </a:solidFill>
              </a:rPr>
              <a:t>	Stav projednávání – 3. čtení v PSP ČR </a:t>
            </a:r>
            <a:r>
              <a:rPr lang="cs-CZ" i="1" dirty="0" smtClean="0">
                <a:solidFill>
                  <a:srgbClr val="C40000"/>
                </a:solidFill>
              </a:rPr>
              <a:t>(ST 750)</a:t>
            </a:r>
          </a:p>
        </p:txBody>
      </p:sp>
      <p:sp>
        <p:nvSpPr>
          <p:cNvPr id="5" name="Zástupný symbol pro text 11"/>
          <p:cNvSpPr>
            <a:spLocks noGrp="1"/>
          </p:cNvSpPr>
          <p:nvPr>
            <p:ph type="body" sz="quarter" idx="13"/>
          </p:nvPr>
        </p:nvSpPr>
        <p:spPr>
          <a:xfrm>
            <a:off x="2068513" y="1196975"/>
            <a:ext cx="6197600" cy="428625"/>
          </a:xfrm>
        </p:spPr>
        <p:txBody>
          <a:bodyPr/>
          <a:lstStyle/>
          <a:p>
            <a:pPr marL="0" indent="0" eaLnBrk="1" hangingPunct="1"/>
            <a:r>
              <a:rPr lang="cs-CZ" altLang="cs-CZ" b="1" dirty="0" smtClean="0">
                <a:solidFill>
                  <a:srgbClr val="C00000"/>
                </a:solidFill>
                <a:latin typeface="Arial" charset="0"/>
              </a:rPr>
              <a:t>Novela zákona č. 277/2009 Sb., o pojišťovnictví (ZPOJ)</a:t>
            </a:r>
          </a:p>
        </p:txBody>
      </p:sp>
      <p:sp>
        <p:nvSpPr>
          <p:cNvPr id="9" name="Nadpis 5"/>
          <p:cNvSpPr>
            <a:spLocks noGrp="1"/>
          </p:cNvSpPr>
          <p:nvPr>
            <p:ph type="title"/>
          </p:nvPr>
        </p:nvSpPr>
        <p:spPr>
          <a:xfrm>
            <a:off x="0" y="714356"/>
            <a:ext cx="1928794" cy="1000132"/>
          </a:xfrm>
        </p:spPr>
        <p:txBody>
          <a:bodyPr/>
          <a:lstStyle/>
          <a:p>
            <a:r>
              <a:rPr lang="cs-CZ" dirty="0" smtClean="0"/>
              <a:t>Legislativní vývoj v ČR</a:t>
            </a:r>
            <a:endParaRPr lang="cs-CZ" dirty="0"/>
          </a:p>
        </p:txBody>
      </p:sp>
    </p:spTree>
    <p:extLst>
      <p:ext uri="{BB962C8B-B14F-4D97-AF65-F5344CB8AC3E}">
        <p14:creationId xmlns:p14="http://schemas.microsoft.com/office/powerpoint/2010/main" val="3683965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dnadpis 2"/>
          <p:cNvSpPr>
            <a:spLocks noGrp="1"/>
          </p:cNvSpPr>
          <p:nvPr>
            <p:ph type="subTitle" idx="1"/>
          </p:nvPr>
        </p:nvSpPr>
        <p:spPr>
          <a:xfrm>
            <a:off x="2012932" y="714356"/>
            <a:ext cx="6447500" cy="357190"/>
          </a:xfrm>
        </p:spPr>
        <p:txBody>
          <a:bodyPr/>
          <a:lstStyle/>
          <a:p>
            <a:pPr eaLnBrk="1" hangingPunct="1">
              <a:buFont typeface="Arial" pitchFamily="34" charset="0"/>
              <a:buNone/>
              <a:defRPr/>
            </a:pPr>
            <a:r>
              <a:rPr lang="cs-CZ" dirty="0"/>
              <a:t>2</a:t>
            </a:r>
            <a:r>
              <a:rPr lang="cs-CZ" dirty="0" smtClean="0"/>
              <a:t>. Zprostředkování pojištění</a:t>
            </a:r>
            <a:endParaRPr lang="en-US" dirty="0"/>
          </a:p>
        </p:txBody>
      </p:sp>
      <p:sp>
        <p:nvSpPr>
          <p:cNvPr id="10" name="Zástupný symbol pro text 4"/>
          <p:cNvSpPr>
            <a:spLocks noGrp="1"/>
          </p:cNvSpPr>
          <p:nvPr>
            <p:ph type="body" sz="quarter" idx="14"/>
          </p:nvPr>
        </p:nvSpPr>
        <p:spPr>
          <a:xfrm>
            <a:off x="1763688" y="1556792"/>
            <a:ext cx="7128792" cy="4824536"/>
          </a:xfrm>
        </p:spPr>
        <p:txBody>
          <a:bodyPr/>
          <a:lstStyle/>
          <a:p>
            <a:pPr>
              <a:lnSpc>
                <a:spcPct val="150000"/>
              </a:lnSpc>
              <a:spcBef>
                <a:spcPts val="600"/>
              </a:spcBef>
              <a:defRPr/>
            </a:pPr>
            <a:r>
              <a:rPr lang="cs-CZ" b="1" dirty="0" smtClean="0"/>
              <a:t>Původní opakované snahy o rozsáhlou novelizaci opuštěny do termínu transpozice IDD</a:t>
            </a:r>
            <a:endParaRPr lang="cs-CZ" dirty="0"/>
          </a:p>
          <a:p>
            <a:pPr eaLnBrk="1" hangingPunct="1">
              <a:lnSpc>
                <a:spcPct val="150000"/>
              </a:lnSpc>
              <a:spcBef>
                <a:spcPts val="600"/>
              </a:spcBef>
              <a:buFont typeface="Arial" pitchFamily="34" charset="0"/>
              <a:buChar char="■"/>
              <a:defRPr/>
            </a:pPr>
            <a:r>
              <a:rPr lang="cs-CZ" b="1" dirty="0" smtClean="0"/>
              <a:t>Nový návrh - regulace odměn pojišťovacích zprostředkovatelů</a:t>
            </a:r>
          </a:p>
          <a:p>
            <a:pPr marL="534988" lvl="1" indent="-261938">
              <a:lnSpc>
                <a:spcPct val="150000"/>
              </a:lnSpc>
              <a:spcBef>
                <a:spcPts val="50"/>
              </a:spcBef>
              <a:buClr>
                <a:srgbClr val="C40000"/>
              </a:buClr>
              <a:buFont typeface="Wingdings" panose="05000000000000000000" pitchFamily="2" charset="2"/>
              <a:buChar char="Ø"/>
            </a:pPr>
            <a:r>
              <a:rPr lang="cs-CZ" dirty="0" smtClean="0"/>
              <a:t>rozložení výplaty provize do 5 let</a:t>
            </a:r>
          </a:p>
          <a:p>
            <a:pPr marL="534988" lvl="1" indent="-261938">
              <a:lnSpc>
                <a:spcPct val="150000"/>
              </a:lnSpc>
              <a:spcBef>
                <a:spcPts val="50"/>
              </a:spcBef>
              <a:buClr>
                <a:srgbClr val="C40000"/>
              </a:buClr>
              <a:buFont typeface="Wingdings" panose="05000000000000000000" pitchFamily="2" charset="2"/>
              <a:buChar char="Ø"/>
            </a:pPr>
            <a:r>
              <a:rPr lang="cs-CZ" dirty="0" smtClean="0"/>
              <a:t>pravidla pro výpočet odkupného</a:t>
            </a:r>
          </a:p>
          <a:p>
            <a:pPr marL="534988" lvl="1" indent="-261938">
              <a:lnSpc>
                <a:spcPct val="150000"/>
              </a:lnSpc>
              <a:spcBef>
                <a:spcPts val="50"/>
              </a:spcBef>
              <a:buClr>
                <a:srgbClr val="C40000"/>
              </a:buClr>
              <a:buFont typeface="Wingdings" panose="05000000000000000000" pitchFamily="2" charset="2"/>
              <a:buChar char="Ø"/>
            </a:pPr>
            <a:r>
              <a:rPr lang="cs-CZ" dirty="0" smtClean="0"/>
              <a:t>vztahuje se na </a:t>
            </a:r>
            <a:r>
              <a:rPr lang="cs-CZ" dirty="0"/>
              <a:t>životní pojištění </a:t>
            </a:r>
            <a:r>
              <a:rPr lang="cs-CZ" dirty="0" smtClean="0"/>
              <a:t>spadající </a:t>
            </a:r>
            <a:r>
              <a:rPr lang="cs-CZ" dirty="0"/>
              <a:t>do odvětví životního pojištění </a:t>
            </a:r>
            <a:r>
              <a:rPr lang="cs-CZ" dirty="0" smtClean="0"/>
              <a:t>podle </a:t>
            </a:r>
            <a:r>
              <a:rPr lang="cs-CZ" dirty="0"/>
              <a:t>zákona o pojišťovnictví</a:t>
            </a:r>
            <a:r>
              <a:rPr lang="cs-CZ" dirty="0" smtClean="0"/>
              <a:t> </a:t>
            </a:r>
            <a:endParaRPr lang="cs-CZ" dirty="0"/>
          </a:p>
          <a:p>
            <a:pPr marL="273050" indent="-273050" eaLnBrk="1" hangingPunct="1">
              <a:lnSpc>
                <a:spcPct val="150000"/>
              </a:lnSpc>
              <a:spcBef>
                <a:spcPts val="600"/>
              </a:spcBef>
              <a:buNone/>
              <a:defRPr/>
            </a:pPr>
            <a:r>
              <a:rPr lang="cs-CZ" b="1" dirty="0" smtClean="0"/>
              <a:t>	</a:t>
            </a:r>
            <a:r>
              <a:rPr lang="cs-CZ" b="1" i="1" dirty="0" smtClean="0">
                <a:solidFill>
                  <a:srgbClr val="C40000"/>
                </a:solidFill>
              </a:rPr>
              <a:t>Stav projednávání – 3. čtení v PSP ČR </a:t>
            </a:r>
            <a:r>
              <a:rPr lang="cs-CZ" i="1" dirty="0" smtClean="0">
                <a:solidFill>
                  <a:srgbClr val="C40000"/>
                </a:solidFill>
              </a:rPr>
              <a:t>(ST 751)</a:t>
            </a:r>
          </a:p>
          <a:p>
            <a:pPr>
              <a:lnSpc>
                <a:spcPct val="150000"/>
              </a:lnSpc>
              <a:spcBef>
                <a:spcPts val="600"/>
              </a:spcBef>
              <a:defRPr/>
            </a:pPr>
            <a:r>
              <a:rPr lang="cs-CZ" b="1" dirty="0" smtClean="0"/>
              <a:t>Zákon </a:t>
            </a:r>
            <a:r>
              <a:rPr lang="cs-CZ" b="1" dirty="0"/>
              <a:t>o distribuci pojištění</a:t>
            </a:r>
          </a:p>
          <a:p>
            <a:pPr marL="534988" lvl="1" indent="-261938">
              <a:lnSpc>
                <a:spcPct val="150000"/>
              </a:lnSpc>
              <a:spcBef>
                <a:spcPts val="50"/>
              </a:spcBef>
              <a:buClr>
                <a:srgbClr val="C40000"/>
              </a:buClr>
              <a:buFont typeface="Wingdings" panose="05000000000000000000" pitchFamily="2" charset="2"/>
              <a:buChar char="Ø"/>
            </a:pPr>
            <a:r>
              <a:rPr lang="cs-CZ" dirty="0"/>
              <a:t>nahradí stávající zákon č. 38/2004 Sb.</a:t>
            </a:r>
          </a:p>
          <a:p>
            <a:pPr marL="534988" lvl="1" indent="-261938">
              <a:lnSpc>
                <a:spcPct val="150000"/>
              </a:lnSpc>
              <a:spcBef>
                <a:spcPts val="50"/>
              </a:spcBef>
              <a:buClr>
                <a:srgbClr val="C40000"/>
              </a:buClr>
              <a:buFont typeface="Wingdings" panose="05000000000000000000" pitchFamily="2" charset="2"/>
              <a:buChar char="Ø"/>
            </a:pPr>
            <a:r>
              <a:rPr lang="cs-CZ" dirty="0"/>
              <a:t>implementace IDD</a:t>
            </a:r>
          </a:p>
          <a:p>
            <a:pPr marL="273050" indent="-273050">
              <a:lnSpc>
                <a:spcPct val="150000"/>
              </a:lnSpc>
              <a:spcBef>
                <a:spcPts val="600"/>
              </a:spcBef>
              <a:buNone/>
              <a:defRPr/>
            </a:pPr>
            <a:r>
              <a:rPr lang="cs-CZ" b="1" dirty="0"/>
              <a:t>	</a:t>
            </a:r>
            <a:r>
              <a:rPr lang="cs-CZ" b="1" i="1" dirty="0">
                <a:solidFill>
                  <a:srgbClr val="C40000"/>
                </a:solidFill>
              </a:rPr>
              <a:t>Stav </a:t>
            </a:r>
            <a:r>
              <a:rPr lang="cs-CZ" b="1" i="1" dirty="0" smtClean="0">
                <a:solidFill>
                  <a:srgbClr val="C40000"/>
                </a:solidFill>
              </a:rPr>
              <a:t>příprav – příprava návrhu Ministerstvem financí ČR</a:t>
            </a:r>
            <a:endParaRPr lang="cs-CZ" i="1" dirty="0">
              <a:solidFill>
                <a:srgbClr val="C40000"/>
              </a:solidFill>
            </a:endParaRPr>
          </a:p>
        </p:txBody>
      </p:sp>
      <p:sp>
        <p:nvSpPr>
          <p:cNvPr id="5" name="Zástupný symbol pro text 11"/>
          <p:cNvSpPr>
            <a:spLocks noGrp="1"/>
          </p:cNvSpPr>
          <p:nvPr>
            <p:ph type="body" sz="quarter" idx="13"/>
          </p:nvPr>
        </p:nvSpPr>
        <p:spPr>
          <a:xfrm>
            <a:off x="2068512" y="1196975"/>
            <a:ext cx="6823967" cy="428625"/>
          </a:xfrm>
        </p:spPr>
        <p:txBody>
          <a:bodyPr/>
          <a:lstStyle/>
          <a:p>
            <a:pPr marL="0" indent="0" eaLnBrk="1" hangingPunct="1"/>
            <a:r>
              <a:rPr lang="cs-CZ" altLang="cs-CZ" b="1" dirty="0" smtClean="0">
                <a:solidFill>
                  <a:srgbClr val="C00000"/>
                </a:solidFill>
                <a:latin typeface="Arial" charset="0"/>
              </a:rPr>
              <a:t>Novela zákona č. 38/2004 Sb., o pojišťovacích zprostředkovatelích (ZPZ)</a:t>
            </a:r>
          </a:p>
        </p:txBody>
      </p:sp>
      <p:sp>
        <p:nvSpPr>
          <p:cNvPr id="9" name="Nadpis 5"/>
          <p:cNvSpPr>
            <a:spLocks noGrp="1"/>
          </p:cNvSpPr>
          <p:nvPr>
            <p:ph type="title"/>
          </p:nvPr>
        </p:nvSpPr>
        <p:spPr>
          <a:xfrm>
            <a:off x="0" y="714356"/>
            <a:ext cx="1928794" cy="1000132"/>
          </a:xfrm>
        </p:spPr>
        <p:txBody>
          <a:bodyPr/>
          <a:lstStyle/>
          <a:p>
            <a:r>
              <a:rPr lang="cs-CZ" dirty="0" smtClean="0"/>
              <a:t>Legislativní vývoj v ČR</a:t>
            </a:r>
            <a:endParaRPr lang="cs-CZ" dirty="0"/>
          </a:p>
        </p:txBody>
      </p:sp>
    </p:spTree>
    <p:extLst>
      <p:ext uri="{BB962C8B-B14F-4D97-AF65-F5344CB8AC3E}">
        <p14:creationId xmlns:p14="http://schemas.microsoft.com/office/powerpoint/2010/main" val="894992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dnadpis 2"/>
          <p:cNvSpPr>
            <a:spLocks noGrp="1"/>
          </p:cNvSpPr>
          <p:nvPr>
            <p:ph type="subTitle" idx="1"/>
          </p:nvPr>
        </p:nvSpPr>
        <p:spPr>
          <a:xfrm>
            <a:off x="2012932" y="714356"/>
            <a:ext cx="6447500" cy="357190"/>
          </a:xfrm>
        </p:spPr>
        <p:txBody>
          <a:bodyPr/>
          <a:lstStyle/>
          <a:p>
            <a:pPr eaLnBrk="1" hangingPunct="1">
              <a:buFont typeface="Arial" pitchFamily="34" charset="0"/>
              <a:buNone/>
              <a:defRPr/>
            </a:pPr>
            <a:r>
              <a:rPr lang="cs-CZ" dirty="0" smtClean="0"/>
              <a:t>3. Pojištění záruky cestovních kanceláří</a:t>
            </a:r>
            <a:endParaRPr lang="en-US" dirty="0"/>
          </a:p>
        </p:txBody>
      </p:sp>
      <p:sp>
        <p:nvSpPr>
          <p:cNvPr id="10" name="Zástupný symbol pro text 4"/>
          <p:cNvSpPr>
            <a:spLocks noGrp="1"/>
          </p:cNvSpPr>
          <p:nvPr>
            <p:ph type="body" sz="quarter" idx="14"/>
          </p:nvPr>
        </p:nvSpPr>
        <p:spPr>
          <a:xfrm>
            <a:off x="1763688" y="1556792"/>
            <a:ext cx="7200800" cy="4824536"/>
          </a:xfrm>
        </p:spPr>
        <p:txBody>
          <a:bodyPr/>
          <a:lstStyle/>
          <a:p>
            <a:pPr>
              <a:lnSpc>
                <a:spcPct val="150000"/>
              </a:lnSpc>
              <a:spcBef>
                <a:spcPts val="600"/>
              </a:spcBef>
              <a:defRPr/>
            </a:pPr>
            <a:r>
              <a:rPr lang="cs-CZ" b="1" dirty="0" smtClean="0"/>
              <a:t>Zákon č</a:t>
            </a:r>
            <a:r>
              <a:rPr lang="cs-CZ" b="1" dirty="0"/>
              <a:t>. 341/2015 Sb</a:t>
            </a:r>
            <a:r>
              <a:rPr lang="cs-CZ" b="1" dirty="0" smtClean="0"/>
              <a:t>.</a:t>
            </a:r>
          </a:p>
          <a:p>
            <a:pPr marL="534988" lvl="1" indent="-261938">
              <a:lnSpc>
                <a:spcPct val="150000"/>
              </a:lnSpc>
              <a:spcBef>
                <a:spcPts val="50"/>
              </a:spcBef>
              <a:buClr>
                <a:srgbClr val="C40000"/>
              </a:buClr>
              <a:buFont typeface="Wingdings" panose="05000000000000000000" pitchFamily="2" charset="2"/>
              <a:buChar char="Ø"/>
            </a:pPr>
            <a:r>
              <a:rPr lang="cs-CZ" dirty="0" smtClean="0"/>
              <a:t>Reagoval </a:t>
            </a:r>
            <a:r>
              <a:rPr lang="cs-CZ" dirty="0" smtClean="0"/>
              <a:t>na úpadky </a:t>
            </a:r>
            <a:r>
              <a:rPr lang="cs-CZ" dirty="0" smtClean="0"/>
              <a:t>podpojištěných CK v minulých letech</a:t>
            </a:r>
          </a:p>
          <a:p>
            <a:pPr marL="534988" lvl="1" indent="-261938">
              <a:lnSpc>
                <a:spcPct val="150000"/>
              </a:lnSpc>
              <a:spcBef>
                <a:spcPts val="50"/>
              </a:spcBef>
              <a:buClr>
                <a:srgbClr val="C40000"/>
              </a:buClr>
              <a:buFont typeface="Wingdings" panose="05000000000000000000" pitchFamily="2" charset="2"/>
              <a:buChar char="Ø"/>
            </a:pPr>
            <a:r>
              <a:rPr lang="cs-CZ" dirty="0" smtClean="0"/>
              <a:t>Ve snaze docílit </a:t>
            </a:r>
            <a:r>
              <a:rPr lang="cs-CZ" dirty="0"/>
              <a:t>plné ochrany cestujících v případě úpadku </a:t>
            </a:r>
            <a:r>
              <a:rPr lang="cs-CZ" dirty="0" smtClean="0"/>
              <a:t>CK chtěl zavést povinnost pojišťoven plnit nad sjednaný limit</a:t>
            </a:r>
          </a:p>
          <a:p>
            <a:pPr marL="534988" lvl="1" indent="-261938">
              <a:lnSpc>
                <a:spcPct val="150000"/>
              </a:lnSpc>
              <a:spcBef>
                <a:spcPts val="50"/>
              </a:spcBef>
              <a:buClr>
                <a:srgbClr val="C40000"/>
              </a:buClr>
              <a:buFont typeface="Wingdings" panose="05000000000000000000" pitchFamily="2" charset="2"/>
              <a:buChar char="Ø"/>
            </a:pPr>
            <a:r>
              <a:rPr lang="cs-CZ" dirty="0" smtClean="0"/>
              <a:t>Povinnost plnit nad sjednaný limit dovodil i ÚS</a:t>
            </a:r>
          </a:p>
          <a:p>
            <a:pPr marL="534988" lvl="1" indent="-261938">
              <a:lnSpc>
                <a:spcPct val="150000"/>
              </a:lnSpc>
              <a:spcBef>
                <a:spcPts val="50"/>
              </a:spcBef>
              <a:buClr>
                <a:srgbClr val="C40000"/>
              </a:buClr>
              <a:buFont typeface="Wingdings" panose="05000000000000000000" pitchFamily="2" charset="2"/>
              <a:buChar char="Ø"/>
            </a:pPr>
            <a:r>
              <a:rPr lang="cs-CZ" dirty="0" smtClean="0"/>
              <a:t>Pojišťovny začaly vypovídat CK pojistné smlouvy</a:t>
            </a:r>
            <a:endParaRPr lang="cs-CZ" dirty="0"/>
          </a:p>
          <a:p>
            <a:pPr marL="534988" lvl="1" indent="-261938">
              <a:lnSpc>
                <a:spcPct val="150000"/>
              </a:lnSpc>
              <a:spcBef>
                <a:spcPts val="50"/>
              </a:spcBef>
              <a:buClr>
                <a:srgbClr val="C40000"/>
              </a:buClr>
              <a:buFont typeface="Wingdings" panose="05000000000000000000" pitchFamily="2" charset="2"/>
              <a:buChar char="Ø"/>
            </a:pPr>
            <a:r>
              <a:rPr lang="cs-CZ" dirty="0" smtClean="0"/>
              <a:t>Prosazena kompromisní právní úprava zavádějící povinnost CK udržovat dostatečný limit a povinnost pojišťoven plnit do výše sjednaného limitu</a:t>
            </a:r>
          </a:p>
          <a:p>
            <a:pPr marL="534988" lvl="1" indent="-261938">
              <a:lnSpc>
                <a:spcPct val="150000"/>
              </a:lnSpc>
              <a:spcBef>
                <a:spcPts val="50"/>
              </a:spcBef>
              <a:buClr>
                <a:srgbClr val="C40000"/>
              </a:buClr>
              <a:buFont typeface="Wingdings" panose="05000000000000000000" pitchFamily="2" charset="2"/>
              <a:buChar char="Ø"/>
            </a:pPr>
            <a:r>
              <a:rPr lang="cs-CZ" dirty="0" smtClean="0"/>
              <a:t>Požadavek směrnice na zajištění plného odškodnění zákazníků není zcela naplněn </a:t>
            </a:r>
            <a:endParaRPr lang="cs-CZ" dirty="0"/>
          </a:p>
          <a:p>
            <a:pPr>
              <a:lnSpc>
                <a:spcPct val="150000"/>
              </a:lnSpc>
              <a:spcBef>
                <a:spcPts val="600"/>
              </a:spcBef>
              <a:defRPr/>
            </a:pPr>
            <a:r>
              <a:rPr lang="cs-CZ" b="1" dirty="0"/>
              <a:t>Implementace směrnice o souborných </a:t>
            </a:r>
            <a:r>
              <a:rPr lang="cs-CZ" b="1" dirty="0" smtClean="0"/>
              <a:t>cestovních službách</a:t>
            </a:r>
          </a:p>
          <a:p>
            <a:pPr marL="534988" lvl="1" indent="-261938">
              <a:lnSpc>
                <a:spcPct val="150000"/>
              </a:lnSpc>
              <a:spcBef>
                <a:spcPts val="50"/>
              </a:spcBef>
              <a:buClr>
                <a:srgbClr val="C40000"/>
              </a:buClr>
              <a:buFont typeface="Wingdings" panose="05000000000000000000" pitchFamily="2" charset="2"/>
              <a:buChar char="Ø"/>
            </a:pPr>
            <a:r>
              <a:rPr lang="cs-CZ" dirty="0" smtClean="0"/>
              <a:t>MMR připravuje transpoziční novelu zákona č. 159/1999 Sb.</a:t>
            </a:r>
          </a:p>
          <a:p>
            <a:pPr marL="534988" lvl="1" indent="-261938">
              <a:lnSpc>
                <a:spcPct val="150000"/>
              </a:lnSpc>
              <a:spcBef>
                <a:spcPts val="50"/>
              </a:spcBef>
              <a:buClr>
                <a:srgbClr val="C40000"/>
              </a:buClr>
              <a:buFont typeface="Wingdings" panose="05000000000000000000" pitchFamily="2" charset="2"/>
              <a:buChar char="Ø"/>
            </a:pPr>
            <a:r>
              <a:rPr lang="cs-CZ" dirty="0" smtClean="0"/>
              <a:t>Zajištění </a:t>
            </a:r>
            <a:r>
              <a:rPr lang="cs-CZ" dirty="0"/>
              <a:t>plného odškodnění zákazníků </a:t>
            </a:r>
            <a:r>
              <a:rPr lang="cs-CZ" dirty="0" smtClean="0"/>
              <a:t>má být zajištěno vznikem garančního fondu (GF) CK</a:t>
            </a:r>
          </a:p>
          <a:p>
            <a:pPr marL="534988" lvl="1" indent="-261938">
              <a:lnSpc>
                <a:spcPct val="150000"/>
              </a:lnSpc>
              <a:spcBef>
                <a:spcPts val="50"/>
              </a:spcBef>
              <a:buClr>
                <a:srgbClr val="C40000"/>
              </a:buClr>
              <a:buFont typeface="Wingdings" panose="05000000000000000000" pitchFamily="2" charset="2"/>
              <a:buChar char="Ø"/>
            </a:pPr>
            <a:r>
              <a:rPr lang="cs-CZ" dirty="0" smtClean="0"/>
              <a:t>Z GF bude plněno v případě, že limit pojistného plnění nebude dostatečný</a:t>
            </a:r>
          </a:p>
          <a:p>
            <a:pPr marL="273050" indent="-273050">
              <a:lnSpc>
                <a:spcPct val="150000"/>
              </a:lnSpc>
              <a:spcBef>
                <a:spcPts val="600"/>
              </a:spcBef>
              <a:buNone/>
              <a:defRPr/>
            </a:pPr>
            <a:r>
              <a:rPr lang="cs-CZ" b="1" dirty="0"/>
              <a:t>	</a:t>
            </a:r>
            <a:r>
              <a:rPr lang="cs-CZ" b="1" i="1" dirty="0">
                <a:solidFill>
                  <a:srgbClr val="C40000"/>
                </a:solidFill>
              </a:rPr>
              <a:t>Stav </a:t>
            </a:r>
            <a:r>
              <a:rPr lang="cs-CZ" b="1" i="1" dirty="0" smtClean="0">
                <a:solidFill>
                  <a:srgbClr val="C40000"/>
                </a:solidFill>
              </a:rPr>
              <a:t>příprav – </a:t>
            </a:r>
            <a:r>
              <a:rPr lang="cs-CZ" b="1" i="1" dirty="0">
                <a:solidFill>
                  <a:srgbClr val="C40000"/>
                </a:solidFill>
              </a:rPr>
              <a:t>příprava návrhu Ministerstvem </a:t>
            </a:r>
            <a:r>
              <a:rPr lang="cs-CZ" b="1" i="1" dirty="0" smtClean="0">
                <a:solidFill>
                  <a:srgbClr val="C40000"/>
                </a:solidFill>
              </a:rPr>
              <a:t>pro místní rozvoj ČR</a:t>
            </a:r>
            <a:endParaRPr lang="cs-CZ" i="1" dirty="0">
              <a:solidFill>
                <a:srgbClr val="C40000"/>
              </a:solidFill>
            </a:endParaRPr>
          </a:p>
        </p:txBody>
      </p:sp>
      <p:sp>
        <p:nvSpPr>
          <p:cNvPr id="5" name="Zástupný symbol pro text 11"/>
          <p:cNvSpPr>
            <a:spLocks noGrp="1"/>
          </p:cNvSpPr>
          <p:nvPr>
            <p:ph type="body" sz="quarter" idx="13"/>
          </p:nvPr>
        </p:nvSpPr>
        <p:spPr>
          <a:xfrm>
            <a:off x="2068512" y="1196975"/>
            <a:ext cx="6967984" cy="428625"/>
          </a:xfrm>
        </p:spPr>
        <p:txBody>
          <a:bodyPr/>
          <a:lstStyle/>
          <a:p>
            <a:pPr marL="0" indent="0" eaLnBrk="1" hangingPunct="1"/>
            <a:r>
              <a:rPr lang="cs-CZ" altLang="cs-CZ" b="1" dirty="0" smtClean="0">
                <a:solidFill>
                  <a:srgbClr val="C00000"/>
                </a:solidFill>
                <a:latin typeface="Arial" charset="0"/>
              </a:rPr>
              <a:t>Novela zákona č. 159/1999 Sb., o některých </a:t>
            </a:r>
            <a:r>
              <a:rPr lang="cs-CZ" altLang="cs-CZ" b="1" dirty="0" err="1" smtClean="0">
                <a:solidFill>
                  <a:srgbClr val="C00000"/>
                </a:solidFill>
                <a:latin typeface="Arial" charset="0"/>
              </a:rPr>
              <a:t>podm</a:t>
            </a:r>
            <a:r>
              <a:rPr lang="cs-CZ" altLang="cs-CZ" b="1" dirty="0" smtClean="0">
                <a:solidFill>
                  <a:srgbClr val="C00000"/>
                </a:solidFill>
                <a:latin typeface="Arial" charset="0"/>
              </a:rPr>
              <a:t>. podnikání v cest. ruchu</a:t>
            </a:r>
          </a:p>
        </p:txBody>
      </p:sp>
      <p:sp>
        <p:nvSpPr>
          <p:cNvPr id="9" name="Nadpis 5"/>
          <p:cNvSpPr>
            <a:spLocks noGrp="1"/>
          </p:cNvSpPr>
          <p:nvPr>
            <p:ph type="title"/>
          </p:nvPr>
        </p:nvSpPr>
        <p:spPr>
          <a:xfrm>
            <a:off x="0" y="714356"/>
            <a:ext cx="1928794" cy="1000132"/>
          </a:xfrm>
        </p:spPr>
        <p:txBody>
          <a:bodyPr/>
          <a:lstStyle/>
          <a:p>
            <a:r>
              <a:rPr lang="cs-CZ" dirty="0" smtClean="0"/>
              <a:t>Legislativní vývoj v ČR</a:t>
            </a:r>
            <a:endParaRPr lang="cs-CZ" dirty="0"/>
          </a:p>
        </p:txBody>
      </p:sp>
    </p:spTree>
    <p:extLst>
      <p:ext uri="{BB962C8B-B14F-4D97-AF65-F5344CB8AC3E}">
        <p14:creationId xmlns:p14="http://schemas.microsoft.com/office/powerpoint/2010/main" val="177718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dnadpis 2"/>
          <p:cNvSpPr>
            <a:spLocks noGrp="1"/>
          </p:cNvSpPr>
          <p:nvPr>
            <p:ph type="subTitle" idx="1"/>
          </p:nvPr>
        </p:nvSpPr>
        <p:spPr>
          <a:xfrm>
            <a:off x="2012932" y="714356"/>
            <a:ext cx="6951556" cy="357190"/>
          </a:xfrm>
        </p:spPr>
        <p:txBody>
          <a:bodyPr/>
          <a:lstStyle/>
          <a:p>
            <a:pPr eaLnBrk="1" hangingPunct="1">
              <a:buFont typeface="Arial" pitchFamily="34" charset="0"/>
              <a:buNone/>
              <a:defRPr/>
            </a:pPr>
            <a:r>
              <a:rPr lang="cs-CZ" dirty="0" smtClean="0"/>
              <a:t>4. Pojištění odpovědnosti z provozu vozidla</a:t>
            </a:r>
            <a:endParaRPr lang="en-US" dirty="0"/>
          </a:p>
        </p:txBody>
      </p:sp>
      <p:sp>
        <p:nvSpPr>
          <p:cNvPr id="10" name="Zástupný symbol pro text 4"/>
          <p:cNvSpPr>
            <a:spLocks noGrp="1"/>
          </p:cNvSpPr>
          <p:nvPr>
            <p:ph type="body" sz="quarter" idx="14"/>
          </p:nvPr>
        </p:nvSpPr>
        <p:spPr>
          <a:xfrm>
            <a:off x="1763688" y="1556792"/>
            <a:ext cx="7380312" cy="4968552"/>
          </a:xfrm>
          <a:noFill/>
        </p:spPr>
        <p:txBody>
          <a:bodyPr/>
          <a:lstStyle/>
          <a:p>
            <a:pPr eaLnBrk="1" hangingPunct="1">
              <a:lnSpc>
                <a:spcPct val="150000"/>
              </a:lnSpc>
              <a:spcBef>
                <a:spcPts val="300"/>
              </a:spcBef>
              <a:buFont typeface="Arial" pitchFamily="34" charset="0"/>
              <a:buChar char="■"/>
              <a:defRPr/>
            </a:pPr>
            <a:r>
              <a:rPr lang="cs-CZ" b="1" dirty="0" smtClean="0"/>
              <a:t>Návrh je reakcí regulátora na rozhodnutí SD EU ve věci Vnuk </a:t>
            </a:r>
            <a:r>
              <a:rPr lang="cs-CZ" dirty="0" smtClean="0"/>
              <a:t>(C-162/13)</a:t>
            </a:r>
          </a:p>
          <a:p>
            <a:pPr eaLnBrk="1" hangingPunct="1">
              <a:lnSpc>
                <a:spcPct val="150000"/>
              </a:lnSpc>
              <a:spcBef>
                <a:spcPts val="300"/>
              </a:spcBef>
              <a:buFont typeface="Arial" pitchFamily="34" charset="0"/>
              <a:buChar char="■"/>
              <a:defRPr/>
            </a:pPr>
            <a:r>
              <a:rPr lang="cs-CZ" b="1" dirty="0" smtClean="0"/>
              <a:t>ČAP přizvána k účasti na přípravě návrhu</a:t>
            </a:r>
          </a:p>
          <a:p>
            <a:pPr eaLnBrk="1" hangingPunct="1">
              <a:lnSpc>
                <a:spcPct val="150000"/>
              </a:lnSpc>
              <a:spcBef>
                <a:spcPts val="300"/>
              </a:spcBef>
              <a:buFont typeface="Arial" pitchFamily="34" charset="0"/>
              <a:buChar char="■"/>
              <a:defRPr/>
            </a:pPr>
            <a:r>
              <a:rPr lang="cs-CZ" b="1" dirty="0" smtClean="0"/>
              <a:t>Stěžejní prvky návrhu</a:t>
            </a:r>
          </a:p>
          <a:p>
            <a:pPr marL="534988" lvl="1" indent="-261938">
              <a:lnSpc>
                <a:spcPct val="150000"/>
              </a:lnSpc>
              <a:spcBef>
                <a:spcPts val="50"/>
              </a:spcBef>
              <a:buClr>
                <a:srgbClr val="C40000"/>
              </a:buClr>
              <a:buFont typeface="Wingdings" panose="05000000000000000000" pitchFamily="2" charset="2"/>
              <a:buChar char="Ø"/>
            </a:pPr>
            <a:r>
              <a:rPr lang="cs-CZ" b="1" dirty="0" smtClean="0"/>
              <a:t>Rozšíření množiny vozidel, jejichž provoz je podmíněn pojištěním </a:t>
            </a:r>
            <a:r>
              <a:rPr lang="cs-CZ" dirty="0" smtClean="0"/>
              <a:t>(i ta, která se neregistrují)</a:t>
            </a:r>
          </a:p>
          <a:p>
            <a:pPr marL="534988" lvl="1" indent="-261938">
              <a:lnSpc>
                <a:spcPct val="150000"/>
              </a:lnSpc>
              <a:spcBef>
                <a:spcPts val="50"/>
              </a:spcBef>
              <a:buClr>
                <a:srgbClr val="C40000"/>
              </a:buClr>
              <a:buFont typeface="Wingdings" panose="05000000000000000000" pitchFamily="2" charset="2"/>
              <a:buChar char="Ø"/>
            </a:pPr>
            <a:r>
              <a:rPr lang="cs-CZ" b="1" dirty="0" smtClean="0"/>
              <a:t>Rozšíření povinnosti pojištění </a:t>
            </a:r>
            <a:r>
              <a:rPr lang="cs-CZ" dirty="0" smtClean="0"/>
              <a:t>na provoz na </a:t>
            </a:r>
            <a:r>
              <a:rPr lang="cs-CZ" dirty="0"/>
              <a:t>veřejnosti nepřístupných </a:t>
            </a:r>
            <a:r>
              <a:rPr lang="cs-CZ" dirty="0" smtClean="0"/>
              <a:t>PK nebo mimo PK</a:t>
            </a:r>
            <a:endParaRPr lang="cs-CZ" dirty="0"/>
          </a:p>
          <a:p>
            <a:pPr marL="534988" lvl="1" indent="-261938">
              <a:lnSpc>
                <a:spcPct val="150000"/>
              </a:lnSpc>
              <a:spcBef>
                <a:spcPts val="50"/>
              </a:spcBef>
              <a:buClr>
                <a:srgbClr val="C40000"/>
              </a:buClr>
              <a:buFont typeface="Wingdings" panose="05000000000000000000" pitchFamily="2" charset="2"/>
              <a:buChar char="Ø"/>
            </a:pPr>
            <a:r>
              <a:rPr lang="cs-CZ" b="1" dirty="0" smtClean="0"/>
              <a:t>Rozšíření pojistného krytí </a:t>
            </a:r>
            <a:r>
              <a:rPr lang="cs-CZ" dirty="0" smtClean="0"/>
              <a:t>na škody způsobené činností vozidla-stroje</a:t>
            </a:r>
          </a:p>
          <a:p>
            <a:pPr eaLnBrk="1" hangingPunct="1">
              <a:lnSpc>
                <a:spcPct val="150000"/>
              </a:lnSpc>
              <a:spcBef>
                <a:spcPts val="300"/>
              </a:spcBef>
              <a:buFont typeface="Arial" pitchFamily="34" charset="0"/>
              <a:buChar char="■"/>
              <a:defRPr/>
            </a:pPr>
            <a:r>
              <a:rPr lang="cs-CZ" b="1" dirty="0" smtClean="0"/>
              <a:t>Problematické aspekty</a:t>
            </a:r>
          </a:p>
          <a:p>
            <a:pPr marL="534988" lvl="1" indent="-261938">
              <a:lnSpc>
                <a:spcPct val="150000"/>
              </a:lnSpc>
              <a:spcBef>
                <a:spcPts val="50"/>
              </a:spcBef>
              <a:buClr>
                <a:srgbClr val="C40000"/>
              </a:buClr>
              <a:buFont typeface="Wingdings" panose="05000000000000000000" pitchFamily="2" charset="2"/>
              <a:buChar char="Ø"/>
            </a:pPr>
            <a:r>
              <a:rPr lang="cs-CZ" dirty="0"/>
              <a:t>Rozšíření pojistného krytí </a:t>
            </a:r>
            <a:r>
              <a:rPr lang="cs-CZ" b="1" dirty="0"/>
              <a:t>zvyšující tlak na růst pojistných sazeb</a:t>
            </a:r>
          </a:p>
          <a:p>
            <a:pPr marL="534988" lvl="1" indent="-261938">
              <a:lnSpc>
                <a:spcPct val="150000"/>
              </a:lnSpc>
              <a:spcBef>
                <a:spcPts val="50"/>
              </a:spcBef>
              <a:buClr>
                <a:srgbClr val="C40000"/>
              </a:buClr>
              <a:buFont typeface="Wingdings" panose="05000000000000000000" pitchFamily="2" charset="2"/>
              <a:buChar char="Ø"/>
            </a:pPr>
            <a:r>
              <a:rPr lang="cs-CZ" b="1" dirty="0" smtClean="0"/>
              <a:t>Problematická kontrola </a:t>
            </a:r>
            <a:r>
              <a:rPr lang="cs-CZ" dirty="0" smtClean="0"/>
              <a:t>plnění povinnosti pojištění u neregistrovaných vozidel</a:t>
            </a:r>
          </a:p>
          <a:p>
            <a:pPr marL="534988" lvl="1" indent="-261938">
              <a:lnSpc>
                <a:spcPct val="150000"/>
              </a:lnSpc>
              <a:spcBef>
                <a:spcPts val="50"/>
              </a:spcBef>
              <a:buClr>
                <a:srgbClr val="C40000"/>
              </a:buClr>
              <a:buFont typeface="Wingdings" panose="05000000000000000000" pitchFamily="2" charset="2"/>
              <a:buChar char="Ø"/>
            </a:pPr>
            <a:r>
              <a:rPr lang="cs-CZ" b="1" dirty="0" smtClean="0"/>
              <a:t>Riziko nedostupnosti zajištění </a:t>
            </a:r>
            <a:r>
              <a:rPr lang="cs-CZ" dirty="0" smtClean="0"/>
              <a:t>v případě absence některých tradičních výluk z pojištění</a:t>
            </a:r>
          </a:p>
          <a:p>
            <a:pPr marL="288000" lvl="1" indent="-288000">
              <a:lnSpc>
                <a:spcPct val="150000"/>
              </a:lnSpc>
              <a:spcBef>
                <a:spcPts val="300"/>
              </a:spcBef>
              <a:buClr>
                <a:schemeClr val="tx2"/>
              </a:buClr>
              <a:buSzTx/>
              <a:buFont typeface="Arial" pitchFamily="34" charset="0"/>
              <a:buChar char="■"/>
              <a:defRPr/>
            </a:pPr>
            <a:r>
              <a:rPr lang="cs-CZ" sz="1500" b="1" dirty="0" smtClean="0">
                <a:ea typeface="+mn-ea"/>
                <a:cs typeface="+mn-cs"/>
              </a:rPr>
              <a:t>Dle názoru ČAP by se mělo vyčkat revize „motorové směrnice“</a:t>
            </a:r>
            <a:endParaRPr lang="cs-CZ" sz="1500" b="1" dirty="0">
              <a:ea typeface="+mn-ea"/>
              <a:cs typeface="+mn-cs"/>
            </a:endParaRPr>
          </a:p>
          <a:p>
            <a:pPr marL="273050" indent="-273050" eaLnBrk="1" hangingPunct="1">
              <a:lnSpc>
                <a:spcPct val="150000"/>
              </a:lnSpc>
              <a:spcBef>
                <a:spcPts val="300"/>
              </a:spcBef>
              <a:buNone/>
              <a:defRPr/>
            </a:pPr>
            <a:r>
              <a:rPr lang="cs-CZ" b="1" i="1" dirty="0">
                <a:solidFill>
                  <a:srgbClr val="C40000"/>
                </a:solidFill>
              </a:rPr>
              <a:t>	</a:t>
            </a:r>
            <a:r>
              <a:rPr lang="cs-CZ" b="1" i="1" dirty="0" smtClean="0">
                <a:solidFill>
                  <a:srgbClr val="C40000"/>
                </a:solidFill>
              </a:rPr>
              <a:t>Stav projednávání – před projednáním vládou ČR</a:t>
            </a:r>
          </a:p>
          <a:p>
            <a:pPr marL="534988" lvl="1" indent="-261938">
              <a:lnSpc>
                <a:spcPct val="150000"/>
              </a:lnSpc>
              <a:spcBef>
                <a:spcPts val="50"/>
              </a:spcBef>
              <a:buClr>
                <a:srgbClr val="C40000"/>
              </a:buClr>
              <a:buFont typeface="Wingdings" panose="05000000000000000000" pitchFamily="2" charset="2"/>
              <a:buChar char="Ø"/>
            </a:pPr>
            <a:endParaRPr lang="cs-CZ" dirty="0" smtClean="0"/>
          </a:p>
        </p:txBody>
      </p:sp>
      <p:sp>
        <p:nvSpPr>
          <p:cNvPr id="5" name="Zástupný symbol pro text 11"/>
          <p:cNvSpPr>
            <a:spLocks noGrp="1"/>
          </p:cNvSpPr>
          <p:nvPr>
            <p:ph type="body" sz="quarter" idx="13"/>
          </p:nvPr>
        </p:nvSpPr>
        <p:spPr>
          <a:xfrm>
            <a:off x="2068512" y="1196975"/>
            <a:ext cx="6967984" cy="428625"/>
          </a:xfrm>
        </p:spPr>
        <p:txBody>
          <a:bodyPr/>
          <a:lstStyle/>
          <a:p>
            <a:pPr marL="0" indent="0" eaLnBrk="1" hangingPunct="1"/>
            <a:r>
              <a:rPr lang="cs-CZ" altLang="cs-CZ" b="1" dirty="0" smtClean="0">
                <a:solidFill>
                  <a:srgbClr val="C00000"/>
                </a:solidFill>
                <a:latin typeface="Arial" charset="0"/>
              </a:rPr>
              <a:t>Novela zákona č. 168/1999 Sb., o pojištění odpovědnosti z provozu vozidla  </a:t>
            </a:r>
          </a:p>
        </p:txBody>
      </p:sp>
      <p:sp>
        <p:nvSpPr>
          <p:cNvPr id="9" name="Nadpis 5"/>
          <p:cNvSpPr>
            <a:spLocks noGrp="1"/>
          </p:cNvSpPr>
          <p:nvPr>
            <p:ph type="title"/>
          </p:nvPr>
        </p:nvSpPr>
        <p:spPr>
          <a:xfrm>
            <a:off x="0" y="714356"/>
            <a:ext cx="1928794" cy="1000132"/>
          </a:xfrm>
        </p:spPr>
        <p:txBody>
          <a:bodyPr/>
          <a:lstStyle/>
          <a:p>
            <a:r>
              <a:rPr lang="cs-CZ" dirty="0" smtClean="0"/>
              <a:t>Legislativní vývoj v ČR</a:t>
            </a:r>
            <a:endParaRPr lang="cs-CZ" dirty="0"/>
          </a:p>
        </p:txBody>
      </p:sp>
    </p:spTree>
    <p:extLst>
      <p:ext uri="{BB962C8B-B14F-4D97-AF65-F5344CB8AC3E}">
        <p14:creationId xmlns:p14="http://schemas.microsoft.com/office/powerpoint/2010/main" val="3670456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dnadpis 2"/>
          <p:cNvSpPr>
            <a:spLocks noGrp="1"/>
          </p:cNvSpPr>
          <p:nvPr>
            <p:ph type="subTitle" idx="1"/>
          </p:nvPr>
        </p:nvSpPr>
        <p:spPr>
          <a:xfrm>
            <a:off x="2012932" y="714356"/>
            <a:ext cx="6951556" cy="357190"/>
          </a:xfrm>
        </p:spPr>
        <p:txBody>
          <a:bodyPr/>
          <a:lstStyle/>
          <a:p>
            <a:pPr>
              <a:defRPr/>
            </a:pPr>
            <a:r>
              <a:rPr lang="cs-CZ" dirty="0"/>
              <a:t>5. Odškodňování pracovního úrazu</a:t>
            </a:r>
          </a:p>
          <a:p>
            <a:pPr>
              <a:defRPr/>
            </a:pPr>
            <a:endParaRPr lang="cs-CZ" dirty="0"/>
          </a:p>
          <a:p>
            <a:pPr eaLnBrk="1" hangingPunct="1">
              <a:buFont typeface="Arial" pitchFamily="34" charset="0"/>
              <a:buNone/>
              <a:defRPr/>
            </a:pPr>
            <a:endParaRPr lang="en-US" dirty="0"/>
          </a:p>
        </p:txBody>
      </p:sp>
      <p:sp>
        <p:nvSpPr>
          <p:cNvPr id="10" name="Zástupný symbol pro text 4"/>
          <p:cNvSpPr>
            <a:spLocks noGrp="1"/>
          </p:cNvSpPr>
          <p:nvPr>
            <p:ph type="body" sz="quarter" idx="14"/>
          </p:nvPr>
        </p:nvSpPr>
        <p:spPr>
          <a:xfrm>
            <a:off x="1763688" y="1556792"/>
            <a:ext cx="7380312" cy="4968552"/>
          </a:xfrm>
        </p:spPr>
        <p:txBody>
          <a:bodyPr/>
          <a:lstStyle/>
          <a:p>
            <a:pPr eaLnBrk="1" hangingPunct="1">
              <a:lnSpc>
                <a:spcPct val="150000"/>
              </a:lnSpc>
              <a:spcBef>
                <a:spcPts val="300"/>
              </a:spcBef>
              <a:buFont typeface="Arial" pitchFamily="34" charset="0"/>
              <a:buChar char="■"/>
              <a:defRPr/>
            </a:pPr>
            <a:r>
              <a:rPr lang="cs-CZ" b="1" dirty="0" smtClean="0"/>
              <a:t>Zabezpečení zaměstnanců upraveno</a:t>
            </a:r>
            <a:r>
              <a:rPr lang="cs-CZ" b="1" dirty="0"/>
              <a:t> v přechodných ustanoveních </a:t>
            </a:r>
            <a:r>
              <a:rPr lang="cs-CZ" b="1" dirty="0" smtClean="0"/>
              <a:t>ZP</a:t>
            </a:r>
          </a:p>
          <a:p>
            <a:pPr eaLnBrk="1" hangingPunct="1">
              <a:lnSpc>
                <a:spcPct val="150000"/>
              </a:lnSpc>
              <a:spcBef>
                <a:spcPts val="300"/>
              </a:spcBef>
              <a:buFont typeface="Arial" pitchFamily="34" charset="0"/>
              <a:buChar char="■"/>
              <a:defRPr/>
            </a:pPr>
            <a:r>
              <a:rPr lang="cs-CZ" b="1" dirty="0" smtClean="0"/>
              <a:t>Dle rozhodnutí vlády má být organizačně zajištěno prostřednictvím ČSSZ</a:t>
            </a:r>
            <a:endParaRPr lang="cs-CZ" b="1" dirty="0"/>
          </a:p>
          <a:p>
            <a:pPr eaLnBrk="1" hangingPunct="1">
              <a:lnSpc>
                <a:spcPct val="150000"/>
              </a:lnSpc>
              <a:spcBef>
                <a:spcPts val="300"/>
              </a:spcBef>
              <a:buFont typeface="Arial" pitchFamily="34" charset="0"/>
              <a:buChar char="■"/>
              <a:defRPr/>
            </a:pPr>
            <a:r>
              <a:rPr lang="cs-CZ" b="1" dirty="0" smtClean="0"/>
              <a:t>Stěžejní prvky návrhu VZZ</a:t>
            </a:r>
          </a:p>
          <a:p>
            <a:pPr marL="534988" lvl="1" indent="-261938">
              <a:lnSpc>
                <a:spcPct val="150000"/>
              </a:lnSpc>
              <a:spcBef>
                <a:spcPts val="50"/>
              </a:spcBef>
              <a:buClr>
                <a:srgbClr val="C40000"/>
              </a:buClr>
              <a:buFont typeface="Wingdings" panose="05000000000000000000" pitchFamily="2" charset="2"/>
              <a:buChar char="Ø"/>
            </a:pPr>
            <a:r>
              <a:rPr lang="cs-CZ" dirty="0" smtClean="0"/>
              <a:t>soukromoprávní pojištění odpovědnosti zaměstnavatele prováděné veřejnoprávním orgánem</a:t>
            </a:r>
            <a:endParaRPr lang="cs-CZ" dirty="0"/>
          </a:p>
          <a:p>
            <a:pPr marL="534988" lvl="1" indent="-261938">
              <a:lnSpc>
                <a:spcPct val="150000"/>
              </a:lnSpc>
              <a:spcBef>
                <a:spcPts val="50"/>
              </a:spcBef>
              <a:buClr>
                <a:srgbClr val="C40000"/>
              </a:buClr>
              <a:buFont typeface="Wingdings" panose="05000000000000000000" pitchFamily="2" charset="2"/>
              <a:buChar char="Ø"/>
            </a:pPr>
            <a:r>
              <a:rPr lang="cs-CZ" dirty="0"/>
              <a:t>zachována objektivní odpovědnost </a:t>
            </a:r>
            <a:r>
              <a:rPr lang="cs-CZ" dirty="0" smtClean="0"/>
              <a:t>zaměstnavatele za pracovní úraz</a:t>
            </a:r>
            <a:endParaRPr lang="cs-CZ" dirty="0"/>
          </a:p>
          <a:p>
            <a:pPr marL="534988" lvl="1" indent="-261938">
              <a:lnSpc>
                <a:spcPct val="150000"/>
              </a:lnSpc>
              <a:spcBef>
                <a:spcPts val="50"/>
              </a:spcBef>
              <a:buClr>
                <a:srgbClr val="C40000"/>
              </a:buClr>
              <a:buFont typeface="Wingdings" panose="05000000000000000000" pitchFamily="2" charset="2"/>
              <a:buChar char="Ø"/>
            </a:pPr>
            <a:r>
              <a:rPr lang="cs-CZ" dirty="0"/>
              <a:t>pojistné </a:t>
            </a:r>
            <a:r>
              <a:rPr lang="cs-CZ" dirty="0" smtClean="0"/>
              <a:t>hradí </a:t>
            </a:r>
            <a:r>
              <a:rPr lang="cs-CZ" dirty="0"/>
              <a:t>zaměstnavatel; je příjmem státního rozpočtu</a:t>
            </a:r>
          </a:p>
          <a:p>
            <a:pPr marL="534988" lvl="1" indent="-261938">
              <a:lnSpc>
                <a:spcPct val="150000"/>
              </a:lnSpc>
              <a:spcBef>
                <a:spcPts val="50"/>
              </a:spcBef>
              <a:buClr>
                <a:srgbClr val="C40000"/>
              </a:buClr>
              <a:buFont typeface="Wingdings" panose="05000000000000000000" pitchFamily="2" charset="2"/>
              <a:buChar char="Ø"/>
            </a:pPr>
            <a:r>
              <a:rPr lang="cs-CZ" dirty="0" smtClean="0"/>
              <a:t>odškodnění vyplácí zaměstnavatel, následně refundace od OSSZ</a:t>
            </a:r>
          </a:p>
          <a:p>
            <a:pPr marL="288000" lvl="1" indent="-288000">
              <a:lnSpc>
                <a:spcPct val="150000"/>
              </a:lnSpc>
              <a:spcBef>
                <a:spcPts val="300"/>
              </a:spcBef>
              <a:buClr>
                <a:schemeClr val="tx2"/>
              </a:buClr>
              <a:buSzTx/>
              <a:buFont typeface="Arial" pitchFamily="34" charset="0"/>
              <a:buChar char="■"/>
              <a:defRPr/>
            </a:pPr>
            <a:r>
              <a:rPr lang="cs-CZ" sz="1500" b="1" dirty="0" smtClean="0">
                <a:ea typeface="+mn-ea"/>
                <a:cs typeface="+mn-cs"/>
              </a:rPr>
              <a:t>Problematické aspekty</a:t>
            </a:r>
          </a:p>
          <a:p>
            <a:pPr marL="534988" lvl="1" indent="-261938">
              <a:lnSpc>
                <a:spcPct val="150000"/>
              </a:lnSpc>
              <a:spcBef>
                <a:spcPts val="50"/>
              </a:spcBef>
              <a:buClr>
                <a:srgbClr val="C40000"/>
              </a:buClr>
              <a:buFont typeface="Wingdings" panose="05000000000000000000" pitchFamily="2" charset="2"/>
              <a:buChar char="Ø"/>
              <a:defRPr/>
            </a:pPr>
            <a:r>
              <a:rPr lang="cs-CZ" dirty="0" smtClean="0"/>
              <a:t>v rozporu s právem EU i národním právem (OZ)</a:t>
            </a:r>
          </a:p>
          <a:p>
            <a:pPr marL="534988" lvl="1" indent="-261938">
              <a:lnSpc>
                <a:spcPct val="150000"/>
              </a:lnSpc>
              <a:spcBef>
                <a:spcPts val="50"/>
              </a:spcBef>
              <a:buClr>
                <a:srgbClr val="C40000"/>
              </a:buClr>
              <a:buFont typeface="Wingdings" panose="05000000000000000000" pitchFamily="2" charset="2"/>
              <a:buChar char="Ø"/>
              <a:defRPr/>
            </a:pPr>
            <a:r>
              <a:rPr lang="cs-CZ" dirty="0" smtClean="0"/>
              <a:t>v rozporu s pojištěním jako soukromoprávním závazkem</a:t>
            </a:r>
          </a:p>
          <a:p>
            <a:pPr marL="534988" lvl="1" indent="-261938">
              <a:lnSpc>
                <a:spcPct val="150000"/>
              </a:lnSpc>
              <a:spcBef>
                <a:spcPts val="50"/>
              </a:spcBef>
              <a:buClr>
                <a:srgbClr val="C40000"/>
              </a:buClr>
              <a:buFont typeface="Wingdings" panose="05000000000000000000" pitchFamily="2" charset="2"/>
              <a:buChar char="Ø"/>
              <a:defRPr/>
            </a:pPr>
            <a:r>
              <a:rPr lang="cs-CZ" dirty="0" smtClean="0"/>
              <a:t>zhoršuje postavení zaměstnavatelů i zaměstnanců</a:t>
            </a:r>
            <a:endParaRPr lang="cs-CZ" dirty="0"/>
          </a:p>
          <a:p>
            <a:pPr marL="273050" indent="-273050" eaLnBrk="1" hangingPunct="1">
              <a:lnSpc>
                <a:spcPct val="150000"/>
              </a:lnSpc>
              <a:spcBef>
                <a:spcPts val="300"/>
              </a:spcBef>
              <a:buNone/>
              <a:defRPr/>
            </a:pPr>
            <a:r>
              <a:rPr lang="cs-CZ" b="1" i="1" dirty="0">
                <a:solidFill>
                  <a:srgbClr val="C40000"/>
                </a:solidFill>
              </a:rPr>
              <a:t>	</a:t>
            </a:r>
            <a:r>
              <a:rPr lang="cs-CZ" b="1" i="1" dirty="0" smtClean="0">
                <a:solidFill>
                  <a:srgbClr val="C40000"/>
                </a:solidFill>
              </a:rPr>
              <a:t>Stav příprav – připomínkové řízení k návrhu věcného záměru zákona</a:t>
            </a:r>
          </a:p>
          <a:p>
            <a:pPr marL="534988" lvl="1" indent="-261938">
              <a:lnSpc>
                <a:spcPct val="150000"/>
              </a:lnSpc>
              <a:spcBef>
                <a:spcPts val="50"/>
              </a:spcBef>
              <a:buClr>
                <a:srgbClr val="C40000"/>
              </a:buClr>
              <a:buFont typeface="Wingdings" panose="05000000000000000000" pitchFamily="2" charset="2"/>
              <a:buChar char="Ø"/>
            </a:pPr>
            <a:endParaRPr lang="cs-CZ" dirty="0" smtClean="0"/>
          </a:p>
        </p:txBody>
      </p:sp>
      <p:sp>
        <p:nvSpPr>
          <p:cNvPr id="5" name="Zástupný symbol pro text 11"/>
          <p:cNvSpPr>
            <a:spLocks noGrp="1"/>
          </p:cNvSpPr>
          <p:nvPr>
            <p:ph type="body" sz="quarter" idx="13"/>
          </p:nvPr>
        </p:nvSpPr>
        <p:spPr>
          <a:xfrm>
            <a:off x="2068512" y="1196975"/>
            <a:ext cx="6967984" cy="428625"/>
          </a:xfrm>
        </p:spPr>
        <p:txBody>
          <a:bodyPr/>
          <a:lstStyle/>
          <a:p>
            <a:pPr marL="0" indent="0"/>
            <a:r>
              <a:rPr lang="cs-CZ" altLang="cs-CZ" b="1" dirty="0" smtClean="0">
                <a:solidFill>
                  <a:srgbClr val="C00000"/>
                </a:solidFill>
                <a:latin typeface="Arial" charset="0"/>
              </a:rPr>
              <a:t>Pojištění odpovědnosti zaměstnavatele </a:t>
            </a:r>
            <a:r>
              <a:rPr lang="cs-CZ" altLang="cs-CZ" b="1" dirty="0">
                <a:solidFill>
                  <a:srgbClr val="C00000"/>
                </a:solidFill>
                <a:latin typeface="Arial" charset="0"/>
              </a:rPr>
              <a:t>za škodu při </a:t>
            </a:r>
            <a:r>
              <a:rPr lang="cs-CZ" altLang="cs-CZ" b="1" dirty="0" smtClean="0">
                <a:solidFill>
                  <a:srgbClr val="C00000"/>
                </a:solidFill>
                <a:latin typeface="Arial" charset="0"/>
              </a:rPr>
              <a:t>pracovním úrazu</a:t>
            </a:r>
          </a:p>
        </p:txBody>
      </p:sp>
      <p:sp>
        <p:nvSpPr>
          <p:cNvPr id="9" name="Nadpis 5"/>
          <p:cNvSpPr>
            <a:spLocks noGrp="1"/>
          </p:cNvSpPr>
          <p:nvPr>
            <p:ph type="title"/>
          </p:nvPr>
        </p:nvSpPr>
        <p:spPr>
          <a:xfrm>
            <a:off x="0" y="714356"/>
            <a:ext cx="1928794" cy="1000132"/>
          </a:xfrm>
        </p:spPr>
        <p:txBody>
          <a:bodyPr/>
          <a:lstStyle/>
          <a:p>
            <a:r>
              <a:rPr lang="cs-CZ" dirty="0" smtClean="0"/>
              <a:t>Legislativní vývoj v ČR</a:t>
            </a:r>
            <a:endParaRPr lang="cs-CZ" dirty="0"/>
          </a:p>
        </p:txBody>
      </p:sp>
    </p:spTree>
    <p:extLst>
      <p:ext uri="{BB962C8B-B14F-4D97-AF65-F5344CB8AC3E}">
        <p14:creationId xmlns:p14="http://schemas.microsoft.com/office/powerpoint/2010/main" val="2693485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r>
              <a:rPr lang="cs-CZ" dirty="0" smtClean="0"/>
              <a:t>Děkuji </a:t>
            </a:r>
            <a:r>
              <a:rPr lang="cs-CZ" dirty="0" smtClean="0"/>
              <a:t>za pozornost</a:t>
            </a:r>
            <a:endParaRPr lang="cs-CZ" dirty="0"/>
          </a:p>
        </p:txBody>
      </p:sp>
      <p:sp>
        <p:nvSpPr>
          <p:cNvPr id="3" name="Zástupný symbol pro text 2"/>
          <p:cNvSpPr>
            <a:spLocks noGrp="1"/>
          </p:cNvSpPr>
          <p:nvPr>
            <p:ph type="body" sz="quarter" idx="13"/>
          </p:nvPr>
        </p:nvSpPr>
        <p:spPr>
          <a:xfrm>
            <a:off x="827584" y="3212976"/>
            <a:ext cx="5472608" cy="1349912"/>
          </a:xfrm>
        </p:spPr>
        <p:txBody>
          <a:bodyPr/>
          <a:lstStyle/>
          <a:p>
            <a:r>
              <a:rPr lang="cs-CZ" b="1" dirty="0">
                <a:solidFill>
                  <a:srgbClr val="264067"/>
                </a:solidFill>
              </a:rPr>
              <a:t>Česká asociace pojišťoven</a:t>
            </a:r>
          </a:p>
          <a:p>
            <a:r>
              <a:rPr lang="cs-CZ" dirty="0">
                <a:solidFill>
                  <a:srgbClr val="264067"/>
                </a:solidFill>
              </a:rPr>
              <a:t>Na Pankráci 1724/129, 140 00 Praha 4</a:t>
            </a:r>
          </a:p>
          <a:p>
            <a:r>
              <a:rPr lang="cs-CZ" dirty="0">
                <a:solidFill>
                  <a:srgbClr val="264067"/>
                </a:solidFill>
              </a:rPr>
              <a:t>Tel: +420 222 350 </a:t>
            </a:r>
            <a:r>
              <a:rPr lang="cs-CZ" dirty="0" smtClean="0">
                <a:solidFill>
                  <a:srgbClr val="264067"/>
                </a:solidFill>
              </a:rPr>
              <a:t>155</a:t>
            </a:r>
          </a:p>
          <a:p>
            <a:r>
              <a:rPr lang="cs-CZ" dirty="0" smtClean="0">
                <a:solidFill>
                  <a:srgbClr val="264067"/>
                </a:solidFill>
              </a:rPr>
              <a:t>e-mail</a:t>
            </a:r>
            <a:r>
              <a:rPr lang="cs-CZ" dirty="0">
                <a:solidFill>
                  <a:srgbClr val="264067"/>
                </a:solidFill>
              </a:rPr>
              <a:t>: </a:t>
            </a:r>
            <a:r>
              <a:rPr lang="cs-CZ" dirty="0" smtClean="0">
                <a:solidFill>
                  <a:srgbClr val="264067"/>
                </a:solidFill>
              </a:rPr>
              <a:t>zuzana.hlavackova@cap.cz</a:t>
            </a:r>
            <a:endParaRPr lang="cs-CZ" dirty="0">
              <a:solidFill>
                <a:srgbClr val="264067"/>
              </a:solidFill>
            </a:endParaRPr>
          </a:p>
          <a:p>
            <a:r>
              <a:rPr lang="cs-CZ" dirty="0">
                <a:solidFill>
                  <a:srgbClr val="264067"/>
                </a:solidFill>
              </a:rPr>
              <a:t>www.cap.cz</a:t>
            </a:r>
          </a:p>
        </p:txBody>
      </p:sp>
      <p:sp>
        <p:nvSpPr>
          <p:cNvPr id="4" name="Zástupný symbol pro text 2"/>
          <p:cNvSpPr txBox="1">
            <a:spLocks/>
          </p:cNvSpPr>
          <p:nvPr/>
        </p:nvSpPr>
        <p:spPr bwMode="auto">
          <a:xfrm>
            <a:off x="827584" y="2204864"/>
            <a:ext cx="3456384" cy="6480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chemeClr val="tx2"/>
              </a:buClr>
              <a:buSzTx/>
              <a:buFont typeface="Arial" pitchFamily="34" charset="0"/>
              <a:buNone/>
              <a:tabLst/>
              <a:defRPr sz="1500" b="0" i="0" baseline="0">
                <a:solidFill>
                  <a:schemeClr val="tx2"/>
                </a:solidFill>
                <a:latin typeface="Arial" pitchFamily="34" charset="0"/>
                <a:ea typeface="+mn-ea"/>
                <a:cs typeface="+mn-cs"/>
              </a:defRPr>
            </a:lvl1pPr>
            <a:lvl2pPr marL="725488" indent="-173038" algn="l" rtl="0" eaLnBrk="1" fontAlgn="base" hangingPunct="1">
              <a:spcBef>
                <a:spcPct val="20000"/>
              </a:spcBef>
              <a:spcAft>
                <a:spcPct val="0"/>
              </a:spcAft>
              <a:buClr>
                <a:schemeClr val="accent3"/>
              </a:buClr>
              <a:buSzPct val="100000"/>
              <a:buFont typeface="Arial" pitchFamily="34" charset="0"/>
              <a:buChar char="»"/>
              <a:defRPr sz="1200" baseline="0">
                <a:solidFill>
                  <a:srgbClr val="264067"/>
                </a:solidFill>
                <a:latin typeface="Arial" pitchFamily="34" charset="0"/>
              </a:defRPr>
            </a:lvl2pPr>
            <a:lvl3pPr marL="927100" indent="-203200" algn="l" rtl="0" eaLnBrk="1" fontAlgn="base" hangingPunct="1">
              <a:spcBef>
                <a:spcPct val="20000"/>
              </a:spcBef>
              <a:spcAft>
                <a:spcPct val="0"/>
              </a:spcAft>
              <a:buClr>
                <a:schemeClr val="accent3"/>
              </a:buClr>
              <a:buFont typeface="Arial" pitchFamily="34" charset="0"/>
              <a:buChar char="–"/>
              <a:defRPr sz="1200" b="0" i="0" baseline="0">
                <a:solidFill>
                  <a:srgbClr val="264067"/>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cs-CZ" b="1" kern="0" dirty="0" smtClean="0">
                <a:solidFill>
                  <a:srgbClr val="264067"/>
                </a:solidFill>
              </a:rPr>
              <a:t>JUDr. Zuzana Hlaváčková</a:t>
            </a:r>
            <a:endParaRPr lang="cs-CZ" b="1" kern="0" dirty="0">
              <a:solidFill>
                <a:srgbClr val="264067"/>
              </a:solidFill>
            </a:endParaRPr>
          </a:p>
          <a:p>
            <a:r>
              <a:rPr lang="cs-CZ" kern="0" dirty="0" smtClean="0">
                <a:solidFill>
                  <a:srgbClr val="264067"/>
                </a:solidFill>
              </a:rPr>
              <a:t>vedoucí oddělení</a:t>
            </a:r>
          </a:p>
          <a:p>
            <a:r>
              <a:rPr lang="cs-CZ" kern="0" dirty="0" smtClean="0">
                <a:solidFill>
                  <a:srgbClr val="264067"/>
                </a:solidFill>
              </a:rPr>
              <a:t>Oddělení legislativy a práva</a:t>
            </a:r>
          </a:p>
        </p:txBody>
      </p:sp>
      <p:sp>
        <p:nvSpPr>
          <p:cNvPr id="5" name="Zástupný symbol pro text 2"/>
          <p:cNvSpPr txBox="1">
            <a:spLocks/>
          </p:cNvSpPr>
          <p:nvPr/>
        </p:nvSpPr>
        <p:spPr bwMode="auto">
          <a:xfrm>
            <a:off x="5076056" y="2204864"/>
            <a:ext cx="3456384" cy="6480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chemeClr val="tx2"/>
              </a:buClr>
              <a:buSzTx/>
              <a:buFont typeface="Arial" pitchFamily="34" charset="0"/>
              <a:buNone/>
              <a:tabLst/>
              <a:defRPr sz="1500" b="0" i="0" baseline="0">
                <a:solidFill>
                  <a:schemeClr val="tx2"/>
                </a:solidFill>
                <a:latin typeface="Arial" pitchFamily="34" charset="0"/>
                <a:ea typeface="+mn-ea"/>
                <a:cs typeface="+mn-cs"/>
              </a:defRPr>
            </a:lvl1pPr>
            <a:lvl2pPr marL="725488" indent="-173038" algn="l" rtl="0" eaLnBrk="1" fontAlgn="base" hangingPunct="1">
              <a:spcBef>
                <a:spcPct val="20000"/>
              </a:spcBef>
              <a:spcAft>
                <a:spcPct val="0"/>
              </a:spcAft>
              <a:buClr>
                <a:schemeClr val="accent3"/>
              </a:buClr>
              <a:buSzPct val="100000"/>
              <a:buFont typeface="Arial" pitchFamily="34" charset="0"/>
              <a:buChar char="»"/>
              <a:defRPr sz="1200" baseline="0">
                <a:solidFill>
                  <a:srgbClr val="264067"/>
                </a:solidFill>
                <a:latin typeface="Arial" pitchFamily="34" charset="0"/>
              </a:defRPr>
            </a:lvl2pPr>
            <a:lvl3pPr marL="927100" indent="-203200" algn="l" rtl="0" eaLnBrk="1" fontAlgn="base" hangingPunct="1">
              <a:spcBef>
                <a:spcPct val="20000"/>
              </a:spcBef>
              <a:spcAft>
                <a:spcPct val="0"/>
              </a:spcAft>
              <a:buClr>
                <a:schemeClr val="accent3"/>
              </a:buClr>
              <a:buFont typeface="Arial" pitchFamily="34" charset="0"/>
              <a:buChar char="–"/>
              <a:defRPr sz="1200" b="0" i="0" baseline="0">
                <a:solidFill>
                  <a:srgbClr val="264067"/>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cs-CZ" b="1" kern="0" dirty="0" smtClean="0">
                <a:solidFill>
                  <a:srgbClr val="264067"/>
                </a:solidFill>
              </a:rPr>
              <a:t> </a:t>
            </a:r>
            <a:endParaRPr lang="cs-CZ" kern="0" dirty="0" smtClean="0">
              <a:solidFill>
                <a:srgbClr val="264067"/>
              </a:solidFill>
            </a:endParaRPr>
          </a:p>
        </p:txBody>
      </p:sp>
      <p:sp>
        <p:nvSpPr>
          <p:cNvPr id="6" name="Zástupný symbol pro text 2"/>
          <p:cNvSpPr txBox="1">
            <a:spLocks/>
          </p:cNvSpPr>
          <p:nvPr/>
        </p:nvSpPr>
        <p:spPr bwMode="auto">
          <a:xfrm>
            <a:off x="5076056" y="3212976"/>
            <a:ext cx="4067944" cy="13499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chemeClr val="tx2"/>
              </a:buClr>
              <a:buSzTx/>
              <a:buFont typeface="Arial" pitchFamily="34" charset="0"/>
              <a:buNone/>
              <a:tabLst/>
              <a:defRPr sz="1500" b="0" i="0" baseline="0">
                <a:solidFill>
                  <a:schemeClr val="tx2"/>
                </a:solidFill>
                <a:latin typeface="Arial" pitchFamily="34" charset="0"/>
                <a:ea typeface="+mn-ea"/>
                <a:cs typeface="+mn-cs"/>
              </a:defRPr>
            </a:lvl1pPr>
            <a:lvl2pPr marL="725488" indent="-173038" algn="l" rtl="0" eaLnBrk="1" fontAlgn="base" hangingPunct="1">
              <a:spcBef>
                <a:spcPct val="20000"/>
              </a:spcBef>
              <a:spcAft>
                <a:spcPct val="0"/>
              </a:spcAft>
              <a:buClr>
                <a:schemeClr val="accent3"/>
              </a:buClr>
              <a:buSzPct val="100000"/>
              <a:buFont typeface="Arial" pitchFamily="34" charset="0"/>
              <a:buChar char="»"/>
              <a:defRPr sz="1200" baseline="0">
                <a:solidFill>
                  <a:srgbClr val="264067"/>
                </a:solidFill>
                <a:latin typeface="Arial" pitchFamily="34" charset="0"/>
              </a:defRPr>
            </a:lvl2pPr>
            <a:lvl3pPr marL="927100" indent="-203200" algn="l" rtl="0" eaLnBrk="1" fontAlgn="base" hangingPunct="1">
              <a:spcBef>
                <a:spcPct val="20000"/>
              </a:spcBef>
              <a:spcAft>
                <a:spcPct val="0"/>
              </a:spcAft>
              <a:buClr>
                <a:schemeClr val="accent3"/>
              </a:buClr>
              <a:buFont typeface="Arial" pitchFamily="34" charset="0"/>
              <a:buChar char="–"/>
              <a:defRPr sz="1200" b="0" i="0" baseline="0">
                <a:solidFill>
                  <a:srgbClr val="264067"/>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cs-CZ" b="1" kern="0" dirty="0" smtClean="0">
                <a:solidFill>
                  <a:srgbClr val="264067"/>
                </a:solidFill>
              </a:rPr>
              <a:t> </a:t>
            </a:r>
            <a:endParaRPr lang="cs-CZ" kern="0" dirty="0">
              <a:solidFill>
                <a:srgbClr val="264067"/>
              </a:solidFill>
            </a:endParaRPr>
          </a:p>
        </p:txBody>
      </p:sp>
    </p:spTree>
    <p:extLst>
      <p:ext uri="{BB962C8B-B14F-4D97-AF65-F5344CB8AC3E}">
        <p14:creationId xmlns:p14="http://schemas.microsoft.com/office/powerpoint/2010/main" val="2747199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Šablona prezentace_finální">
  <a:themeElements>
    <a:clrScheme name="čap MB_finální">
      <a:dk1>
        <a:srgbClr val="FFFFFF"/>
      </a:dk1>
      <a:lt1>
        <a:srgbClr val="FFFFFF"/>
      </a:lt1>
      <a:dk2>
        <a:srgbClr val="C00000"/>
      </a:dk2>
      <a:lt2>
        <a:srgbClr val="264067"/>
      </a:lt2>
      <a:accent1>
        <a:srgbClr val="C2D0E8"/>
      </a:accent1>
      <a:accent2>
        <a:srgbClr val="99B8CF"/>
      </a:accent2>
      <a:accent3>
        <a:srgbClr val="4C7EA3"/>
      </a:accent3>
      <a:accent4>
        <a:srgbClr val="264067"/>
      </a:accent4>
      <a:accent5>
        <a:srgbClr val="000000"/>
      </a:accent5>
      <a:accent6>
        <a:srgbClr val="264067"/>
      </a:accent6>
      <a:hlink>
        <a:srgbClr val="FFFFFF"/>
      </a:hlink>
      <a:folHlink>
        <a:srgbClr val="FFFFFF"/>
      </a:folHlink>
    </a:clrScheme>
    <a:fontScheme name="finální_šablona">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noFill/>
        </a:ln>
        <a:effectLst>
          <a:glow rad="63500">
            <a:schemeClr val="accent2">
              <a:satMod val="175000"/>
              <a:alpha val="40000"/>
            </a:schemeClr>
          </a:glow>
        </a:effectLst>
      </a:spPr>
      <a:bodyPr vert="vert270" wrap="square">
        <a:spAutoFit/>
      </a:bodyPr>
      <a:lstStyle>
        <a:defPPr algn="r">
          <a:defRPr cap="all" dirty="0" smtClean="0">
            <a:solidFill>
              <a:srgbClr val="264067"/>
            </a:solidFill>
            <a:latin typeface="Arial Narrow" pitchFamily="34" charset="0"/>
            <a:ea typeface="Arial Unicode MS" pitchFamily="34" charset="-128"/>
            <a:cs typeface="Arial Unicode MS" pitchFamily="34" charset="-128"/>
          </a:defRPr>
        </a:defPPr>
      </a:lstStyle>
      <a:style>
        <a:lnRef idx="2">
          <a:schemeClr val="accent3"/>
        </a:lnRef>
        <a:fillRef idx="1">
          <a:schemeClr val="lt1"/>
        </a:fillRef>
        <a:effectRef idx="0">
          <a:schemeClr val="accent3"/>
        </a:effectRef>
        <a:fontRef idx="minor">
          <a:schemeClr val="dk1"/>
        </a:fontRef>
      </a:style>
    </a:spDef>
  </a:objectDefaults>
  <a:extraClrSchemeLst>
    <a:extraClrScheme>
      <a:clrScheme name="CAP_sablona_PPT_cz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P_sablona_PPT_cz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P_sablona_PPT_cz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P_sablona_PPT_cz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P_sablona_PPT_cz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P_sablona_PPT_cz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P_sablona_PPT_cz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P_sablona_PPT_cz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P_sablona_PPT_cz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P_sablona_PPT_cz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P_sablona_PPT_cz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P_sablona_PPT_cz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Šablona prezentace_finální</Template>
  <TotalTime>6677</TotalTime>
  <Words>1666</Words>
  <Application>Microsoft Office PowerPoint</Application>
  <PresentationFormat>Předvádění na obrazovce (4:3)</PresentationFormat>
  <Paragraphs>174</Paragraphs>
  <Slides>8</Slides>
  <Notes>8</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Šablona prezentace_finální</vt:lpstr>
      <vt:lpstr>Prezentace aplikace PowerPoint</vt:lpstr>
      <vt:lpstr>Legislativní vývoj v ČR </vt:lpstr>
      <vt:lpstr>Legislativní vývoj v ČR</vt:lpstr>
      <vt:lpstr>Legislativní vývoj v ČR</vt:lpstr>
      <vt:lpstr>Legislativní vývoj v ČR</vt:lpstr>
      <vt:lpstr>Legislativní vývoj v ČR</vt:lpstr>
      <vt:lpstr>Legislativní vývoj v ČR</vt:lpstr>
      <vt:lpstr>Prezentace aplikace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Jolana Ackermannová</dc:creator>
  <cp:lastModifiedBy>Hlaváčková Zuzana </cp:lastModifiedBy>
  <cp:revision>391</cp:revision>
  <cp:lastPrinted>2016-06-10T12:08:13Z</cp:lastPrinted>
  <dcterms:created xsi:type="dcterms:W3CDTF">2013-01-09T10:26:59Z</dcterms:created>
  <dcterms:modified xsi:type="dcterms:W3CDTF">2016-06-10T12:11:18Z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opis">
    <vt:lpwstr>Šablona PPT prezentace v čj</vt:lpwstr>
  </property>
  <property fmtid="{D5CDD505-2E9C-101B-9397-08002B2CF9AE}" pid="3" name="Obsah">
    <vt:lpwstr>Šablona PPT prezentace CZ.</vt:lpwstr>
  </property>
  <property fmtid="{D5CDD505-2E9C-101B-9397-08002B2CF9AE}" pid="4" name="Druh dokumentu">
    <vt:lpwstr>3</vt:lpwstr>
  </property>
  <property fmtid="{D5CDD505-2E9C-101B-9397-08002B2CF9AE}" pid="5" name="ContentType">
    <vt:lpwstr>Dokument</vt:lpwstr>
  </property>
  <property fmtid="{D5CDD505-2E9C-101B-9397-08002B2CF9AE}" pid="6" name="Termín jednání">
    <vt:lpwstr/>
  </property>
</Properties>
</file>