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2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293" r:id="rId4"/>
    <p:sldId id="294" r:id="rId5"/>
    <p:sldId id="295" r:id="rId6"/>
    <p:sldId id="296" r:id="rId7"/>
    <p:sldId id="297" r:id="rId8"/>
    <p:sldId id="292" r:id="rId9"/>
  </p:sldIdLst>
  <p:sldSz cx="9144000" cy="6858000" type="screen4x3"/>
  <p:notesSz cx="7099300" cy="102346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 Čechová" initials="JČ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000"/>
    <a:srgbClr val="264067"/>
    <a:srgbClr val="1D304D"/>
    <a:srgbClr val="FFDDDD"/>
    <a:srgbClr val="FFD5D5"/>
    <a:srgbClr val="375D95"/>
    <a:srgbClr val="4C7EA3"/>
    <a:srgbClr val="99B8CF"/>
    <a:srgbClr val="719CBD"/>
    <a:srgbClr val="90B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25E5076-3810-47DD-B79F-674D7AD40C01}" styleName="Tmavý styl 1 – zvýraznění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0" autoAdjust="0"/>
    <p:restoredTop sz="96372" autoAdjust="0"/>
  </p:normalViewPr>
  <p:slideViewPr>
    <p:cSldViewPr>
      <p:cViewPr>
        <p:scale>
          <a:sx n="80" d="100"/>
          <a:sy n="80" d="100"/>
        </p:scale>
        <p:origin x="-330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659" y="-96"/>
      </p:cViewPr>
      <p:guideLst>
        <p:guide orient="horz" pos="3224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222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r>
              <a:rPr lang="cs-CZ" smtClean="0"/>
              <a:t>Ombudsman pro pojišťovnictví - př. č.1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978" y="0"/>
            <a:ext cx="3075631" cy="512222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4995D721-14B1-4C71-BBC9-FD2502953791}" type="datetime1">
              <a:rPr lang="en-US" smtClean="0"/>
              <a:t>6/15/2015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0755"/>
            <a:ext cx="3075631" cy="512222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978" y="9720755"/>
            <a:ext cx="3075631" cy="512222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6B7DCFDA-05AD-4BEB-B9A5-A38F3413FF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607999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691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1" tIns="47451" rIns="94901" bIns="4745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727" y="1"/>
            <a:ext cx="307691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1" tIns="47451" rIns="94901" bIns="4745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1A7AD7-9734-4F7A-ACA3-48D9D830C37E}" type="datetime1">
              <a:rPr lang="en-US" smtClean="0"/>
              <a:t>6/15/2015</a:t>
            </a:fld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42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1" tIns="47451" rIns="94901" bIns="474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Klepnutím lze upravit styly předlohy textu.</a:t>
            </a:r>
          </a:p>
          <a:p>
            <a:pPr lvl="1"/>
            <a:r>
              <a:rPr lang="en-US" noProof="0" smtClean="0"/>
              <a:t>Druhá úroveň</a:t>
            </a:r>
          </a:p>
          <a:p>
            <a:pPr lvl="2"/>
            <a:r>
              <a:rPr lang="en-US" noProof="0" smtClean="0"/>
              <a:t>Třetí úroveň</a:t>
            </a:r>
          </a:p>
          <a:p>
            <a:pPr lvl="3"/>
            <a:r>
              <a:rPr lang="en-US" noProof="0" smtClean="0"/>
              <a:t>Čtvrtá úroveň</a:t>
            </a:r>
          </a:p>
          <a:p>
            <a:pPr lvl="4"/>
            <a:r>
              <a:rPr lang="en-US" noProof="0" smtClean="0"/>
              <a:t>Pátá úroveň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1245"/>
            <a:ext cx="307691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1" tIns="47451" rIns="94901" bIns="4745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727" y="9721245"/>
            <a:ext cx="307691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1" tIns="47451" rIns="94901" bIns="4745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A417F7-5A32-4BE4-933A-32E3E3361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7508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09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A417F7-5A32-4BE4-933A-32E3E336169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8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Ombudsman pro pojišťovnictví - př. č.1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7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ulní stran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5000628" y="4857760"/>
            <a:ext cx="2857520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5000628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857256"/>
          </a:xfrm>
        </p:spPr>
        <p:txBody>
          <a:bodyPr/>
          <a:lstStyle>
            <a:lvl1pPr marL="342900" indent="-342900">
              <a:buFont typeface="+mj-lt"/>
              <a:buAutoNum type="arabicParenR"/>
              <a:defRPr sz="1500" b="0" i="0" baseline="0"/>
            </a:lvl1pPr>
            <a:lvl2pPr>
              <a:buFont typeface="Arial" pitchFamily="34" charset="0"/>
              <a:buChar char="»"/>
              <a:defRPr baseline="0"/>
            </a:lvl2pPr>
            <a:lvl3pPr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214810" y="4454532"/>
            <a:ext cx="1935176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6286512" y="4454532"/>
            <a:ext cx="1928826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417512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4" name="Zástupný symbol pro obsah 22"/>
          <p:cNvSpPr>
            <a:spLocks noGrp="1"/>
          </p:cNvSpPr>
          <p:nvPr>
            <p:ph sz="quarter" idx="28" hasCustomPrompt="1"/>
          </p:nvPr>
        </p:nvSpPr>
        <p:spPr>
          <a:xfrm>
            <a:off x="624206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1714488"/>
            <a:ext cx="2036776" cy="371477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+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35158" y="2071678"/>
            <a:ext cx="6143668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OVÁ STRÁNK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PŘEDĚLOVÁ STRÁNKA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12932" y="71435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25648" y="114300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42937" y="185736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2" name="TextovéPole 1"/>
          <p:cNvSpPr txBox="1"/>
          <p:nvPr userDrawn="1"/>
        </p:nvSpPr>
        <p:spPr>
          <a:xfrm>
            <a:off x="8028384" y="65253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důležitá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57238" indent="-19208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6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tabLst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500066"/>
          </a:xfrm>
        </p:spPr>
        <p:txBody>
          <a:bodyPr/>
          <a:lstStyle>
            <a:lvl1pPr marL="54900" indent="-342900">
              <a:buFont typeface="+mj-lt"/>
              <a:buNone/>
              <a:defRPr sz="1500" b="0" i="0" baseline="0"/>
            </a:lvl1pPr>
            <a:lvl2pPr marL="268288" indent="-179388">
              <a:buFont typeface="Arial" pitchFamily="34" charset="0"/>
              <a:buChar char="»"/>
              <a:defRPr baseline="0"/>
            </a:lvl2pPr>
            <a:lvl3pPr marL="541338" indent="-179388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2285992"/>
            <a:ext cx="6180180" cy="2786082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_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lavní+objekt 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25488" indent="-17303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23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92882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0850" indent="-19685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35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350" b="1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49286" y="1643051"/>
            <a:ext cx="646605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Výčet první úrovně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FFC7-2B35-45F4-ADD6-F067B8C7F87B}" type="slidenum">
              <a:rPr lang="cs-CZ" smtClean="0"/>
              <a:t>‹#›</a:t>
            </a:fld>
            <a:endParaRPr lang="cs-CZ"/>
          </a:p>
        </p:txBody>
      </p:sp>
      <p:sp>
        <p:nvSpPr>
          <p:cNvPr id="4" name="Obdélník 3"/>
          <p:cNvSpPr/>
          <p:nvPr userDrawn="1"/>
        </p:nvSpPr>
        <p:spPr>
          <a:xfrm>
            <a:off x="8244408" y="6309320"/>
            <a:ext cx="402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AB2C7DA7-5FFA-4362-A006-95F4A380E436}" type="slidenum">
              <a:rPr lang="cs-CZ" sz="1400" smtClean="0">
                <a:solidFill>
                  <a:schemeClr val="bg2"/>
                </a:solidFill>
              </a:rPr>
              <a:pPr/>
              <a:t>‹#›</a:t>
            </a:fld>
            <a:endParaRPr lang="cs-CZ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42" r:id="rId2"/>
    <p:sldLayoutId id="2147484323" r:id="rId3"/>
    <p:sldLayoutId id="2147484324" r:id="rId4"/>
    <p:sldLayoutId id="2147484341" r:id="rId5"/>
    <p:sldLayoutId id="2147484325" r:id="rId6"/>
    <p:sldLayoutId id="2147484326" r:id="rId7"/>
    <p:sldLayoutId id="2147484327" r:id="rId8"/>
    <p:sldLayoutId id="2147484338" r:id="rId9"/>
    <p:sldLayoutId id="2147484339" r:id="rId10"/>
    <p:sldLayoutId id="2147484340" r:id="rId11"/>
    <p:sldLayoutId id="214748432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0" rtl="0" eaLnBrk="1" fontAlgn="base" hangingPunct="1">
        <a:spcBef>
          <a:spcPct val="0"/>
        </a:spcBef>
        <a:spcAft>
          <a:spcPct val="0"/>
        </a:spcAft>
        <a:defRPr sz="2400" b="1" i="0" cap="all" baseline="0">
          <a:solidFill>
            <a:srgbClr val="264067"/>
          </a:solidFill>
          <a:latin typeface="Arial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Tx/>
        <a:buFont typeface="Arial" pitchFamily="34" charset="0"/>
        <a:buChar char="■"/>
        <a:tabLst/>
        <a:defRPr sz="1500" b="0" i="0" baseline="0">
          <a:solidFill>
            <a:srgbClr val="264067"/>
          </a:solidFill>
          <a:latin typeface="Arial" pitchFamily="34" charset="0"/>
          <a:ea typeface="+mn-ea"/>
          <a:cs typeface="+mn-cs"/>
        </a:defRPr>
      </a:lvl1pPr>
      <a:lvl2pPr marL="725488" indent="-173038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SzPct val="100000"/>
        <a:buFont typeface="Arial" pitchFamily="34" charset="0"/>
        <a:buChar char="»"/>
        <a:defRPr sz="1200" baseline="0">
          <a:solidFill>
            <a:srgbClr val="264067"/>
          </a:solidFill>
          <a:latin typeface="Arial" pitchFamily="34" charset="0"/>
        </a:defRPr>
      </a:lvl2pPr>
      <a:lvl3pPr marL="927100" indent="-203200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Arial" pitchFamily="34" charset="0"/>
        <a:buChar char="–"/>
        <a:defRPr sz="1200" b="0" i="0" baseline="0">
          <a:solidFill>
            <a:srgbClr val="264067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827584" y="1124744"/>
            <a:ext cx="6306494" cy="629832"/>
          </a:xfrm>
        </p:spPr>
        <p:txBody>
          <a:bodyPr/>
          <a:lstStyle/>
          <a:p>
            <a:r>
              <a:rPr lang="cs-CZ" sz="1600" b="1" dirty="0" smtClean="0">
                <a:solidFill>
                  <a:schemeClr val="bg1"/>
                </a:solidFill>
              </a:rPr>
              <a:t>  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text 2"/>
          <p:cNvSpPr txBox="1">
            <a:spLocks/>
          </p:cNvSpPr>
          <p:nvPr/>
        </p:nvSpPr>
        <p:spPr bwMode="auto">
          <a:xfrm>
            <a:off x="796652" y="1632347"/>
            <a:ext cx="622362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1500" b="0" i="0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  <a:lvl2pPr marL="725488" indent="-1730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Char char="»"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27100" indent="-2032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Char char="–"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altLang="cs-CZ" sz="1800" b="1" kern="0" dirty="0" smtClean="0">
                <a:solidFill>
                  <a:schemeClr val="bg1"/>
                </a:solidFill>
                <a:latin typeface="Arial" charset="0"/>
              </a:rPr>
              <a:t>JUDr. Zuzana Hlaváčková a Mgr. Ondřej Karel</a:t>
            </a:r>
          </a:p>
          <a:p>
            <a:r>
              <a:rPr lang="cs-CZ" altLang="cs-CZ" sz="1400" kern="0" dirty="0" smtClean="0">
                <a:solidFill>
                  <a:schemeClr val="bg1"/>
                </a:solidFill>
                <a:latin typeface="Arial" charset="0"/>
              </a:rPr>
              <a:t>Porada právníků SLASPO, Častá – </a:t>
            </a:r>
            <a:r>
              <a:rPr lang="cs-CZ" altLang="cs-CZ" sz="1400" kern="0" dirty="0" err="1" smtClean="0">
                <a:solidFill>
                  <a:schemeClr val="bg1"/>
                </a:solidFill>
                <a:latin typeface="Arial" charset="0"/>
              </a:rPr>
              <a:t>Papiernička</a:t>
            </a:r>
            <a:r>
              <a:rPr lang="cs-CZ" altLang="cs-CZ" sz="1400" kern="0" dirty="0" smtClean="0">
                <a:solidFill>
                  <a:schemeClr val="bg1"/>
                </a:solidFill>
                <a:latin typeface="Arial" charset="0"/>
              </a:rPr>
              <a:t>, Slovensko, 17. června 2015</a:t>
            </a:r>
          </a:p>
          <a:p>
            <a:endParaRPr lang="en-US" altLang="cs-CZ" sz="1400" kern="0" dirty="0" smtClean="0">
              <a:solidFill>
                <a:schemeClr val="bg1"/>
              </a:solidFill>
              <a:latin typeface="Arial" charset="0"/>
            </a:endParaRPr>
          </a:p>
          <a:p>
            <a:endParaRPr lang="en-US" altLang="cs-CZ" kern="0" dirty="0" smtClean="0">
              <a:latin typeface="Arial" charset="0"/>
            </a:endParaRPr>
          </a:p>
        </p:txBody>
      </p:sp>
      <p:sp>
        <p:nvSpPr>
          <p:cNvPr id="6" name="Podnadpis 1"/>
          <p:cNvSpPr txBox="1">
            <a:spLocks/>
          </p:cNvSpPr>
          <p:nvPr/>
        </p:nvSpPr>
        <p:spPr bwMode="auto">
          <a:xfrm>
            <a:off x="773638" y="1033909"/>
            <a:ext cx="7182738" cy="378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2000" b="1" i="0" cap="all" baseline="0">
                <a:solidFill>
                  <a:schemeClr val="bg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None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None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400" kern="0" dirty="0" smtClean="0"/>
              <a:t>Český pojistný trh – legislativní vývoj</a:t>
            </a:r>
          </a:p>
          <a:p>
            <a:pPr>
              <a:defRPr/>
            </a:pP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714356"/>
            <a:ext cx="1533258" cy="1274484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 smtClean="0"/>
              <a:t>Přehled klíčových témat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2051050" y="1124744"/>
            <a:ext cx="6841430" cy="4824536"/>
          </a:xfrm>
        </p:spPr>
        <p:txBody>
          <a:bodyPr/>
          <a:lstStyle/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dirty="0" smtClean="0">
                <a:solidFill>
                  <a:srgbClr val="C40000"/>
                </a:solidFill>
              </a:rPr>
              <a:t>1.	Výkon pojišťovací činnosti 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</a:pPr>
            <a:r>
              <a:rPr lang="cs-CZ" sz="1400" dirty="0" smtClean="0"/>
              <a:t>Novela zákona č. 277/2009 Sb., o pojišťovnictví, ve znění pozdějších předpisů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dirty="0" smtClean="0">
                <a:solidFill>
                  <a:srgbClr val="C40000"/>
                </a:solidFill>
              </a:rPr>
              <a:t>2.	Zprostředkování pojištění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</a:pPr>
            <a:r>
              <a:rPr lang="cs-CZ" sz="1400" dirty="0"/>
              <a:t>Novela zákona č. </a:t>
            </a:r>
            <a:r>
              <a:rPr lang="cs-CZ" sz="1400" dirty="0" smtClean="0"/>
              <a:t>38/2004 </a:t>
            </a:r>
            <a:r>
              <a:rPr lang="cs-CZ" sz="1400" dirty="0"/>
              <a:t>Sb., o </a:t>
            </a:r>
            <a:r>
              <a:rPr lang="cs-CZ" sz="1400" dirty="0" smtClean="0"/>
              <a:t>pojišťovacích zprostředkovatelích a samostatných likvidátorech pojistných událostí, ve znění pozdějších předpisů</a:t>
            </a:r>
            <a:endParaRPr lang="cs-CZ" sz="1400" dirty="0"/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dirty="0" smtClean="0">
                <a:solidFill>
                  <a:srgbClr val="C40000"/>
                </a:solidFill>
              </a:rPr>
              <a:t>3. 	Pojištění záruky pro případ úpadku cestovní kanceláře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</a:pPr>
            <a:r>
              <a:rPr lang="cs-CZ" sz="1400" dirty="0"/>
              <a:t>Novela </a:t>
            </a:r>
            <a:r>
              <a:rPr lang="cs-CZ" sz="1400" dirty="0" smtClean="0"/>
              <a:t>zákona č. 159/1999 Sb., o některých podmínkách podnikání v cestovním ruchu, ve znění pozdějších předpisů</a:t>
            </a:r>
            <a:endParaRPr lang="cs-CZ" b="1" dirty="0" smtClean="0"/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dirty="0" smtClean="0">
                <a:solidFill>
                  <a:srgbClr val="C40000"/>
                </a:solidFill>
              </a:rPr>
              <a:t>4.	Mimosoudní řešení spotřebitelských sporů v pojišťovnictví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</a:pPr>
            <a:r>
              <a:rPr lang="cs-CZ" sz="1400" dirty="0"/>
              <a:t>Novela zákona č. </a:t>
            </a:r>
            <a:r>
              <a:rPr lang="cs-CZ" sz="1400" dirty="0" smtClean="0"/>
              <a:t>634/1992 </a:t>
            </a:r>
            <a:r>
              <a:rPr lang="cs-CZ" sz="1400" dirty="0"/>
              <a:t>Sb., o </a:t>
            </a:r>
            <a:r>
              <a:rPr lang="cs-CZ" sz="1400" dirty="0" smtClean="0"/>
              <a:t>ochraně spotřebitele, </a:t>
            </a:r>
            <a:r>
              <a:rPr lang="cs-CZ" sz="1400" dirty="0"/>
              <a:t>ve znění pozdějších </a:t>
            </a:r>
            <a:r>
              <a:rPr lang="cs-CZ" sz="1400" dirty="0" smtClean="0"/>
              <a:t>předpisů</a:t>
            </a:r>
            <a:endParaRPr lang="cs-CZ" sz="1400" dirty="0"/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sz="1600" b="1" dirty="0" smtClean="0">
                <a:solidFill>
                  <a:srgbClr val="C40000"/>
                </a:solidFill>
              </a:rPr>
              <a:t>5.	Pojištění odpovědnosti z provozu vozidla</a:t>
            </a:r>
            <a:endParaRPr lang="cs-CZ" sz="1600" b="1" dirty="0">
              <a:solidFill>
                <a:srgbClr val="C40000"/>
              </a:solidFill>
            </a:endParaRP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</a:pPr>
            <a:r>
              <a:rPr lang="cs-CZ" sz="1400" dirty="0"/>
              <a:t>Novela zákona č. </a:t>
            </a:r>
            <a:r>
              <a:rPr lang="cs-CZ" sz="1400" dirty="0" smtClean="0"/>
              <a:t>168/1999 Sb., o pojištění odpovědnost z provozu vozidla, ve znění pozdějších předpisů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78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447500" cy="35719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 smtClean="0"/>
              <a:t>1. Výkon pojišťovací činnosti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7128792" cy="4824536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cs-CZ" b="1" dirty="0"/>
              <a:t>T</a:t>
            </a:r>
            <a:r>
              <a:rPr lang="cs-CZ" b="1" dirty="0" smtClean="0"/>
              <a:t>ranspozice směrnice </a:t>
            </a:r>
            <a:r>
              <a:rPr lang="cs-CZ" b="1" dirty="0"/>
              <a:t>Solventnost </a:t>
            </a:r>
            <a:r>
              <a:rPr lang="cs-CZ" b="1" dirty="0" smtClean="0"/>
              <a:t>II </a:t>
            </a:r>
            <a:r>
              <a:rPr lang="cs-CZ" dirty="0" smtClean="0"/>
              <a:t>(2009/138/ES) </a:t>
            </a:r>
            <a:r>
              <a:rPr lang="cs-CZ" b="1" dirty="0" smtClean="0"/>
              <a:t>ve znění směrnice </a:t>
            </a:r>
            <a:r>
              <a:rPr lang="cs-CZ" b="1" dirty="0"/>
              <a:t>Omnibus </a:t>
            </a:r>
            <a:r>
              <a:rPr lang="cs-CZ" b="1" dirty="0" smtClean="0"/>
              <a:t>II </a:t>
            </a:r>
            <a:r>
              <a:rPr lang="cs-CZ" dirty="0" smtClean="0"/>
              <a:t>(2014/51/EU) a dalších směrnic</a:t>
            </a:r>
            <a:endParaRPr lang="cs-CZ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Značně rozsáhlá novela „technického charakteru“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Problematické aspekty</a:t>
            </a:r>
            <a:endParaRPr lang="cs-CZ" dirty="0" smtClean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Byly v průběhu přípravy návrhu kompromisně vyřešeny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Podstatné budou detailní povinnosti – </a:t>
            </a:r>
            <a:r>
              <a:rPr lang="cs-CZ" dirty="0" err="1" smtClean="0"/>
              <a:t>Level</a:t>
            </a:r>
            <a:r>
              <a:rPr lang="cs-CZ" dirty="0" smtClean="0"/>
              <a:t> 2 (Evropská komise) a </a:t>
            </a:r>
            <a:r>
              <a:rPr lang="cs-CZ" dirty="0" err="1" smtClean="0"/>
              <a:t>Level</a:t>
            </a:r>
            <a:r>
              <a:rPr lang="cs-CZ" dirty="0" smtClean="0"/>
              <a:t> 3 (EIOPA) 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cs-CZ" b="1" i="1" dirty="0" smtClean="0">
                <a:solidFill>
                  <a:srgbClr val="C40000"/>
                </a:solidFill>
              </a:rPr>
              <a:t>	Stav projednávání – 2. čtení v PSP ČR </a:t>
            </a:r>
            <a:r>
              <a:rPr lang="cs-CZ" i="1" dirty="0" smtClean="0">
                <a:solidFill>
                  <a:srgbClr val="C40000"/>
                </a:solidFill>
              </a:rPr>
              <a:t>(ST 414)</a:t>
            </a:r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13"/>
          </p:nvPr>
        </p:nvSpPr>
        <p:spPr>
          <a:xfrm>
            <a:off x="2068513" y="1196975"/>
            <a:ext cx="6197600" cy="428625"/>
          </a:xfrm>
        </p:spPr>
        <p:txBody>
          <a:bodyPr/>
          <a:lstStyle/>
          <a:p>
            <a:pPr marL="0" indent="0" eaLnBrk="1" hangingPunct="1"/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Novela zákona č. 277/2009 Sb., o pojišťovnictví (ZPOJ)</a:t>
            </a:r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0" y="714356"/>
            <a:ext cx="1928794" cy="1000132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396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447500" cy="35719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/>
              <a:t>2</a:t>
            </a:r>
            <a:r>
              <a:rPr lang="cs-CZ" dirty="0" smtClean="0"/>
              <a:t>. Zprostředkování pojištění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7128792" cy="4824536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defRPr/>
            </a:pPr>
            <a:r>
              <a:rPr lang="cs-CZ" b="1" dirty="0" smtClean="0"/>
              <a:t>Iniciativa regulátora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Motivem je snaha o dosažení vyšší míry ochrany spotřebitele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Navazuje na předchozí opakovaně neúspěšné snahy o novelizaci</a:t>
            </a:r>
            <a:endParaRPr lang="cs-CZ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Stěžejní prvky návrhu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Regulace „distribuce“ pojištění </a:t>
            </a:r>
            <a:r>
              <a:rPr lang="cs-CZ" dirty="0" smtClean="0"/>
              <a:t>-  „zprostředkování“ (PZ) i „nabízení“ (POJ) pojištění </a:t>
            </a:r>
            <a:endParaRPr lang="cs-CZ" dirty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Zjednodušení kategorií PZ; omezení doby, po kterou trvá oprávnění (prodloužení za poplatek)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Odborná způsobilost </a:t>
            </a:r>
            <a:r>
              <a:rPr lang="cs-CZ" dirty="0" smtClean="0"/>
              <a:t>spočívá na </a:t>
            </a:r>
            <a:r>
              <a:rPr lang="cs-CZ" b="1" dirty="0" smtClean="0"/>
              <a:t>všeobecných znalostech </a:t>
            </a:r>
            <a:r>
              <a:rPr lang="cs-CZ" dirty="0" smtClean="0"/>
              <a:t>(maturita) a </a:t>
            </a:r>
            <a:r>
              <a:rPr lang="cs-CZ" b="1" dirty="0" smtClean="0"/>
              <a:t>odborných znalostech a dovednostech </a:t>
            </a:r>
            <a:r>
              <a:rPr lang="cs-CZ" dirty="0" smtClean="0"/>
              <a:t>(zkouška, osvědčení s platností 5 let)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Posílení pravomoci ČNB odejmout PZ oprávnění k činnosti</a:t>
            </a:r>
            <a:r>
              <a:rPr lang="cs-CZ" dirty="0" smtClean="0"/>
              <a:t>, možnost udílet vysoké pokuty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Informační povinnosti </a:t>
            </a:r>
            <a:r>
              <a:rPr lang="cs-CZ" dirty="0" smtClean="0"/>
              <a:t>– standardní dle směrnic, </a:t>
            </a:r>
            <a:r>
              <a:rPr lang="cs-CZ" b="1" dirty="0" smtClean="0"/>
              <a:t>KID dle </a:t>
            </a:r>
            <a:r>
              <a:rPr lang="cs-CZ" b="1" dirty="0" err="1" smtClean="0"/>
              <a:t>PRIIPs</a:t>
            </a:r>
            <a:r>
              <a:rPr lang="cs-CZ" b="1" dirty="0" smtClean="0"/>
              <a:t> </a:t>
            </a:r>
            <a:r>
              <a:rPr lang="cs-CZ" dirty="0" smtClean="0"/>
              <a:t>u všech rezervotvorných produktů, </a:t>
            </a:r>
            <a:r>
              <a:rPr lang="cs-CZ" b="1" dirty="0" smtClean="0"/>
              <a:t>specifický</a:t>
            </a:r>
            <a:r>
              <a:rPr lang="cs-CZ" dirty="0" smtClean="0"/>
              <a:t> </a:t>
            </a:r>
            <a:r>
              <a:rPr lang="cs-CZ" b="1" dirty="0" smtClean="0"/>
              <a:t>ukazatel nákladovosti</a:t>
            </a:r>
            <a:r>
              <a:rPr lang="cs-CZ" dirty="0" smtClean="0"/>
              <a:t> u investičních produktů, kde riziko nese pojistník </a:t>
            </a:r>
            <a:endParaRPr lang="cs-CZ" dirty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Problematické aspekty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Obecný</a:t>
            </a:r>
            <a:r>
              <a:rPr lang="cs-CZ" b="1" dirty="0" smtClean="0"/>
              <a:t> zákaz </a:t>
            </a:r>
            <a:r>
              <a:rPr lang="cs-CZ" b="1" dirty="0"/>
              <a:t>„pobídek“</a:t>
            </a:r>
            <a:r>
              <a:rPr lang="cs-CZ" dirty="0"/>
              <a:t>, které mohou vést k porušení povinnosti </a:t>
            </a:r>
            <a:r>
              <a:rPr lang="cs-CZ" dirty="0" smtClean="0"/>
              <a:t>jednat s </a:t>
            </a:r>
            <a:r>
              <a:rPr lang="cs-CZ" dirty="0"/>
              <a:t>odbornou </a:t>
            </a:r>
            <a:r>
              <a:rPr lang="cs-CZ" dirty="0" smtClean="0"/>
              <a:t>péčí</a:t>
            </a:r>
            <a:endParaRPr lang="cs-CZ" b="1" dirty="0" smtClean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Svérázné řešení otázky střetu zájmů</a:t>
            </a:r>
            <a:r>
              <a:rPr lang="cs-CZ" dirty="0" smtClean="0"/>
              <a:t> – PZ a samostatný likvidátor v jedné osobě, nabízení „přistoupení do pojištění“ podnikatelským způsobem, výběr pojistného ŽP vázaným zástupcem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cs-CZ" b="1" dirty="0" smtClean="0"/>
              <a:t>	</a:t>
            </a:r>
            <a:r>
              <a:rPr lang="cs-CZ" b="1" i="1" dirty="0" smtClean="0">
                <a:solidFill>
                  <a:srgbClr val="C40000"/>
                </a:solidFill>
              </a:rPr>
              <a:t>Stav projednávání – 2. čtení v PSP ČR </a:t>
            </a:r>
            <a:r>
              <a:rPr lang="cs-CZ" i="1" dirty="0" smtClean="0">
                <a:solidFill>
                  <a:srgbClr val="C40000"/>
                </a:solidFill>
              </a:rPr>
              <a:t>(ST 415)</a:t>
            </a:r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13"/>
          </p:nvPr>
        </p:nvSpPr>
        <p:spPr>
          <a:xfrm>
            <a:off x="2068512" y="1196975"/>
            <a:ext cx="6823967" cy="428625"/>
          </a:xfrm>
        </p:spPr>
        <p:txBody>
          <a:bodyPr/>
          <a:lstStyle/>
          <a:p>
            <a:pPr marL="0" indent="0" eaLnBrk="1" hangingPunct="1"/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Novela zákona č. 38/2004 Sb., o pojišťovacích zprostředkovatelích (ZPZ)</a:t>
            </a:r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0" y="714356"/>
            <a:ext cx="1928794" cy="1000132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499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447500" cy="35719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 smtClean="0"/>
              <a:t>3. Pojištění záruky cestovních kanceláří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7200800" cy="4824536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Iniciativa regulátora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Motivem je docílit plné ochrany cestujících v případě úpadku CK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Reaguje na opakované úpadky podpojištěných CK v minulých letech</a:t>
            </a:r>
            <a:endParaRPr lang="cs-CZ" b="1" dirty="0" smtClean="0"/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Stěžejní prvky návrhu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Povinnost</a:t>
            </a:r>
            <a:r>
              <a:rPr lang="cs-CZ" dirty="0" smtClean="0"/>
              <a:t> CK i POJ </a:t>
            </a:r>
            <a:r>
              <a:rPr lang="cs-CZ" b="1" dirty="0" smtClean="0"/>
              <a:t>postupovat</a:t>
            </a:r>
            <a:r>
              <a:rPr lang="cs-CZ" dirty="0" smtClean="0"/>
              <a:t> při sjednání pojištění </a:t>
            </a:r>
            <a:r>
              <a:rPr lang="cs-CZ" b="1" dirty="0" smtClean="0"/>
              <a:t>s odbornou péčí</a:t>
            </a:r>
            <a:r>
              <a:rPr lang="cs-CZ" dirty="0" smtClean="0"/>
              <a:t> tak, </a:t>
            </a:r>
            <a:r>
              <a:rPr lang="cs-CZ" b="1" dirty="0" smtClean="0"/>
              <a:t>aby byly </a:t>
            </a:r>
            <a:r>
              <a:rPr lang="cs-CZ" dirty="0" smtClean="0"/>
              <a:t>v případě poj. události </a:t>
            </a:r>
            <a:r>
              <a:rPr lang="cs-CZ" b="1" dirty="0" smtClean="0"/>
              <a:t>uspokojeny všechny oprávněné nároky zákazníků </a:t>
            </a:r>
            <a:r>
              <a:rPr lang="cs-CZ" dirty="0" smtClean="0"/>
              <a:t>(plná ochrana)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Min. výše limitu pojistného plnění </a:t>
            </a:r>
            <a:r>
              <a:rPr lang="cs-CZ" dirty="0" smtClean="0"/>
              <a:t>rovna 30% ročních plánovaných tržeb, </a:t>
            </a:r>
            <a:r>
              <a:rPr lang="cs-CZ" b="1" dirty="0" smtClean="0"/>
              <a:t>nejméně </a:t>
            </a:r>
            <a:r>
              <a:rPr lang="cs-CZ" dirty="0" smtClean="0"/>
              <a:t>však</a:t>
            </a:r>
            <a:r>
              <a:rPr lang="cs-CZ" b="1" dirty="0" smtClean="0"/>
              <a:t> 4 mil. Kč </a:t>
            </a:r>
            <a:r>
              <a:rPr lang="cs-CZ" dirty="0" smtClean="0"/>
              <a:t>(letecká a námořní doprava) </a:t>
            </a:r>
            <a:r>
              <a:rPr lang="cs-CZ" b="1" dirty="0" smtClean="0"/>
              <a:t>resp. 1 mil. Kč </a:t>
            </a:r>
            <a:r>
              <a:rPr lang="cs-CZ" dirty="0" smtClean="0"/>
              <a:t>(jiná doprava)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Povinnost CK vést evidenci tržeb </a:t>
            </a:r>
            <a:r>
              <a:rPr lang="cs-CZ" dirty="0" smtClean="0"/>
              <a:t>za každý měsíc </a:t>
            </a:r>
            <a:r>
              <a:rPr lang="cs-CZ" b="1" dirty="0" smtClean="0"/>
              <a:t>a informovat</a:t>
            </a:r>
            <a:r>
              <a:rPr lang="cs-CZ" dirty="0" smtClean="0"/>
              <a:t> </a:t>
            </a:r>
            <a:r>
              <a:rPr lang="cs-CZ" b="1" dirty="0" smtClean="0"/>
              <a:t>POJ</a:t>
            </a:r>
            <a:r>
              <a:rPr lang="cs-CZ" dirty="0" smtClean="0"/>
              <a:t> o relevantních změnách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Povinnost POJ poskytnout plnění bez ohledu na sjednaný limit</a:t>
            </a:r>
            <a:r>
              <a:rPr lang="cs-CZ" dirty="0" smtClean="0"/>
              <a:t>, musela-li si být vědoma, že pojištění nezajišťuje plnou ochranu</a:t>
            </a: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Problematické aspekty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Staví pojišťovny  do role, která jim nepřísluší</a:t>
            </a:r>
            <a:r>
              <a:rPr lang="cs-CZ" dirty="0" smtClean="0"/>
              <a:t> - kontrola činnosti CK a přijímání opatření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Úmysl regulátora odpovědnost pojišťoven ještě posílit </a:t>
            </a:r>
            <a:r>
              <a:rPr lang="cs-CZ" dirty="0" smtClean="0"/>
              <a:t>– výslovné zakotvení plné ochrany (a povinnosti POJ ji poskytnout) bez ohledu na limit pojistného plnění 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600"/>
              </a:spcBef>
              <a:buNone/>
              <a:defRPr/>
            </a:pPr>
            <a:r>
              <a:rPr lang="cs-CZ" b="1" dirty="0" smtClean="0"/>
              <a:t>	</a:t>
            </a:r>
            <a:r>
              <a:rPr lang="cs-CZ" b="1" i="1" dirty="0" smtClean="0">
                <a:solidFill>
                  <a:srgbClr val="C40000"/>
                </a:solidFill>
              </a:rPr>
              <a:t>Stav projednávání – 2. čtení v PSP ČR</a:t>
            </a:r>
            <a:r>
              <a:rPr lang="cs-CZ" i="1" dirty="0" smtClean="0">
                <a:solidFill>
                  <a:srgbClr val="C40000"/>
                </a:solidFill>
              </a:rPr>
              <a:t> (ST 276)</a:t>
            </a:r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13"/>
          </p:nvPr>
        </p:nvSpPr>
        <p:spPr>
          <a:xfrm>
            <a:off x="2068512" y="1196975"/>
            <a:ext cx="6967984" cy="428625"/>
          </a:xfrm>
        </p:spPr>
        <p:txBody>
          <a:bodyPr/>
          <a:lstStyle/>
          <a:p>
            <a:pPr marL="0" indent="0" eaLnBrk="1" hangingPunct="1"/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Novela zákona č. 159/1999 Sb., o některých </a:t>
            </a:r>
            <a:r>
              <a:rPr lang="cs-CZ" altLang="cs-CZ" b="1" dirty="0" err="1" smtClean="0">
                <a:solidFill>
                  <a:srgbClr val="C00000"/>
                </a:solidFill>
                <a:latin typeface="Arial" charset="0"/>
              </a:rPr>
              <a:t>podm</a:t>
            </a:r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. podnikání v cest. ruchu</a:t>
            </a:r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0" y="714356"/>
            <a:ext cx="1928794" cy="1000132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71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951556" cy="35719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 smtClean="0"/>
              <a:t>4. Mimosoudní řešení spotřebitelských sporů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7272808" cy="49685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Transpozice směrnice ADR </a:t>
            </a:r>
            <a:r>
              <a:rPr lang="cs-CZ" dirty="0" smtClean="0"/>
              <a:t>(2013/11/EU)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Zavádí povinnost členských států zajistit přístup spotřebitelů k mimosoudnímu řešení sporů z kupních smluv a smluv o poskytování služeb v téměř všech odvětvích (včetně finančních služeb)</a:t>
            </a:r>
            <a:endParaRPr lang="cs-CZ" b="1" dirty="0" smtClean="0"/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Stěžejní prvky návrhu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Zachování stávajících </a:t>
            </a:r>
            <a:r>
              <a:rPr lang="cs-CZ" dirty="0" smtClean="0"/>
              <a:t>„speciálních“</a:t>
            </a:r>
            <a:r>
              <a:rPr lang="cs-CZ" b="1" dirty="0" smtClean="0"/>
              <a:t> subjektů ADR </a:t>
            </a:r>
            <a:r>
              <a:rPr lang="cs-CZ" dirty="0" smtClean="0"/>
              <a:t>(Finanční arbitr, ČTÚ, ERÚ) dle jednotlivých sektorových právních úprav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Pověření České obchodní inspekce </a:t>
            </a:r>
            <a:r>
              <a:rPr lang="cs-CZ" dirty="0" smtClean="0"/>
              <a:t>(ČOI) „zbytkovou“ </a:t>
            </a:r>
            <a:r>
              <a:rPr lang="cs-CZ" b="1" dirty="0" smtClean="0"/>
              <a:t>působností obecného subjektu ADR </a:t>
            </a:r>
            <a:r>
              <a:rPr lang="cs-CZ" dirty="0" smtClean="0"/>
              <a:t>s úpravou postupu v ZOS (</a:t>
            </a:r>
            <a:r>
              <a:rPr lang="cs-CZ" dirty="0" err="1" smtClean="0"/>
              <a:t>konciliace</a:t>
            </a:r>
            <a:r>
              <a:rPr lang="cs-CZ" dirty="0" smtClean="0"/>
              <a:t>, neformálnost, bezplatnost)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Problematické aspekty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Monopolizace</a:t>
            </a:r>
            <a:r>
              <a:rPr lang="cs-CZ" dirty="0" smtClean="0"/>
              <a:t> </a:t>
            </a:r>
            <a:r>
              <a:rPr lang="cs-CZ" dirty="0"/>
              <a:t>mimosoudního řešení sporů </a:t>
            </a:r>
            <a:r>
              <a:rPr lang="cs-CZ" dirty="0" smtClean="0"/>
              <a:t>státem (státními orgány)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Rozdělení agendy řešení sporů v pojišťovnictví mezi dva subjekty</a:t>
            </a:r>
            <a:r>
              <a:rPr lang="cs-CZ" dirty="0"/>
              <a:t> </a:t>
            </a:r>
            <a:r>
              <a:rPr lang="cs-CZ" dirty="0" smtClean="0"/>
              <a:t>s rozdílnými metodami řešení sporů – Finanční arbitr (ŽP, arbitráž) a ČOI (NŽP, </a:t>
            </a:r>
            <a:r>
              <a:rPr lang="cs-CZ" dirty="0" err="1" smtClean="0"/>
              <a:t>konciliace</a:t>
            </a:r>
            <a:r>
              <a:rPr lang="cs-CZ" dirty="0" smtClean="0"/>
              <a:t>)</a:t>
            </a:r>
            <a:endParaRPr lang="cs-CZ" dirty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Neopodstatněné rozdíly mezi postupy</a:t>
            </a:r>
            <a:r>
              <a:rPr lang="cs-CZ" dirty="0" smtClean="0"/>
              <a:t> </a:t>
            </a:r>
            <a:r>
              <a:rPr lang="cs-CZ" b="1" dirty="0" smtClean="0"/>
              <a:t>jednotlivých orgánů </a:t>
            </a:r>
            <a:r>
              <a:rPr lang="cs-CZ" dirty="0" smtClean="0"/>
              <a:t>– metody, procesní úprava, pravidla </a:t>
            </a:r>
            <a:r>
              <a:rPr lang="cs-CZ" dirty="0"/>
              <a:t>(zpoplatnění, náhrada </a:t>
            </a:r>
            <a:r>
              <a:rPr lang="cs-CZ" dirty="0" smtClean="0"/>
              <a:t>nákladů, odbornost pověřených osob atd.)</a:t>
            </a:r>
            <a:endParaRPr lang="cs-CZ" dirty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Široká </a:t>
            </a:r>
            <a:r>
              <a:rPr lang="cs-CZ" dirty="0"/>
              <a:t>možnost zastoupení umožňující podloudnictví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i="1" dirty="0">
                <a:solidFill>
                  <a:srgbClr val="C40000"/>
                </a:solidFill>
              </a:rPr>
              <a:t>	</a:t>
            </a:r>
            <a:r>
              <a:rPr lang="cs-CZ" b="1" i="1" dirty="0" smtClean="0">
                <a:solidFill>
                  <a:srgbClr val="C40000"/>
                </a:solidFill>
              </a:rPr>
              <a:t>Stav projednávání – 2. čtení v PSP ČR</a:t>
            </a:r>
            <a:r>
              <a:rPr lang="cs-CZ" i="1" dirty="0" smtClean="0">
                <a:solidFill>
                  <a:srgbClr val="C40000"/>
                </a:solidFill>
              </a:rPr>
              <a:t> (ST 445)</a:t>
            </a:r>
            <a:endParaRPr lang="cs-CZ" b="1" i="1" dirty="0" smtClean="0">
              <a:solidFill>
                <a:srgbClr val="C40000"/>
              </a:solidFill>
            </a:endParaRP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13"/>
          </p:nvPr>
        </p:nvSpPr>
        <p:spPr>
          <a:xfrm>
            <a:off x="2068512" y="1196975"/>
            <a:ext cx="6967984" cy="428625"/>
          </a:xfrm>
        </p:spPr>
        <p:txBody>
          <a:bodyPr/>
          <a:lstStyle/>
          <a:p>
            <a:pPr marL="0" indent="0" eaLnBrk="1" hangingPunct="1"/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Novela zákona č. 634/1992 Sb., o ochraně spotřebitele (ZOS) </a:t>
            </a:r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0" y="714356"/>
            <a:ext cx="1928794" cy="1000132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3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012932" y="714356"/>
            <a:ext cx="6951556" cy="357190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  <a:defRPr/>
            </a:pPr>
            <a:r>
              <a:rPr lang="cs-CZ" dirty="0"/>
              <a:t>5</a:t>
            </a:r>
            <a:r>
              <a:rPr lang="cs-CZ" dirty="0" smtClean="0"/>
              <a:t>. Pojištění odpovědnosti z provozu vozidla</a:t>
            </a:r>
            <a:endParaRPr lang="en-US" dirty="0"/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14"/>
          </p:nvPr>
        </p:nvSpPr>
        <p:spPr>
          <a:xfrm>
            <a:off x="1763688" y="1556792"/>
            <a:ext cx="7380312" cy="49685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Motivem je reakce regulátora na rozhodnutí SD EU ve věci Vnuk </a:t>
            </a:r>
            <a:r>
              <a:rPr lang="cs-CZ" dirty="0" smtClean="0"/>
              <a:t>(C-162/13)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SD EU autoritativně vyložil pojem </a:t>
            </a:r>
            <a:r>
              <a:rPr lang="cs-CZ" b="1" dirty="0" smtClean="0"/>
              <a:t>„provoz vozidla“</a:t>
            </a:r>
            <a:r>
              <a:rPr lang="cs-CZ" dirty="0" smtClean="0"/>
              <a:t> jako „jakékoli použití vozidla, které odpovídá jeho obvyklé funkci“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Pojem „vozidlo“ je definován poměrně široce (viz čl. 3 odst. 1 směrnice Rady 72/166/EHS)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 smtClean="0"/>
              <a:t>Z odůvodnění SD EU vyplývá, že takto definovaný „provoz vozidla“ </a:t>
            </a:r>
            <a:r>
              <a:rPr lang="cs-CZ" b="1" dirty="0" smtClean="0"/>
              <a:t>musí být pojištěn</a:t>
            </a:r>
            <a:r>
              <a:rPr lang="cs-CZ" dirty="0" smtClean="0"/>
              <a:t> bez ohledu na to, zda je realizován </a:t>
            </a:r>
            <a:r>
              <a:rPr lang="cs-CZ" b="1" dirty="0" smtClean="0"/>
              <a:t>na veřejně přístupné komunikaci nebo mimo ni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Stěžejní prvky návrhu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Rozšíření množiny vozidel, jejichž provoz je podmíněn pojištěním </a:t>
            </a:r>
            <a:r>
              <a:rPr lang="cs-CZ" dirty="0" smtClean="0"/>
              <a:t>(i ta, která se neregistrují)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Rozšíření povinnosti pojištění </a:t>
            </a:r>
            <a:r>
              <a:rPr lang="cs-CZ" dirty="0" smtClean="0"/>
              <a:t>na provoz na </a:t>
            </a:r>
            <a:r>
              <a:rPr lang="cs-CZ" dirty="0"/>
              <a:t>veřejnosti nepřístupných </a:t>
            </a:r>
            <a:r>
              <a:rPr lang="cs-CZ" dirty="0" smtClean="0"/>
              <a:t>PK nebo mimo PK</a:t>
            </a:r>
            <a:endParaRPr lang="cs-CZ" dirty="0"/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Rozšíření pojistného krytí </a:t>
            </a:r>
            <a:r>
              <a:rPr lang="cs-CZ" dirty="0" smtClean="0"/>
              <a:t>na škody způsobené činností vozidla-stroje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Odstranění </a:t>
            </a:r>
            <a:r>
              <a:rPr lang="cs-CZ" dirty="0" smtClean="0"/>
              <a:t>některých </a:t>
            </a:r>
            <a:r>
              <a:rPr lang="cs-CZ" b="1" dirty="0" smtClean="0"/>
              <a:t>tradičních výluk z pojištění</a:t>
            </a:r>
            <a:r>
              <a:rPr lang="cs-CZ" dirty="0" smtClean="0"/>
              <a:t>, které nemají výslovnou oporu v MID</a:t>
            </a:r>
          </a:p>
          <a:p>
            <a:pPr eaLnBrk="1" hangingPunct="1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■"/>
              <a:defRPr/>
            </a:pPr>
            <a:r>
              <a:rPr lang="cs-CZ" b="1" dirty="0" smtClean="0"/>
              <a:t>Problematické aspekty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dirty="0"/>
              <a:t>Rozšíření pojistného krytí </a:t>
            </a:r>
            <a:r>
              <a:rPr lang="cs-CZ" b="1" dirty="0"/>
              <a:t>zvyšující tlak na růst pojistných sazeb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Problematická kontrola </a:t>
            </a:r>
            <a:r>
              <a:rPr lang="cs-CZ" dirty="0" smtClean="0"/>
              <a:t>plnění povinnosti pojištění u neregistrovaných vozidel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r>
              <a:rPr lang="cs-CZ" b="1" dirty="0" smtClean="0"/>
              <a:t>Riziko nedostupnosti zajištění </a:t>
            </a:r>
            <a:r>
              <a:rPr lang="cs-CZ" dirty="0" smtClean="0"/>
              <a:t>v případě absence některých tradičních výluk z pojištění</a:t>
            </a:r>
          </a:p>
          <a:p>
            <a:pPr marL="273050" indent="-273050" eaLnBrk="1" hangingPunct="1">
              <a:lnSpc>
                <a:spcPct val="150000"/>
              </a:lnSpc>
              <a:spcBef>
                <a:spcPts val="300"/>
              </a:spcBef>
              <a:buNone/>
              <a:defRPr/>
            </a:pPr>
            <a:r>
              <a:rPr lang="cs-CZ" b="1" i="1" dirty="0">
                <a:solidFill>
                  <a:srgbClr val="C40000"/>
                </a:solidFill>
              </a:rPr>
              <a:t>	</a:t>
            </a:r>
            <a:r>
              <a:rPr lang="cs-CZ" b="1" i="1" dirty="0" smtClean="0">
                <a:solidFill>
                  <a:srgbClr val="C40000"/>
                </a:solidFill>
              </a:rPr>
              <a:t>Stav příprav – před zahájením vnitřního připomínkového řízení</a:t>
            </a:r>
          </a:p>
          <a:p>
            <a:pPr marL="534988" lvl="1" indent="-261938">
              <a:lnSpc>
                <a:spcPct val="150000"/>
              </a:lnSpc>
              <a:spcBef>
                <a:spcPts val="50"/>
              </a:spcBef>
              <a:buClr>
                <a:srgbClr val="C40000"/>
              </a:buClr>
              <a:buFont typeface="Wingdings" panose="05000000000000000000" pitchFamily="2" charset="2"/>
              <a:buChar char="Ø"/>
            </a:pPr>
            <a:endParaRPr lang="cs-CZ" dirty="0" smtClean="0"/>
          </a:p>
        </p:txBody>
      </p:sp>
      <p:sp>
        <p:nvSpPr>
          <p:cNvPr id="5" name="Zástupný symbol pro text 11"/>
          <p:cNvSpPr>
            <a:spLocks noGrp="1"/>
          </p:cNvSpPr>
          <p:nvPr>
            <p:ph type="body" sz="quarter" idx="13"/>
          </p:nvPr>
        </p:nvSpPr>
        <p:spPr>
          <a:xfrm>
            <a:off x="2068512" y="1196975"/>
            <a:ext cx="6967984" cy="428625"/>
          </a:xfrm>
        </p:spPr>
        <p:txBody>
          <a:bodyPr/>
          <a:lstStyle/>
          <a:p>
            <a:pPr marL="0" indent="0" eaLnBrk="1" hangingPunct="1"/>
            <a:r>
              <a:rPr lang="cs-CZ" altLang="cs-CZ" b="1" dirty="0" smtClean="0">
                <a:solidFill>
                  <a:srgbClr val="C00000"/>
                </a:solidFill>
                <a:latin typeface="Arial" charset="0"/>
              </a:rPr>
              <a:t>Novela zákona č. 168/1999 Sb., o pojištění odpovědnosti z provozu vozidla  </a:t>
            </a:r>
          </a:p>
        </p:txBody>
      </p:sp>
      <p:sp>
        <p:nvSpPr>
          <p:cNvPr id="9" name="Nadpis 5"/>
          <p:cNvSpPr>
            <a:spLocks noGrp="1"/>
          </p:cNvSpPr>
          <p:nvPr>
            <p:ph type="title"/>
          </p:nvPr>
        </p:nvSpPr>
        <p:spPr>
          <a:xfrm>
            <a:off x="0" y="714356"/>
            <a:ext cx="1928794" cy="1000132"/>
          </a:xfrm>
        </p:spPr>
        <p:txBody>
          <a:bodyPr/>
          <a:lstStyle/>
          <a:p>
            <a:r>
              <a:rPr lang="cs-CZ" dirty="0" smtClean="0"/>
              <a:t>Legislativní vývoj v ČR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04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DěkujEME</a:t>
            </a:r>
            <a:r>
              <a:rPr lang="cs-CZ" dirty="0" smtClean="0"/>
              <a:t> za pozornost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827584" y="3212976"/>
            <a:ext cx="5472608" cy="1349912"/>
          </a:xfrm>
        </p:spPr>
        <p:txBody>
          <a:bodyPr/>
          <a:lstStyle/>
          <a:p>
            <a:r>
              <a:rPr lang="cs-CZ" b="1" dirty="0">
                <a:solidFill>
                  <a:srgbClr val="264067"/>
                </a:solidFill>
              </a:rPr>
              <a:t>Česká asociace pojišťoven</a:t>
            </a:r>
          </a:p>
          <a:p>
            <a:r>
              <a:rPr lang="cs-CZ" dirty="0">
                <a:solidFill>
                  <a:srgbClr val="264067"/>
                </a:solidFill>
              </a:rPr>
              <a:t>Na Pankráci 1724/129, 140 00 Praha 4</a:t>
            </a:r>
          </a:p>
          <a:p>
            <a:r>
              <a:rPr lang="cs-CZ" dirty="0">
                <a:solidFill>
                  <a:srgbClr val="264067"/>
                </a:solidFill>
              </a:rPr>
              <a:t>Tel: +420 222 350 </a:t>
            </a:r>
            <a:r>
              <a:rPr lang="cs-CZ" dirty="0" smtClean="0">
                <a:solidFill>
                  <a:srgbClr val="264067"/>
                </a:solidFill>
              </a:rPr>
              <a:t>155</a:t>
            </a:r>
          </a:p>
          <a:p>
            <a:r>
              <a:rPr lang="cs-CZ" dirty="0" smtClean="0">
                <a:solidFill>
                  <a:srgbClr val="264067"/>
                </a:solidFill>
              </a:rPr>
              <a:t>e-mail</a:t>
            </a:r>
            <a:r>
              <a:rPr lang="cs-CZ" dirty="0">
                <a:solidFill>
                  <a:srgbClr val="264067"/>
                </a:solidFill>
              </a:rPr>
              <a:t>: </a:t>
            </a:r>
            <a:r>
              <a:rPr lang="cs-CZ" dirty="0" smtClean="0">
                <a:solidFill>
                  <a:srgbClr val="264067"/>
                </a:solidFill>
              </a:rPr>
              <a:t>zuzana.hlavackova@cap.cz</a:t>
            </a:r>
            <a:endParaRPr lang="cs-CZ" dirty="0">
              <a:solidFill>
                <a:srgbClr val="264067"/>
              </a:solidFill>
            </a:endParaRPr>
          </a:p>
          <a:p>
            <a:r>
              <a:rPr lang="cs-CZ" dirty="0">
                <a:solidFill>
                  <a:srgbClr val="264067"/>
                </a:solidFill>
              </a:rPr>
              <a:t>www.cap.cz</a:t>
            </a:r>
          </a:p>
        </p:txBody>
      </p:sp>
      <p:sp>
        <p:nvSpPr>
          <p:cNvPr id="4" name="Zástupný symbol pro text 2"/>
          <p:cNvSpPr txBox="1">
            <a:spLocks/>
          </p:cNvSpPr>
          <p:nvPr/>
        </p:nvSpPr>
        <p:spPr bwMode="auto">
          <a:xfrm>
            <a:off x="827584" y="2204864"/>
            <a:ext cx="345638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1500" b="0" i="0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  <a:lvl2pPr marL="725488" indent="-1730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Char char="»"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27100" indent="-2032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Char char="–"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b="1" kern="0" dirty="0" smtClean="0">
                <a:solidFill>
                  <a:srgbClr val="264067"/>
                </a:solidFill>
              </a:rPr>
              <a:t>JUDr. Zuzana Hlaváčková</a:t>
            </a:r>
            <a:endParaRPr lang="cs-CZ" b="1" kern="0" dirty="0">
              <a:solidFill>
                <a:srgbClr val="264067"/>
              </a:solidFill>
            </a:endParaRPr>
          </a:p>
          <a:p>
            <a:r>
              <a:rPr lang="cs-CZ" kern="0" dirty="0" smtClean="0">
                <a:solidFill>
                  <a:srgbClr val="264067"/>
                </a:solidFill>
              </a:rPr>
              <a:t>vedoucí oddělení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Oddělení legislativy a práva</a:t>
            </a:r>
          </a:p>
        </p:txBody>
      </p:sp>
      <p:sp>
        <p:nvSpPr>
          <p:cNvPr id="5" name="Zástupný symbol pro text 2"/>
          <p:cNvSpPr txBox="1">
            <a:spLocks/>
          </p:cNvSpPr>
          <p:nvPr/>
        </p:nvSpPr>
        <p:spPr bwMode="auto">
          <a:xfrm>
            <a:off x="5076056" y="2204864"/>
            <a:ext cx="345638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1500" b="0" i="0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  <a:lvl2pPr marL="725488" indent="-1730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Char char="»"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27100" indent="-2032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Char char="–"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b="1" kern="0" dirty="0" smtClean="0">
                <a:solidFill>
                  <a:srgbClr val="264067"/>
                </a:solidFill>
              </a:rPr>
              <a:t>Mgr. Ondřej Karel</a:t>
            </a:r>
            <a:endParaRPr lang="cs-CZ" b="1" kern="0" dirty="0">
              <a:solidFill>
                <a:srgbClr val="264067"/>
              </a:solidFill>
            </a:endParaRPr>
          </a:p>
          <a:p>
            <a:r>
              <a:rPr lang="cs-CZ" kern="0" dirty="0" smtClean="0">
                <a:solidFill>
                  <a:srgbClr val="264067"/>
                </a:solidFill>
              </a:rPr>
              <a:t>právník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Oddělení legislativy a práva</a:t>
            </a:r>
          </a:p>
        </p:txBody>
      </p:sp>
      <p:sp>
        <p:nvSpPr>
          <p:cNvPr id="6" name="Zástupný symbol pro text 2"/>
          <p:cNvSpPr txBox="1">
            <a:spLocks/>
          </p:cNvSpPr>
          <p:nvPr/>
        </p:nvSpPr>
        <p:spPr bwMode="auto">
          <a:xfrm>
            <a:off x="5076056" y="3212976"/>
            <a:ext cx="4067944" cy="134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1500" b="0" i="0" baseline="0">
                <a:solidFill>
                  <a:schemeClr val="tx2"/>
                </a:solidFill>
                <a:latin typeface="Arial" pitchFamily="34" charset="0"/>
                <a:ea typeface="+mn-ea"/>
                <a:cs typeface="+mn-cs"/>
              </a:defRPr>
            </a:lvl1pPr>
            <a:lvl2pPr marL="725488" indent="-1730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Char char="»"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27100" indent="-2032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Char char="–"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b="1" kern="0" dirty="0" smtClean="0">
                <a:solidFill>
                  <a:srgbClr val="264067"/>
                </a:solidFill>
              </a:rPr>
              <a:t>Česká asociace pojišťoven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Na Pankráci 1724/129, 140 00 Praha 4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Tel: +420 222 350 159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e-mail: ondrej.karel@cap.cz</a:t>
            </a:r>
          </a:p>
          <a:p>
            <a:r>
              <a:rPr lang="cs-CZ" kern="0" dirty="0" smtClean="0">
                <a:solidFill>
                  <a:srgbClr val="264067"/>
                </a:solidFill>
              </a:rPr>
              <a:t>www.cap.cz</a:t>
            </a:r>
            <a:endParaRPr lang="cs-CZ" kern="0" dirty="0">
              <a:solidFill>
                <a:srgbClr val="26406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19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Šablona prezentace_finální">
  <a:themeElements>
    <a:clrScheme name="čap MB_finální">
      <a:dk1>
        <a:srgbClr val="FFFFFF"/>
      </a:dk1>
      <a:lt1>
        <a:srgbClr val="FFFFFF"/>
      </a:lt1>
      <a:dk2>
        <a:srgbClr val="C00000"/>
      </a:dk2>
      <a:lt2>
        <a:srgbClr val="264067"/>
      </a:lt2>
      <a:accent1>
        <a:srgbClr val="C2D0E8"/>
      </a:accent1>
      <a:accent2>
        <a:srgbClr val="99B8CF"/>
      </a:accent2>
      <a:accent3>
        <a:srgbClr val="4C7EA3"/>
      </a:accent3>
      <a:accent4>
        <a:srgbClr val="264067"/>
      </a:accent4>
      <a:accent5>
        <a:srgbClr val="000000"/>
      </a:accent5>
      <a:accent6>
        <a:srgbClr val="264067"/>
      </a:accent6>
      <a:hlink>
        <a:srgbClr val="FFFFFF"/>
      </a:hlink>
      <a:folHlink>
        <a:srgbClr val="FFFFFF"/>
      </a:folHlink>
    </a:clrScheme>
    <a:fontScheme name="finální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glow rad="63500">
            <a:schemeClr val="accent2">
              <a:satMod val="175000"/>
              <a:alpha val="40000"/>
            </a:schemeClr>
          </a:glow>
        </a:effectLst>
      </a:spPr>
      <a:bodyPr vert="vert270" wrap="square">
        <a:spAutoFit/>
      </a:bodyPr>
      <a:lstStyle>
        <a:defPPr algn="r">
          <a:defRPr cap="all" dirty="0" smtClean="0">
            <a:solidFill>
              <a:srgbClr val="264067"/>
            </a:solidFill>
            <a:latin typeface="Arial Narrow" pitchFamily="34" charset="0"/>
            <a:ea typeface="Arial Unicode MS" pitchFamily="34" charset="-128"/>
            <a:cs typeface="Arial Unicode MS" pitchFamily="34" charset="-128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>
    <a:extraClrScheme>
      <a:clrScheme name="CAP_sablona_PPT_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prezentace_finální</Template>
  <TotalTime>6054</TotalTime>
  <Words>984</Words>
  <Application>Microsoft Office PowerPoint</Application>
  <PresentationFormat>Předvádění na obrazovce (4:3)</PresentationFormat>
  <Paragraphs>122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Šablona prezentace_finální</vt:lpstr>
      <vt:lpstr>Prezentace aplikace PowerPoint</vt:lpstr>
      <vt:lpstr>Legislativní vývoj v ČR </vt:lpstr>
      <vt:lpstr>Legislativní vývoj v ČR</vt:lpstr>
      <vt:lpstr>Legislativní vývoj v ČR</vt:lpstr>
      <vt:lpstr>Legislativní vývoj v ČR</vt:lpstr>
      <vt:lpstr>Legislativní vývoj v ČR</vt:lpstr>
      <vt:lpstr>Legislativní vývoj v ČR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Jolana Ackermannová</dc:creator>
  <cp:lastModifiedBy>Karel Ondřej</cp:lastModifiedBy>
  <cp:revision>361</cp:revision>
  <cp:lastPrinted>2015-02-25T13:52:51Z</cp:lastPrinted>
  <dcterms:created xsi:type="dcterms:W3CDTF">2013-01-09T10:26:59Z</dcterms:created>
  <dcterms:modified xsi:type="dcterms:W3CDTF">2015-06-15T13:34:50Z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opis">
    <vt:lpwstr>Šablona PPT prezentace v čj</vt:lpwstr>
  </property>
  <property fmtid="{D5CDD505-2E9C-101B-9397-08002B2CF9AE}" pid="3" name="Obsah">
    <vt:lpwstr>Šablona PPT prezentace CZ.</vt:lpwstr>
  </property>
  <property fmtid="{D5CDD505-2E9C-101B-9397-08002B2CF9AE}" pid="4" name="Druh dokumentu">
    <vt:lpwstr>3</vt:lpwstr>
  </property>
  <property fmtid="{D5CDD505-2E9C-101B-9397-08002B2CF9AE}" pid="5" name="ContentType">
    <vt:lpwstr>Dokument</vt:lpwstr>
  </property>
  <property fmtid="{D5CDD505-2E9C-101B-9397-08002B2CF9AE}" pid="6" name="Termín jednání">
    <vt:lpwstr/>
  </property>
</Properties>
</file>