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26" r:id="rId2"/>
    <p:sldId id="449" r:id="rId3"/>
    <p:sldId id="427" r:id="rId4"/>
    <p:sldId id="438" r:id="rId5"/>
    <p:sldId id="450" r:id="rId6"/>
    <p:sldId id="440" r:id="rId7"/>
    <p:sldId id="439" r:id="rId8"/>
    <p:sldId id="451" r:id="rId9"/>
    <p:sldId id="442" r:id="rId10"/>
    <p:sldId id="428" r:id="rId11"/>
    <p:sldId id="430" r:id="rId12"/>
    <p:sldId id="429" r:id="rId13"/>
    <p:sldId id="431" r:id="rId14"/>
    <p:sldId id="433" r:id="rId15"/>
    <p:sldId id="434" r:id="rId16"/>
    <p:sldId id="435" r:id="rId17"/>
    <p:sldId id="453" r:id="rId18"/>
    <p:sldId id="454" r:id="rId19"/>
    <p:sldId id="455" r:id="rId20"/>
    <p:sldId id="432" r:id="rId21"/>
    <p:sldId id="452" r:id="rId22"/>
    <p:sldId id="436" r:id="rId23"/>
    <p:sldId id="437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A45"/>
    <a:srgbClr val="494045"/>
    <a:srgbClr val="4D4D4D"/>
    <a:srgbClr val="333333"/>
    <a:srgbClr val="003881"/>
    <a:srgbClr val="DEDFE0"/>
    <a:srgbClr val="D9E9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59" autoAdjust="0"/>
  </p:normalViewPr>
  <p:slideViewPr>
    <p:cSldViewPr>
      <p:cViewPr>
        <p:scale>
          <a:sx n="72" d="100"/>
          <a:sy n="72" d="100"/>
        </p:scale>
        <p:origin x="-2106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2" y="0"/>
            <a:ext cx="2946575" cy="49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7"/>
            <a:ext cx="294657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2" y="9430137"/>
            <a:ext cx="2946575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F0B52DF0-21B0-443F-96CE-425359B9D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8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2" y="0"/>
            <a:ext cx="2946575" cy="49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5867"/>
            <a:ext cx="5438464" cy="4468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37"/>
            <a:ext cx="294657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2" y="9430137"/>
            <a:ext cx="2946575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DC499389-2E72-4F9C-B62A-391E6F012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27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 smtClean="0"/>
              <a:t>Progress</a:t>
            </a:r>
            <a:r>
              <a:rPr lang="sk-SK" dirty="0" smtClean="0"/>
              <a:t> Report</a:t>
            </a:r>
            <a:r>
              <a:rPr lang="sk-SK" baseline="0" dirty="0" smtClean="0"/>
              <a:t> ku každému odporúčaniu pozostáva z dvoch častí: </a:t>
            </a:r>
            <a:r>
              <a:rPr lang="sk-SK" baseline="0" dirty="0" err="1" smtClean="0"/>
              <a:t>Qualitative</a:t>
            </a:r>
            <a:r>
              <a:rPr lang="sk-SK" baseline="0" dirty="0" smtClean="0"/>
              <a:t> </a:t>
            </a:r>
            <a:r>
              <a:rPr lang="sk-SK" baseline="0" dirty="0" err="1" smtClean="0"/>
              <a:t>Questionnaire</a:t>
            </a:r>
            <a:r>
              <a:rPr lang="sk-SK" baseline="0" dirty="0" smtClean="0"/>
              <a:t>, </a:t>
            </a:r>
            <a:r>
              <a:rPr lang="sk-SK" baseline="0" dirty="0" err="1" smtClean="0"/>
              <a:t>Compliance</a:t>
            </a:r>
            <a:r>
              <a:rPr lang="sk-SK" baseline="0" dirty="0" smtClean="0"/>
              <a:t> Table.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317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52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 smtClean="0"/>
              <a:t>Compliance</a:t>
            </a:r>
            <a:r>
              <a:rPr lang="sk-SK" baseline="0" dirty="0" smtClean="0"/>
              <a:t> Table nadväzuje na </a:t>
            </a:r>
            <a:r>
              <a:rPr lang="sk-SK" baseline="0" dirty="0" err="1" smtClean="0"/>
              <a:t>Compliance</a:t>
            </a:r>
            <a:r>
              <a:rPr lang="sk-SK" baseline="0" dirty="0" smtClean="0"/>
              <a:t> Table zaslanú v novembri 2012.</a:t>
            </a:r>
          </a:p>
          <a:p>
            <a:r>
              <a:rPr lang="sk-SK" baseline="0" dirty="0" smtClean="0"/>
              <a:t>Slovensko je </a:t>
            </a:r>
            <a:r>
              <a:rPr lang="sk-SK" baseline="0" dirty="0" err="1" smtClean="0"/>
              <a:t>intend</a:t>
            </a:r>
            <a:r>
              <a:rPr lang="sk-SK" baseline="0" dirty="0" smtClean="0"/>
              <a:t> to </a:t>
            </a:r>
            <a:r>
              <a:rPr lang="sk-SK" baseline="0" dirty="0" err="1" smtClean="0"/>
              <a:t>comply</a:t>
            </a:r>
            <a:r>
              <a:rPr lang="sk-SK" baseline="0" dirty="0" smtClean="0"/>
              <a:t>, pretože </a:t>
            </a:r>
            <a:r>
              <a:rPr lang="sk-SK" baseline="0" dirty="0" err="1" smtClean="0"/>
              <a:t>guideliny</a:t>
            </a:r>
            <a:r>
              <a:rPr lang="sk-SK" baseline="0" dirty="0" smtClean="0"/>
              <a:t> máme zatiaľ prevzaté iba v odporúčaniach, ktoré nie sú právne záväzné.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30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aseline="0" dirty="0" smtClean="0"/>
              <a:t>Súčasťou kvalitatívneho dotazníka </a:t>
            </a:r>
            <a:r>
              <a:rPr lang="sk-SK" baseline="0" dirty="0" err="1" smtClean="0"/>
              <a:t>su</a:t>
            </a:r>
            <a:r>
              <a:rPr lang="sk-SK" baseline="0" dirty="0" smtClean="0"/>
              <a:t> aj otázky zamerané na orgány dohľadu: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či sa považujeme za pripravených prijať informácie od poisťovní a zhodnotiť úroveň pripravenosti poisťovní, 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kroky sme vykonali na zhodnotenie a podporu pripravenosti (individuálne stretnutie s poisťovňami, nami organizované </a:t>
            </a:r>
            <a:r>
              <a:rPr lang="sk-SK" baseline="0" dirty="0" err="1" smtClean="0"/>
              <a:t>workshopy</a:t>
            </a:r>
            <a:r>
              <a:rPr lang="sk-SK" baseline="0" dirty="0" smtClean="0"/>
              <a:t> pre poisťovne, dohľady na mieste, prieskumy pripravenosti alebo iné), 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sú pozitíva a nedostatky týchto krokov,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sú naše hlavné míľniky po odoslaní </a:t>
            </a:r>
            <a:r>
              <a:rPr lang="sk-SK" baseline="0" dirty="0" err="1" smtClean="0"/>
              <a:t>Progress</a:t>
            </a:r>
            <a:r>
              <a:rPr lang="sk-SK" baseline="0" dirty="0" smtClean="0"/>
              <a:t> Reportu do 1.1.2016.</a:t>
            </a:r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965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aseline="0" dirty="0" smtClean="0"/>
              <a:t>Súčasťou kvalitatívneho dotazníka </a:t>
            </a:r>
            <a:r>
              <a:rPr lang="sk-SK" baseline="0" dirty="0" err="1" smtClean="0"/>
              <a:t>su</a:t>
            </a:r>
            <a:r>
              <a:rPr lang="sk-SK" baseline="0" dirty="0" smtClean="0"/>
              <a:t> aj otázky zamerané na orgány dohľadu: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či sa považujeme za pripravených prijať informácie od poisťovní a zhodnotiť úroveň pripravenosti poisťovní, 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kroky sme vykonali na zhodnotenie a podporu pripravenosti (individuálne stretnutie s poisťovňami, nami organizované </a:t>
            </a:r>
            <a:r>
              <a:rPr lang="sk-SK" baseline="0" dirty="0" err="1" smtClean="0"/>
              <a:t>workshopy</a:t>
            </a:r>
            <a:r>
              <a:rPr lang="sk-SK" baseline="0" dirty="0" smtClean="0"/>
              <a:t> pre poisťovne, dohľady na mieste, prieskumy pripravenosti alebo iné), 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sú pozitíva a nedostatky týchto krokov,</a:t>
            </a:r>
          </a:p>
          <a:p>
            <a:pPr marL="173353" indent="-173353">
              <a:buFontTx/>
              <a:buChar char="-"/>
            </a:pPr>
            <a:r>
              <a:rPr lang="sk-SK" baseline="0" dirty="0" smtClean="0"/>
              <a:t>aké sú naše hlavné míľniky po odoslaní </a:t>
            </a:r>
            <a:r>
              <a:rPr lang="sk-SK" baseline="0" dirty="0" err="1" smtClean="0"/>
              <a:t>Progress</a:t>
            </a:r>
            <a:r>
              <a:rPr lang="sk-SK" baseline="0" dirty="0" smtClean="0"/>
              <a:t> Reportu do 1.1.2016.</a:t>
            </a:r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96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Dokumentácia k usmerneniu: predložiť zoznam</a:t>
            </a:r>
            <a:r>
              <a:rPr lang="sk-SK" baseline="0" dirty="0" smtClean="0"/>
              <a:t> dokumentov ku každému usmerneniu a predložiť túto dokumentáciu.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223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Dostanú poisťovne spätnú väzbu?</a:t>
            </a:r>
          </a:p>
          <a:p>
            <a:r>
              <a:rPr lang="sk-SK" dirty="0" smtClean="0"/>
              <a:t>Bude sa robiť nejaká súhrnná správa</a:t>
            </a:r>
            <a:r>
              <a:rPr lang="sk-SK" baseline="0" dirty="0" smtClean="0"/>
              <a:t> pre náš trh?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10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Národná banka Slovenska týmito odporúčaniami preberá usmernenia k jednotlivým oblastiam vydané Európskym orgánom pre poisťovníctvo a dôchodkové poistenie zamestnancov (EIOPA)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5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Vo všetkých 4 odporúčaniach je usmernenie č. 2, ktoré hovorí o pravidelnom zasielaní </a:t>
            </a:r>
            <a:r>
              <a:rPr lang="sk-SK" dirty="0" err="1" smtClean="0"/>
              <a:t>Progress</a:t>
            </a:r>
            <a:r>
              <a:rPr lang="sk-SK" baseline="0" dirty="0" smtClean="0"/>
              <a:t> Reportu.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9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Keďže ide o prípravnú fázu, popísať skutočný stav, nie finálny stav.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499389-2E72-4F9C-B62A-391E6F01216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0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DED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NBS_uvod_mod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403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4292600"/>
            <a:ext cx="8709025" cy="1800225"/>
          </a:xfrm>
        </p:spPr>
        <p:txBody>
          <a:bodyPr wrap="none" tIns="0" rIns="0" anchor="t"/>
          <a:lstStyle>
            <a:lvl1pPr>
              <a:defRPr b="0"/>
            </a:lvl1pPr>
          </a:lstStyle>
          <a:p>
            <a:pPr lvl="0"/>
            <a:r>
              <a:rPr lang="sk-SK" noProof="0" smtClean="0"/>
              <a:t>Analýza slovenského finančného sektora </a:t>
            </a:r>
            <a:br>
              <a:rPr lang="sk-SK" noProof="0" smtClean="0"/>
            </a:br>
            <a:r>
              <a:rPr lang="sk-SK" noProof="0" smtClean="0"/>
              <a:t>za prvý polrok 2010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51729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A116D-7DEE-466A-8620-662E4824D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7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1052513"/>
            <a:ext cx="2057400" cy="5329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052513"/>
            <a:ext cx="6019800" cy="5329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CA681-84FF-4150-8B29-811E1A124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99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8556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2060575"/>
            <a:ext cx="4038600" cy="4321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060575"/>
            <a:ext cx="4038600" cy="4321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A9FD8-18F5-4FB0-80C3-9F3B6F34E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71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68313" y="1052513"/>
            <a:ext cx="8229600" cy="5329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094A-766E-41A5-88FB-26942F3CF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0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5F957-074B-406C-8655-642C69245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0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3B21-8BEB-498A-B0BE-8A5563BFF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8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2060575"/>
            <a:ext cx="4038600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060575"/>
            <a:ext cx="4038600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A03D6-B06C-4D93-AA95-0FFC0B672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5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7A610-59A6-4CF1-9456-EB8B51043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7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01693-DC4B-4B0E-B571-3DEA3F5C2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1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C906B-AE83-49EF-8321-DC35D6E61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0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CDA4D-DFAA-46EE-BC11-703FC3E20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6CC3F-CBE3-4CE9-8524-4377C858B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500813"/>
            <a:ext cx="9144000" cy="357187"/>
          </a:xfrm>
          <a:prstGeom prst="rect">
            <a:avLst/>
          </a:prstGeom>
          <a:solidFill>
            <a:srgbClr val="00388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 b="1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sk-SK" altLang="sk-SK" sz="1800" b="0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052513"/>
            <a:ext cx="8229600" cy="85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k-SK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060575"/>
            <a:ext cx="822960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k-SK" smtClean="0"/>
              <a:t>Click to edit Master text styles</a:t>
            </a:r>
          </a:p>
          <a:p>
            <a:pPr lvl="1"/>
            <a:r>
              <a:rPr lang="en-US" altLang="sk-SK" smtClean="0"/>
              <a:t>Second level</a:t>
            </a:r>
          </a:p>
          <a:p>
            <a:pPr lvl="2"/>
            <a:r>
              <a:rPr lang="en-US" altLang="sk-SK" smtClean="0"/>
              <a:t>Third level</a:t>
            </a:r>
          </a:p>
          <a:p>
            <a:pPr lvl="3"/>
            <a:r>
              <a:rPr lang="en-US" altLang="sk-SK" smtClean="0"/>
              <a:t>Fourth level</a:t>
            </a:r>
          </a:p>
          <a:p>
            <a:pPr lvl="4"/>
            <a:r>
              <a:rPr lang="en-US" altLang="sk-SK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00788" y="6578600"/>
            <a:ext cx="14128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bg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570663"/>
            <a:ext cx="5688012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bg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5113" y="6578600"/>
            <a:ext cx="86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21A399B4-1387-4CA0-87D9-F00ADA204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12" descr="NBS_podstranka_modr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  <p:sldLayoutId id="2147483962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88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B003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88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4149080"/>
            <a:ext cx="8709025" cy="180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k-SK" dirty="0"/>
              <a:t>Správa NBS pre orgán EIOPA</a:t>
            </a:r>
            <a:br>
              <a:rPr lang="sk-SK" dirty="0"/>
            </a:br>
            <a:r>
              <a:rPr lang="sk-SK" dirty="0"/>
              <a:t>o pokroku pri uplatňovaní usmernení</a:t>
            </a:r>
            <a:br>
              <a:rPr lang="sk-SK" dirty="0"/>
            </a:br>
            <a:r>
              <a:rPr lang="sk-SK" dirty="0"/>
              <a:t>pre zavádzanie regulácie podľa S </a:t>
            </a:r>
            <a:r>
              <a:rPr lang="sk-SK" dirty="0" smtClean="0"/>
              <a:t>II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2400" dirty="0" smtClean="0"/>
              <a:t>Slavomír Šťastný				28.10.2014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80400" y="6578600"/>
            <a:ext cx="863600" cy="279400"/>
          </a:xfrm>
        </p:spPr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Usmernenie č. 2 – Správa o pokroku orgánu EIOPA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endParaRPr lang="sk-SK" dirty="0" smtClean="0"/>
          </a:p>
          <a:p>
            <a:pPr marL="0" indent="0" algn="just"/>
            <a:r>
              <a:rPr lang="sk-SK" dirty="0" smtClean="0"/>
              <a:t>NBS </a:t>
            </a:r>
            <a:r>
              <a:rPr lang="sk-SK" dirty="0"/>
              <a:t>do konca februára po každom príslušnom roku odošle orgánu EIOPA správu </a:t>
            </a:r>
            <a:r>
              <a:rPr lang="sk-SK" dirty="0" smtClean="0"/>
              <a:t>o </a:t>
            </a:r>
            <a:r>
              <a:rPr lang="sk-SK" dirty="0"/>
              <a:t>pokroku pri uplatňovaní týchto usmernení, pričom prvá sa odošle do 28. februára 2015 a </a:t>
            </a:r>
            <a:r>
              <a:rPr lang="sk-SK" dirty="0" smtClean="0"/>
              <a:t>bude sa </a:t>
            </a:r>
            <a:r>
              <a:rPr lang="sk-SK" dirty="0"/>
              <a:t>týkať obdobia od 1. januára 2014 do 31. decembra 2014.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Cieľ správy o pokroku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600"/>
              </a:spcAft>
            </a:pPr>
            <a:r>
              <a:rPr lang="sk-SK" dirty="0" smtClean="0"/>
              <a:t>Poskytnúť EIOPA relevantné informácie o krokoch, zlepšeniach a pokroku, ktoré </a:t>
            </a:r>
            <a:r>
              <a:rPr lang="sk-SK" u="sng" dirty="0" smtClean="0"/>
              <a:t>už boli uskutočnené</a:t>
            </a:r>
            <a:r>
              <a:rPr lang="sk-SK" dirty="0" smtClean="0"/>
              <a:t> v súvislosti s prípravou na Solventnosť II v oblastiach pokrytých usmerneniami.</a:t>
            </a:r>
          </a:p>
          <a:p>
            <a:pPr marL="0" indent="0" algn="just"/>
            <a:r>
              <a:rPr lang="sk-SK" dirty="0" smtClean="0"/>
              <a:t>Zhrnutie činností (aktivít), ktoré majú orgánom dohľadu napomôcť odstrániť prekážky alebo zlepšiť procesy pri implementácii Solventnosti II.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Progress</a:t>
            </a:r>
            <a:r>
              <a:rPr lang="sk-SK" dirty="0" smtClean="0"/>
              <a:t> Report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pozostáva z dvoch častí:</a:t>
            </a:r>
            <a:endParaRPr lang="sk-SK" dirty="0" smtClean="0"/>
          </a:p>
          <a:p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err="1"/>
              <a:t>Qualitative</a:t>
            </a:r>
            <a:r>
              <a:rPr lang="sk-SK" dirty="0"/>
              <a:t> </a:t>
            </a:r>
            <a:r>
              <a:rPr lang="sk-SK" dirty="0" err="1" smtClean="0"/>
              <a:t>Questionnaire</a:t>
            </a:r>
            <a:r>
              <a:rPr lang="sk-SK" dirty="0" smtClean="0"/>
              <a:t> </a:t>
            </a:r>
          </a:p>
          <a:p>
            <a:pPr marL="0" indent="0"/>
            <a:r>
              <a:rPr lang="sk-SK" dirty="0" smtClean="0"/>
              <a:t>    (</a:t>
            </a:r>
            <a:r>
              <a:rPr lang="sk-SK" dirty="0" smtClean="0"/>
              <a:t>Kvalitatívny dotazník)</a:t>
            </a:r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err="1"/>
              <a:t>Compliance</a:t>
            </a:r>
            <a:r>
              <a:rPr lang="sk-SK" dirty="0"/>
              <a:t> </a:t>
            </a:r>
            <a:r>
              <a:rPr lang="sk-SK" dirty="0" smtClean="0"/>
              <a:t>Table </a:t>
            </a:r>
          </a:p>
          <a:p>
            <a:pPr marL="0" indent="0"/>
            <a:r>
              <a:rPr lang="sk-SK" dirty="0"/>
              <a:t> </a:t>
            </a:r>
            <a:r>
              <a:rPr lang="sk-SK" dirty="0" smtClean="0"/>
              <a:t>   (</a:t>
            </a:r>
            <a:r>
              <a:rPr lang="sk-SK" dirty="0" smtClean="0"/>
              <a:t>Tabuľka súladu)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6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Kvalitatívny dotazník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sk-SK" dirty="0" smtClean="0"/>
              <a:t>Cieľ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 smtClean="0"/>
              <a:t>identifikovať hlavné a významné výzvy a ťažkosti, ktorým pri implementovaní usmernení čelia jednak poisťovne a jednak orgány dohľadu,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 smtClean="0"/>
              <a:t>vzájomné poskytnutie prospešných opatrení (medzi orgánmi dohľadu), ktoré môžu pomôcť pri implementácii Solventnosti II. 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2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Tabuľka súladu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sk-SK" dirty="0" smtClean="0"/>
              <a:t>Cieľ </a:t>
            </a:r>
          </a:p>
          <a:p>
            <a:pPr marL="0" indent="0" algn="just"/>
            <a:endParaRPr lang="sk-SK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/>
              <a:t>zistiť súlad/nesúlad národných legislatív s usmerneniami vydanými EIOPA </a:t>
            </a:r>
            <a:endParaRPr lang="sk-SK" dirty="0" smtClean="0"/>
          </a:p>
          <a:p>
            <a:pPr marL="0" indent="0" algn="just"/>
            <a:r>
              <a:rPr lang="sk-SK" dirty="0" smtClean="0"/>
              <a:t>    (</a:t>
            </a:r>
            <a:r>
              <a:rPr lang="sk-SK" dirty="0" err="1"/>
              <a:t>comply</a:t>
            </a:r>
            <a:r>
              <a:rPr lang="sk-SK" dirty="0"/>
              <a:t>, </a:t>
            </a:r>
            <a:r>
              <a:rPr lang="sk-SK" dirty="0" err="1"/>
              <a:t>intend</a:t>
            </a:r>
            <a:r>
              <a:rPr lang="sk-SK" dirty="0"/>
              <a:t> to </a:t>
            </a:r>
            <a:r>
              <a:rPr lang="sk-SK" dirty="0" err="1"/>
              <a:t>comply</a:t>
            </a:r>
            <a:r>
              <a:rPr lang="sk-SK" dirty="0"/>
              <a:t>, do 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comply</a:t>
            </a:r>
            <a:r>
              <a:rPr lang="sk-SK" dirty="0" smtClean="0"/>
              <a:t>)</a:t>
            </a:r>
            <a:endParaRPr lang="sk-SK" dirty="0"/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6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Zber podkladov </a:t>
            </a:r>
            <a:br>
              <a:rPr lang="sk-SK" dirty="0" smtClean="0"/>
            </a:br>
            <a:r>
              <a:rPr lang="sk-SK" dirty="0" smtClean="0"/>
              <a:t>pre kvalitatívny dotazník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endParaRPr lang="sk-SK" dirty="0" smtClean="0"/>
          </a:p>
          <a:p>
            <a:pPr marL="0" indent="0" algn="just"/>
            <a:r>
              <a:rPr lang="sk-SK" dirty="0" smtClean="0"/>
              <a:t>NBS </a:t>
            </a:r>
            <a:r>
              <a:rPr lang="sk-SK" dirty="0" smtClean="0"/>
              <a:t>pri hodnotení pripravenosti poisťovní </a:t>
            </a:r>
            <a:r>
              <a:rPr lang="sk-SK" dirty="0" smtClean="0"/>
              <a:t>bude vychádzať </a:t>
            </a:r>
            <a:r>
              <a:rPr lang="sk-SK" dirty="0" smtClean="0"/>
              <a:t>najmä z dotazníkov zaslaných poisťovniam 17.10.2014 a z doterajších individuálnych stretnutí s poisťovňami.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Dotazníky zaslané poisťovniam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k-SK" dirty="0" smtClean="0"/>
              <a:t>Cieľ: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 smtClean="0"/>
              <a:t>zistiť </a:t>
            </a:r>
            <a:r>
              <a:rPr lang="sk-SK" u="sng" dirty="0" smtClean="0"/>
              <a:t>aktuálny</a:t>
            </a:r>
            <a:r>
              <a:rPr lang="sk-SK" dirty="0" smtClean="0"/>
              <a:t> stav implementácie, resp. aplikácie usmernení v jednotlivých poisťovniach,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 smtClean="0"/>
              <a:t>zhodnotiť pripravenosť poisťovní,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dirty="0"/>
              <a:t>n</a:t>
            </a:r>
            <a:r>
              <a:rPr lang="sk-SK" dirty="0" smtClean="0"/>
              <a:t>ájsť prípadné problémy, ťažkosti a slabé miesta, ktoré by poisťovniam mohli </a:t>
            </a:r>
            <a:r>
              <a:rPr lang="sk-SK" dirty="0" err="1" smtClean="0"/>
              <a:t>skom-plikovať</a:t>
            </a:r>
            <a:r>
              <a:rPr lang="sk-SK" dirty="0" smtClean="0"/>
              <a:t> proces prechodu na Solventnosť II,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2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429012"/>
              </p:ext>
            </p:extLst>
          </p:nvPr>
        </p:nvGraphicFramePr>
        <p:xfrm>
          <a:off x="323528" y="908720"/>
          <a:ext cx="8517630" cy="540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2994"/>
                <a:gridCol w="843357"/>
                <a:gridCol w="1121899"/>
                <a:gridCol w="1067738"/>
                <a:gridCol w="1044525"/>
                <a:gridCol w="1462336"/>
                <a:gridCol w="1154781"/>
              </a:tblGrid>
              <a:tr h="194678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sk-SK" sz="800" u="none" strike="noStrike" dirty="0">
                          <a:effectLst/>
                        </a:rPr>
                        <a:t>Odporúčanie Útvaru dohľadu nad finančným trhom Národnej banky Slovenska č. 5/2013 k systému správy a riadenia</a:t>
                      </a:r>
                      <a:endParaRPr lang="sk-SK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73821"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337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 dirty="0">
                          <a:effectLst/>
                        </a:rPr>
                        <a:t>Usmernenia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Bolo usmernenie v poisťovní implementované?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 dirty="0">
                          <a:effectLst/>
                        </a:rPr>
                        <a:t>Stručný popis implementácie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Ak usmernenie nebolo implementované, alebo bolo implementované len čiastočne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Dokumentácia prislúchajúca k prijatému príp. čiastočne prijatému usmerneniu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u="none" strike="noStrike">
                          <a:effectLst/>
                        </a:rPr>
                        <a:t>Komplikácie spojené s implementáciou usmernení</a:t>
                      </a: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50060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plánovaný termín zosúladenia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plánované činnosti pre zosúladenie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 – Všeobecné ustanovenia pre usmernenia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18251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 – Predstavenstvo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 – Organizačná a prevádzková štruktúra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18251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5 – Kľúčové funkcie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18251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6 – Rozhodovanie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7 – Dokumentácia rozhodnutí prijatých predstavenstvom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8 – Vnútorná kontrola systému správy a riadenia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8251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9 – Koncepcie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8251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10 – Záložné plány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11 – Požiadavky na odbornosť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12 – Požiadavky na vhodnosť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13 – Koncepcie a postupy odbornosti a vhodnosti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14 – Zverenie výkonu činností pre kľúčové funkcie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65023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15 – Úloha predstavenstva v systéme riadenia rizík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62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1" y="1052513"/>
            <a:ext cx="8158361" cy="45719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228326"/>
              </p:ext>
            </p:extLst>
          </p:nvPr>
        </p:nvGraphicFramePr>
        <p:xfrm>
          <a:off x="323528" y="836709"/>
          <a:ext cx="8496944" cy="5544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8765"/>
                <a:gridCol w="842544"/>
                <a:gridCol w="1120816"/>
                <a:gridCol w="1066708"/>
                <a:gridCol w="1043518"/>
                <a:gridCol w="1460925"/>
                <a:gridCol w="1153668"/>
              </a:tblGrid>
              <a:tr h="319860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sk-SK" sz="800" u="none" strike="noStrike" dirty="0">
                          <a:effectLst/>
                        </a:rPr>
                        <a:t>Odporúčanie Útvaru dohľadu nad finančným trhom Národnej banky Slovenska č. 5/2013 k systému správy a riadenia</a:t>
                      </a:r>
                      <a:endParaRPr lang="sk-SK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47218"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26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Usmernenia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Bolo usmernenie v poisťovní implementované?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Stručný popis implementácie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Ak usmernenie nebolo implementované, alebo bolo implementované len čiastočne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Dokumentácia prislúchajúca k prijatému príp. čiastočne prijatému usmerneniu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u="none" strike="noStrike">
                          <a:effectLst/>
                        </a:rPr>
                        <a:t>Komplikácie spojené s implementáciou usmernení</a:t>
                      </a: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42398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plánovaný termín zosúladenia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plánované činnosti pre zosúladenie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147218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16 – Koncepcia riadenia rizík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265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17 – Funkcia riadenia rizík: všeobecné úlohy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31240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18 – Koncepcia riadenia upisovacieho rizika a rizika tvorby rezerv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265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19 – Koncepcia riadenia operačného rizika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423987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20 – Kontrola a dokumentovanie techník na zmierňovanie rizika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423987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21 – Zaistenie a ďalšie techniky zmierňovania rizika – koncepcia riadenia rizík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94435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22 – Koncepcia riadenia aktív a záväzkov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75406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23 – Koncepcia riadenia investičného rizika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1651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24 – Koncepcia riadenia rizika likvidity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345961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25 – Riadenie investičného rizika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265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26 – Posúdenie neštandardných investícií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265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27 – Unit-linked a index-linked poistenie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7074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28 – Aktíva neprijaté na regulovaný finančný trh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4721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29 – Deriváty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4721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30 – Sekuritizované nástroje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sng" strike="noStrike">
                          <a:effectLst/>
                        </a:rPr>
                        <a:t> </a:t>
                      </a:r>
                      <a:endParaRPr lang="sk-SK" sz="7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sng" strike="noStrike">
                          <a:effectLst/>
                        </a:rPr>
                        <a:t> </a:t>
                      </a:r>
                      <a:endParaRPr lang="sk-SK" sz="700" b="0" i="0" u="sng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sng" strike="noStrike" dirty="0">
                          <a:effectLst/>
                        </a:rPr>
                        <a:t> </a:t>
                      </a:r>
                      <a:endParaRPr lang="sk-SK" sz="7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72231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943786"/>
              </p:ext>
            </p:extLst>
          </p:nvPr>
        </p:nvGraphicFramePr>
        <p:xfrm>
          <a:off x="251519" y="836709"/>
          <a:ext cx="8496944" cy="5544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8764"/>
                <a:gridCol w="842545"/>
                <a:gridCol w="1120816"/>
                <a:gridCol w="1066707"/>
                <a:gridCol w="1043519"/>
                <a:gridCol w="1460925"/>
                <a:gridCol w="1153668"/>
              </a:tblGrid>
              <a:tr h="300739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sk-SK" sz="800" u="none" strike="noStrike" dirty="0">
                          <a:effectLst/>
                        </a:rPr>
                        <a:t>Odporúčanie Útvaru dohľadu nad finančným trhom Národnej banky Slovenska č. 5/2013 k systému správy a riadenia</a:t>
                      </a:r>
                      <a:endParaRPr lang="sk-SK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28384"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Usmernenia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Bolo usmernenie v poisťovní implementované?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Stručný popis implementácie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Ak usmernenie nebolo implementované, alebo bolo implementované len čiastočne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Dokumentácia prislúchajúca k prijatému príp. čiastočne prijatému usmerneniu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700" u="none" strike="noStrike">
                          <a:effectLst/>
                        </a:rPr>
                        <a:t>Komplikácie spojené s implementáciou usmernení</a:t>
                      </a: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  <a:tr h="38515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plánovaný termín zosúladenia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700" u="none" strike="noStrike">
                          <a:effectLst/>
                        </a:rPr>
                        <a:t>uveďte plánované činnosti pre zosúladenie s usmernením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63097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31 – Koncepcia riadenia kapitálu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32 – Strednodobý plán riadenia kapitálu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33 – Prostredie vnútornej kontroly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69514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34 – Monitorovanie a oznamovanie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88766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35 – Nezávislosť vnútorného auditu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36 – Koncepcia vnútorného auditu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37 – Úlohy funkcie vnútorného auditu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38 – Úlohy aktuárskej funkcie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de-DE" sz="700" u="none" strike="noStrike">
                          <a:effectLst/>
                        </a:rPr>
                        <a:t>Usmernenie č. 39 – Koordinácia výpočtu technických rezerv</a:t>
                      </a:r>
                      <a:endParaRPr lang="de-DE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28384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40 – Kvalita údajov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u="none" strike="noStrike">
                          <a:effectLst/>
                        </a:rPr>
                        <a:t>Usmernenie č. 41 – Koncepcia poistenia a zaistné dojednania</a:t>
                      </a:r>
                      <a:endParaRPr lang="pl-PL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404270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42 – Aktuárska funkcia poisťovne alebo zaisťovne počas pred- aplikačnej fázy vnútorného modelu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75930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43 – Aktuárska správa pre predstavenstvo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44 – Kritické alebo dôležité operačné funkcie a činnosti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759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Usmernenie č. 45 – Upisovacie riziko (outsourcing)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46 – Zverenie výkonu činností vnútri skupiny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256768">
                <a:tc>
                  <a:txBody>
                    <a:bodyPr/>
                    <a:lstStyle/>
                    <a:p>
                      <a:pPr algn="l" fontAlgn="ctr"/>
                      <a:r>
                        <a:rPr lang="sk-SK" sz="700" u="none" strike="noStrike">
                          <a:effectLst/>
                        </a:rPr>
                        <a:t>Usmernenie č. 47 – Koncepcia zverenie výkonu činností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>
                          <a:effectLst/>
                        </a:rPr>
                        <a:t> </a:t>
                      </a:r>
                      <a:endParaRPr lang="sk-SK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k-SK" sz="700" u="none" strike="noStrike" dirty="0">
                          <a:effectLst/>
                        </a:rPr>
                        <a:t> </a:t>
                      </a:r>
                      <a:endParaRPr lang="sk-SK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9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Odporúčania Útvaru dohľadu nad finančným trhom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2276872"/>
            <a:ext cx="3743647" cy="4104878"/>
          </a:xfrm>
        </p:spPr>
        <p:txBody>
          <a:bodyPr/>
          <a:lstStyle/>
          <a:p>
            <a:pPr marL="0"/>
            <a:r>
              <a:rPr lang="sk-SK" dirty="0" smtClean="0"/>
              <a:t>NBS vydala v decembri 2013 štyri odporúčania, ktorými prebrala príslušné usmernenia orgánu EIOPA pre zavádzanie regulácie podľa </a:t>
            </a:r>
            <a:r>
              <a:rPr lang="sk-SK" dirty="0" err="1" smtClean="0"/>
              <a:t>Solvency</a:t>
            </a:r>
            <a:r>
              <a:rPr lang="sk-SK" dirty="0" smtClean="0"/>
              <a:t> II</a:t>
            </a:r>
            <a:endParaRPr lang="sk-S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9FD8-18F5-4FB0-80C3-9F3B6F34E63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777030"/>
            <a:ext cx="4557961" cy="302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75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Kvalitatívny dotazník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NBS </a:t>
            </a:r>
            <a:r>
              <a:rPr lang="sk-SK" dirty="0" smtClean="0"/>
              <a:t>zhodnocuje</a:t>
            </a:r>
          </a:p>
          <a:p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pripravenosť poisťovní,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skúsenosti a ťažkosti poisťovní pri implementácii </a:t>
            </a:r>
            <a:r>
              <a:rPr lang="sk-SK" dirty="0" smtClean="0"/>
              <a:t>odporúčaní</a:t>
            </a:r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0" indent="0"/>
            <a:r>
              <a:rPr lang="sk-SK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k-SK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7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Kvalitatívny dotazník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NBS </a:t>
            </a:r>
            <a:r>
              <a:rPr lang="sk-SK" dirty="0" smtClean="0"/>
              <a:t>zhodnocuje</a:t>
            </a:r>
          </a:p>
          <a:p>
            <a:endParaRPr lang="sk-SK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od </a:t>
            </a:r>
            <a:r>
              <a:rPr lang="sk-SK" dirty="0"/>
              <a:t>čoho závisia rozdiely v pripravenosti, resp. </a:t>
            </a:r>
            <a:r>
              <a:rPr lang="sk-SK" dirty="0" smtClean="0"/>
              <a:t>aplikácii </a:t>
            </a:r>
            <a:r>
              <a:rPr lang="sk-SK" dirty="0"/>
              <a:t>usmernení medzi jednotlivými poisťovňami: </a:t>
            </a:r>
            <a:endParaRPr lang="sk-SK" dirty="0" smtClean="0"/>
          </a:p>
          <a:p>
            <a:pPr marL="981075" indent="-530225">
              <a:buFontTx/>
              <a:buChar char="-"/>
            </a:pPr>
            <a:r>
              <a:rPr lang="sk-SK" sz="2000" dirty="0" smtClean="0"/>
              <a:t>veľkosť </a:t>
            </a:r>
            <a:r>
              <a:rPr lang="sk-SK" sz="2000" dirty="0"/>
              <a:t>spoločnosti, </a:t>
            </a:r>
          </a:p>
          <a:p>
            <a:pPr marL="981075" indent="-530225">
              <a:buFontTx/>
              <a:buChar char="-"/>
            </a:pPr>
            <a:r>
              <a:rPr lang="sk-SK" sz="2000" dirty="0" smtClean="0"/>
              <a:t>(ne)príslušnosť k skupine, </a:t>
            </a:r>
            <a:endParaRPr lang="sk-SK" sz="2000" dirty="0"/>
          </a:p>
          <a:p>
            <a:pPr marL="981075" indent="-530225">
              <a:buFontTx/>
              <a:buChar char="-"/>
            </a:pPr>
            <a:r>
              <a:rPr lang="sk-SK" sz="2000" dirty="0" smtClean="0"/>
              <a:t>vykonávané činnosti </a:t>
            </a:r>
            <a:r>
              <a:rPr lang="sk-SK" sz="2000" dirty="0"/>
              <a:t>(život, </a:t>
            </a:r>
            <a:r>
              <a:rPr lang="sk-SK" sz="2000" dirty="0" err="1"/>
              <a:t>neživot</a:t>
            </a:r>
            <a:r>
              <a:rPr lang="sk-SK" sz="2000" dirty="0"/>
              <a:t>, </a:t>
            </a:r>
            <a:r>
              <a:rPr lang="sk-SK" sz="2000" dirty="0" err="1" smtClean="0"/>
              <a:t>univerzál</a:t>
            </a:r>
            <a:r>
              <a:rPr lang="sk-SK" sz="2000" dirty="0" smtClean="0"/>
              <a:t>, zaistenie ...), </a:t>
            </a:r>
            <a:endParaRPr lang="sk-SK" sz="2000" dirty="0"/>
          </a:p>
          <a:p>
            <a:pPr marL="981075" indent="-530225">
              <a:buFontTx/>
              <a:buChar char="-"/>
            </a:pPr>
            <a:r>
              <a:rPr lang="sk-SK" sz="2000" dirty="0" smtClean="0"/>
              <a:t>komplexnosť </a:t>
            </a:r>
            <a:r>
              <a:rPr lang="sk-SK" sz="2000" dirty="0"/>
              <a:t>(poisťovne, skupiny alebo vykonávaných činností), </a:t>
            </a:r>
            <a:endParaRPr lang="sk-SK" sz="2000" dirty="0" smtClean="0"/>
          </a:p>
          <a:p>
            <a:pPr marL="981075" indent="-530225">
              <a:buFontTx/>
              <a:buChar char="-"/>
            </a:pPr>
            <a:r>
              <a:rPr lang="sk-SK" sz="2000" dirty="0"/>
              <a:t>alebo od iných </a:t>
            </a:r>
            <a:r>
              <a:rPr lang="sk-SK" sz="2000" dirty="0" smtClean="0"/>
              <a:t>charakteristík.</a:t>
            </a:r>
          </a:p>
          <a:p>
            <a:pPr marL="450850" indent="0"/>
            <a:endParaRPr lang="sk-SK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0" indent="0"/>
            <a:r>
              <a:rPr lang="sk-SK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k-SK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3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400" dirty="0" smtClean="0"/>
              <a:t>Informácie požadované dotazníkmi</a:t>
            </a:r>
            <a:endParaRPr lang="sk-SK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k-SK" dirty="0" smtClean="0"/>
              <a:t>Implementácia usmernenia:</a:t>
            </a:r>
          </a:p>
          <a:p>
            <a:pPr marL="450850" indent="-450850">
              <a:buFont typeface="Arial" panose="020B0604020202020204" pitchFamily="34" charset="0"/>
              <a:buChar char="•"/>
              <a:tabLst>
                <a:tab pos="1789113" algn="l"/>
              </a:tabLst>
            </a:pPr>
            <a:r>
              <a:rPr lang="sk-SK" dirty="0" smtClean="0"/>
              <a:t>áno =</a:t>
            </a:r>
            <a:r>
              <a:rPr lang="en-US" dirty="0" smtClean="0"/>
              <a:t>&gt; </a:t>
            </a:r>
            <a:r>
              <a:rPr lang="sk-SK" sz="2600" dirty="0" smtClean="0"/>
              <a:t>stručný popis implementácie usmernenia</a:t>
            </a:r>
          </a:p>
          <a:p>
            <a:pPr marL="0" indent="0">
              <a:tabLst>
                <a:tab pos="1789113" algn="l"/>
              </a:tabLst>
            </a:pPr>
            <a:r>
              <a:rPr lang="sk-SK" sz="2600" dirty="0"/>
              <a:t>	</a:t>
            </a:r>
            <a:r>
              <a:rPr lang="sk-SK" sz="2600" dirty="0" smtClean="0"/>
              <a:t>dokumentácia k usmerneniu</a:t>
            </a:r>
          </a:p>
          <a:p>
            <a:pPr marL="0" indent="0">
              <a:spcAft>
                <a:spcPts val="600"/>
              </a:spcAft>
              <a:tabLst>
                <a:tab pos="1789113" algn="l"/>
              </a:tabLst>
            </a:pPr>
            <a:r>
              <a:rPr lang="sk-SK" sz="2600" dirty="0"/>
              <a:t>	</a:t>
            </a:r>
            <a:r>
              <a:rPr lang="sk-SK" sz="2600" dirty="0" smtClean="0"/>
              <a:t>ťažkosti pri implementácii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789113" algn="l"/>
              </a:tabLst>
            </a:pPr>
            <a:r>
              <a:rPr lang="sk-SK" dirty="0" smtClean="0"/>
              <a:t>nie </a:t>
            </a:r>
            <a:r>
              <a:rPr lang="sk-SK" dirty="0"/>
              <a:t>=</a:t>
            </a:r>
            <a:r>
              <a:rPr lang="en-US" dirty="0" smtClean="0"/>
              <a:t>&gt;</a:t>
            </a:r>
            <a:r>
              <a:rPr lang="sk-SK" dirty="0" smtClean="0"/>
              <a:t> 	</a:t>
            </a:r>
            <a:r>
              <a:rPr lang="sk-SK" sz="2600" dirty="0" smtClean="0"/>
              <a:t>plánovaný termín zosúladenia</a:t>
            </a:r>
          </a:p>
          <a:p>
            <a:pPr marL="0" indent="0">
              <a:tabLst>
                <a:tab pos="1789113" algn="l"/>
              </a:tabLst>
            </a:pPr>
            <a:r>
              <a:rPr lang="sk-SK" sz="2600" dirty="0"/>
              <a:t>	</a:t>
            </a:r>
            <a:r>
              <a:rPr lang="sk-SK" sz="2600" dirty="0" smtClean="0"/>
              <a:t>plánované činnosti vedúce k zosúladeniu</a:t>
            </a:r>
            <a:endParaRPr lang="sk-SK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bude nasledovať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492201"/>
            <a:ext cx="8229600" cy="43211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Stretnutia </a:t>
            </a:r>
            <a:r>
              <a:rPr lang="sk-SK" dirty="0" smtClean="0"/>
              <a:t>s poisťovňami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Dohľady </a:t>
            </a:r>
            <a:r>
              <a:rPr lang="sk-SK" dirty="0" smtClean="0"/>
              <a:t>na mieste zamerané na pripravenosť na Solventnosť II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smtClean="0"/>
              <a:t>...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dirty="0" err="1" smtClean="0"/>
              <a:t>Progress</a:t>
            </a:r>
            <a:r>
              <a:rPr lang="sk-SK" dirty="0" smtClean="0"/>
              <a:t> Report za rok 2015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9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Odporúčanie č. 4/2013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72816"/>
            <a:ext cx="8229600" cy="4321175"/>
          </a:xfrm>
        </p:spPr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sz="2400" b="1" dirty="0" smtClean="0"/>
              <a:t>k </a:t>
            </a:r>
            <a:r>
              <a:rPr lang="sk-SK" sz="2400" b="1" dirty="0"/>
              <a:t>predaplikačnému procesu vnútorných </a:t>
            </a:r>
            <a:r>
              <a:rPr lang="sk-SK" sz="2400" b="1" dirty="0" smtClean="0"/>
              <a:t>modelov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Zmeny </a:t>
            </a:r>
            <a:r>
              <a:rPr lang="sk-SK" sz="2000" dirty="0" smtClean="0"/>
              <a:t>modelu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Kontrola </a:t>
            </a:r>
            <a:r>
              <a:rPr lang="sk-SK" sz="2000" dirty="0" smtClean="0"/>
              <a:t>používania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Stanovenie predpokladov a expertný </a:t>
            </a:r>
            <a:r>
              <a:rPr lang="sk-SK" sz="2000" dirty="0" smtClean="0"/>
              <a:t>názor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Metodický </a:t>
            </a:r>
            <a:r>
              <a:rPr lang="sk-SK" sz="2000" dirty="0" smtClean="0"/>
              <a:t>súlad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Prognóza rozdelenia </a:t>
            </a:r>
            <a:r>
              <a:rPr lang="sk-SK" sz="2000" dirty="0" smtClean="0"/>
              <a:t>pravdepodobnosti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Kalibrácia – </a:t>
            </a:r>
            <a:r>
              <a:rPr lang="sk-SK" sz="2000" dirty="0" smtClean="0"/>
              <a:t>aproximácie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Pridelenie ziskov a </a:t>
            </a:r>
            <a:r>
              <a:rPr lang="sk-SK" sz="2000" dirty="0" smtClean="0"/>
              <a:t>strát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Validácia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Dokumentácia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Externé modely a dáta</a:t>
            </a:r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</a:t>
            </a:r>
            <a:r>
              <a:rPr lang="sk-SK" dirty="0" smtClean="0"/>
              <a:t>5/2013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72121"/>
            <a:ext cx="8229600" cy="4321175"/>
          </a:xfrm>
        </p:spPr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sz="2400" b="1" dirty="0" smtClean="0"/>
              <a:t>k </a:t>
            </a:r>
            <a:r>
              <a:rPr lang="sk-SK" sz="2400" b="1" dirty="0"/>
              <a:t>systému správy a </a:t>
            </a:r>
            <a:r>
              <a:rPr lang="sk-SK" sz="2400" b="1" dirty="0" smtClean="0"/>
              <a:t>riadenia</a:t>
            </a:r>
            <a:endParaRPr lang="sk-SK" sz="2400" b="1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Všeobecné </a:t>
            </a:r>
            <a:r>
              <a:rPr lang="sk-SK" sz="2400" dirty="0"/>
              <a:t>požiadavky na správu a riadenie </a:t>
            </a:r>
            <a:r>
              <a:rPr lang="sk-SK" sz="2400" dirty="0" smtClean="0"/>
              <a:t>(predstavenstvo, kľúčové funkcie...)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/>
              <a:t>Odbornosť a </a:t>
            </a:r>
            <a:r>
              <a:rPr lang="sk-SK" sz="2400" dirty="0" smtClean="0"/>
              <a:t>vhodnosť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/>
              <a:t>Riadenie rizík </a:t>
            </a:r>
            <a:r>
              <a:rPr lang="sk-SK" sz="2400" dirty="0" smtClean="0"/>
              <a:t>(úloha predstavenstva,koncepcia riadenia rizík...)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Zásada obozretnej osoby a systém správy a riadenia </a:t>
            </a:r>
            <a:r>
              <a:rPr lang="pl-PL" sz="2400" dirty="0" smtClean="0"/>
              <a:t>(riadenie investičkého rizika, posúdenie neštandardných investícií</a:t>
            </a:r>
            <a:r>
              <a:rPr lang="pl-PL" sz="2400" dirty="0" smtClean="0"/>
              <a:t>...)</a:t>
            </a:r>
            <a:endParaRPr lang="pl-PL" sz="2400" dirty="0" smtClean="0"/>
          </a:p>
          <a:p>
            <a:pPr marL="0" indent="0"/>
            <a:r>
              <a:rPr lang="pl-PL" sz="1600" dirty="0" smtClean="0"/>
              <a:t> </a:t>
            </a:r>
            <a:endParaRPr lang="pl-PL" sz="1600" dirty="0"/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4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</a:t>
            </a:r>
            <a:r>
              <a:rPr lang="sk-SK" dirty="0" smtClean="0"/>
              <a:t>5/2013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72121"/>
            <a:ext cx="8229600" cy="4321175"/>
          </a:xfrm>
        </p:spPr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sz="2400" b="1" dirty="0" smtClean="0"/>
              <a:t>k </a:t>
            </a:r>
            <a:r>
              <a:rPr lang="sk-SK" sz="2400" b="1" dirty="0"/>
              <a:t>systému správy a </a:t>
            </a:r>
            <a:r>
              <a:rPr lang="sk-SK" sz="2400" b="1" dirty="0" smtClean="0"/>
              <a:t>riadenia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Požiadavky </a:t>
            </a:r>
            <a:r>
              <a:rPr lang="pl-PL" sz="2400" dirty="0"/>
              <a:t>na vlastné zdroje a systém správy a riadenia 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Vnútorné kontroly </a:t>
            </a:r>
            <a:r>
              <a:rPr lang="pl-PL" sz="2400" dirty="0" smtClean="0"/>
              <a:t>(monitorovanie,...)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Funkcia vnútorného auditu </a:t>
            </a:r>
            <a:r>
              <a:rPr lang="pl-PL" sz="2400" dirty="0" smtClean="0"/>
              <a:t>(nezávislosť)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Aktuárska funkcia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Zverenie výkonu činností (outsourcing</a:t>
            </a:r>
            <a:r>
              <a:rPr lang="pl-PL" sz="2400" dirty="0" smtClean="0"/>
              <a:t>)</a:t>
            </a:r>
          </a:p>
          <a:p>
            <a:pPr marL="0" indent="0"/>
            <a:r>
              <a:rPr lang="pl-PL" sz="1600" dirty="0" smtClean="0"/>
              <a:t> </a:t>
            </a:r>
            <a:endParaRPr lang="pl-PL" sz="1600" dirty="0"/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5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</a:t>
            </a:r>
            <a:r>
              <a:rPr lang="sk-SK" dirty="0" smtClean="0"/>
              <a:t>6/2013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k-SK" sz="2400" b="1" dirty="0" smtClean="0"/>
              <a:t>k </a:t>
            </a:r>
            <a:r>
              <a:rPr lang="sk-SK" sz="2400" b="1" dirty="0" smtClean="0"/>
              <a:t>posudzovaniu vlastných rizík podniku (na základe zásad ORSA) orientovanému na budúcnosť</a:t>
            </a:r>
          </a:p>
          <a:p>
            <a:pPr marL="0" indent="0"/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Vlastné riziká orientované na budúcnosť (Proporcionalita, Koncepcia, Záznam, Správa</a:t>
            </a: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/>
              <a:t>Posúdenie celkových potrieb solventnosti orientované na budúcnosť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Špecifiká skupiny pri vlastnom posúdení rizík</a:t>
            </a:r>
            <a:endParaRPr lang="sk-SK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3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</a:t>
            </a:r>
            <a:r>
              <a:rPr lang="sk-SK" dirty="0" smtClean="0"/>
              <a:t>7/2013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b="1" dirty="0" smtClean="0"/>
              <a:t>o </a:t>
            </a:r>
            <a:r>
              <a:rPr lang="sk-SK" b="1" dirty="0" smtClean="0"/>
              <a:t>predkladaní informácií </a:t>
            </a:r>
            <a:r>
              <a:rPr lang="sk-SK" b="1" dirty="0" smtClean="0"/>
              <a:t>Národnej banke</a:t>
            </a:r>
            <a:endParaRPr lang="sk-SK" b="1" dirty="0" smtClean="0"/>
          </a:p>
          <a:p>
            <a:pPr marL="0" indent="0">
              <a:lnSpc>
                <a:spcPct val="200000"/>
              </a:lnSpc>
            </a:pPr>
            <a:r>
              <a:rPr lang="sk-SK" sz="2400" dirty="0" smtClean="0"/>
              <a:t>1. Kvantitatívne </a:t>
            </a:r>
            <a:r>
              <a:rPr lang="sk-SK" sz="2400" dirty="0"/>
              <a:t>informácie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Samostatné </a:t>
            </a:r>
            <a:r>
              <a:rPr lang="sk-SK" sz="2400" dirty="0"/>
              <a:t>kvantitatívne ročné </a:t>
            </a:r>
            <a:r>
              <a:rPr lang="sk-SK" sz="2400" dirty="0" smtClean="0"/>
              <a:t>informácie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/>
              <a:t>Ročné individuálne kvantitatívne informácie – vnútorné modely </a:t>
            </a: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/>
              <a:t>Ročné individuálne kvantitatívne informácie – oddelene spravované </a:t>
            </a:r>
            <a:r>
              <a:rPr lang="sk-SK" sz="2400" dirty="0" smtClean="0"/>
              <a:t>fondy </a:t>
            </a:r>
            <a:r>
              <a:rPr lang="sk-SK" sz="2400" dirty="0"/>
              <a:t>(„Ring Fenced Funds“)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Štvrťročné </a:t>
            </a:r>
            <a:r>
              <a:rPr lang="sk-SK" sz="2400" dirty="0"/>
              <a:t>individuálne kvantitatívne </a:t>
            </a:r>
            <a:r>
              <a:rPr lang="sk-SK" sz="2400" dirty="0" smtClean="0"/>
              <a:t>informácie</a:t>
            </a:r>
            <a:endParaRPr lang="sk-SK" sz="2400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4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</a:t>
            </a:r>
            <a:r>
              <a:rPr lang="sk-SK" dirty="0" smtClean="0"/>
              <a:t>7/2013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b="1" dirty="0" smtClean="0"/>
              <a:t>o </a:t>
            </a:r>
            <a:r>
              <a:rPr lang="sk-SK" b="1" dirty="0" smtClean="0"/>
              <a:t>predkladaní informácií </a:t>
            </a:r>
            <a:r>
              <a:rPr lang="sk-SK" b="1" dirty="0" smtClean="0"/>
              <a:t>Národnej banke</a:t>
            </a:r>
            <a:endParaRPr lang="sk-SK" b="1" dirty="0" smtClean="0"/>
          </a:p>
          <a:p>
            <a:pPr marL="0" indent="0"/>
            <a:endParaRPr lang="sk-SK" sz="1600" dirty="0"/>
          </a:p>
          <a:p>
            <a:pPr marL="0" indent="0"/>
            <a:r>
              <a:rPr lang="sk-SK" sz="2400" dirty="0" smtClean="0"/>
              <a:t>2.  Kvalitatívne </a:t>
            </a:r>
            <a:r>
              <a:rPr lang="sk-SK" sz="2400" dirty="0"/>
              <a:t>informácie o systéme správy a </a:t>
            </a:r>
            <a:r>
              <a:rPr lang="sk-SK" sz="2400" dirty="0" smtClean="0"/>
              <a:t>riadenia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2400" dirty="0" smtClean="0"/>
              <a:t>Všeobecné </a:t>
            </a:r>
            <a:r>
              <a:rPr lang="sk-SK" sz="2400" dirty="0"/>
              <a:t>požiadavky na správu a riadenie </a:t>
            </a: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Informácie o požiadavkách na odbornosť a </a:t>
            </a:r>
            <a:r>
              <a:rPr lang="pl-PL" sz="2400" dirty="0" smtClean="0"/>
              <a:t>vhodnosť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Informácie </a:t>
            </a:r>
            <a:r>
              <a:rPr lang="sk-SK" sz="2400" dirty="0"/>
              <a:t>o systéme riadenia rizika </a:t>
            </a: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Informácie o systéme vnútornej kontroly </a:t>
            </a: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6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Odporúčanie č. 7/2013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k-SK" b="1" dirty="0"/>
              <a:t>o predkladaní informácií Národnej banke</a:t>
            </a:r>
          </a:p>
          <a:p>
            <a:pPr marL="0" indent="0"/>
            <a:endParaRPr lang="sk-SK" sz="1800" dirty="0" smtClean="0"/>
          </a:p>
          <a:p>
            <a:pPr marL="0" indent="0"/>
            <a:r>
              <a:rPr lang="sk-SK" sz="2400" dirty="0" smtClean="0"/>
              <a:t>3</a:t>
            </a:r>
            <a:r>
              <a:rPr lang="sk-SK" sz="2400" dirty="0" smtClean="0"/>
              <a:t>. Kvalitatívne </a:t>
            </a:r>
            <a:r>
              <a:rPr lang="sk-SK" sz="2400" dirty="0"/>
              <a:t>informácie o riadení </a:t>
            </a:r>
            <a:r>
              <a:rPr lang="sk-SK" sz="2400" dirty="0" smtClean="0"/>
              <a:t>kapitálu</a:t>
            </a:r>
          </a:p>
          <a:p>
            <a:pPr marL="0" indent="0"/>
            <a:endParaRPr lang="sk-SK" sz="2400" dirty="0" smtClean="0"/>
          </a:p>
          <a:p>
            <a:pPr marL="0" indent="0"/>
            <a:r>
              <a:rPr lang="sk-SK" sz="2400" dirty="0" smtClean="0"/>
              <a:t>4. Kvalitatívne </a:t>
            </a:r>
            <a:r>
              <a:rPr lang="sk-SK" sz="2400" dirty="0"/>
              <a:t>informácie o oceňovaní na účely </a:t>
            </a:r>
            <a:r>
              <a:rPr lang="sk-SK" sz="2400" dirty="0" smtClean="0"/>
              <a:t>solventnosti</a:t>
            </a:r>
          </a:p>
          <a:p>
            <a:pPr marL="0" indent="0"/>
            <a:endParaRPr lang="sk-SK" sz="2400" dirty="0" smtClean="0"/>
          </a:p>
          <a:p>
            <a:pPr marL="0" indent="0"/>
            <a:r>
              <a:rPr lang="pl-PL" sz="2400" dirty="0" smtClean="0"/>
              <a:t>5. Procesy </a:t>
            </a:r>
            <a:r>
              <a:rPr lang="pl-PL" sz="2400" dirty="0"/>
              <a:t>a koncepcia oznamovania </a:t>
            </a:r>
            <a:r>
              <a:rPr lang="pl-PL" sz="2400" dirty="0" smtClean="0"/>
              <a:t>informácií</a:t>
            </a:r>
          </a:p>
          <a:p>
            <a:pPr marL="0" indent="0"/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sk-SK" sz="1600" dirty="0" smtClean="0"/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F957-074B-406C-8655-642C692450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BS_modra_sablona-rev2">
  <a:themeElements>
    <a:clrScheme name="NBS_modra_sablona-rev2 15">
      <a:dk1>
        <a:srgbClr val="000000"/>
      </a:dk1>
      <a:lt1>
        <a:srgbClr val="FFFFFF"/>
      </a:lt1>
      <a:dk2>
        <a:srgbClr val="003881"/>
      </a:dk2>
      <a:lt2>
        <a:srgbClr val="8B8C8E"/>
      </a:lt2>
      <a:accent1>
        <a:srgbClr val="003881"/>
      </a:accent1>
      <a:accent2>
        <a:srgbClr val="9B0030"/>
      </a:accent2>
      <a:accent3>
        <a:srgbClr val="FFFFFF"/>
      </a:accent3>
      <a:accent4>
        <a:srgbClr val="000000"/>
      </a:accent4>
      <a:accent5>
        <a:srgbClr val="AAAEC1"/>
      </a:accent5>
      <a:accent6>
        <a:srgbClr val="8C002A"/>
      </a:accent6>
      <a:hlink>
        <a:srgbClr val="7F9BC0"/>
      </a:hlink>
      <a:folHlink>
        <a:srgbClr val="CD7F97"/>
      </a:folHlink>
    </a:clrScheme>
    <a:fontScheme name="NBS_modra_sablona-rev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S_modra_sablona-re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3">
        <a:dk1>
          <a:srgbClr val="000000"/>
        </a:dk1>
        <a:lt1>
          <a:srgbClr val="FFFFFF"/>
        </a:lt1>
        <a:dk2>
          <a:srgbClr val="003881"/>
        </a:dk2>
        <a:lt2>
          <a:srgbClr val="808080"/>
        </a:lt2>
        <a:accent1>
          <a:srgbClr val="003881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4">
        <a:dk1>
          <a:srgbClr val="000000"/>
        </a:dk1>
        <a:lt1>
          <a:srgbClr val="FFFFFF"/>
        </a:lt1>
        <a:dk2>
          <a:srgbClr val="003881"/>
        </a:dk2>
        <a:lt2>
          <a:srgbClr val="808080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5">
        <a:dk1>
          <a:srgbClr val="000000"/>
        </a:dk1>
        <a:lt1>
          <a:srgbClr val="FFFFFF"/>
        </a:lt1>
        <a:dk2>
          <a:srgbClr val="003881"/>
        </a:dk2>
        <a:lt2>
          <a:srgbClr val="8B8C8E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6">
        <a:dk1>
          <a:srgbClr val="000000"/>
        </a:dk1>
        <a:lt1>
          <a:srgbClr val="FFFFFF"/>
        </a:lt1>
        <a:dk2>
          <a:srgbClr val="003881"/>
        </a:dk2>
        <a:lt2>
          <a:srgbClr val="EFEFEF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NBS_modra_sablona-rev2</Template>
  <TotalTime>7397</TotalTime>
  <Words>1735</Words>
  <Application>Microsoft Office PowerPoint</Application>
  <PresentationFormat>On-screen Show (4:3)</PresentationFormat>
  <Paragraphs>550</Paragraphs>
  <Slides>23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NBS_modra_sablona-rev2</vt:lpstr>
      <vt:lpstr>Správa NBS pre orgán EIOPA o pokroku pri uplatňovaní usmernení pre zavádzanie regulácie podľa S II  Slavomír Šťastný    28.10.2014</vt:lpstr>
      <vt:lpstr>Odporúčania Útvaru dohľadu nad finančným trhom </vt:lpstr>
      <vt:lpstr>Odporúčanie č. 4/2013</vt:lpstr>
      <vt:lpstr>Odporúčanie č. 5/2013</vt:lpstr>
      <vt:lpstr>Odporúčanie č. 5/2013</vt:lpstr>
      <vt:lpstr>Odporúčanie č. 6/2013</vt:lpstr>
      <vt:lpstr>Odporúčanie č. 7/2013</vt:lpstr>
      <vt:lpstr>Odporúčanie č. 7/2013</vt:lpstr>
      <vt:lpstr>Odporúčanie č. 7/2013</vt:lpstr>
      <vt:lpstr>Usmernenie č. 2 – Správa o pokroku orgánu EIOPA</vt:lpstr>
      <vt:lpstr>Cieľ správy o pokroku</vt:lpstr>
      <vt:lpstr>Progress Report</vt:lpstr>
      <vt:lpstr>Kvalitatívny dotazník</vt:lpstr>
      <vt:lpstr>Tabuľka súladu</vt:lpstr>
      <vt:lpstr>Zber podkladov  pre kvalitatívny dotazník</vt:lpstr>
      <vt:lpstr>Dotazníky zaslané poisťovniam</vt:lpstr>
      <vt:lpstr>PowerPoint Presentation</vt:lpstr>
      <vt:lpstr>PowerPoint Presentation</vt:lpstr>
      <vt:lpstr>PowerPoint Presentation</vt:lpstr>
      <vt:lpstr>Kvalitatívny dotazník</vt:lpstr>
      <vt:lpstr>Kvalitatívny dotazník</vt:lpstr>
      <vt:lpstr>Informácie požadované dotazníkmi</vt:lpstr>
      <vt:lpstr>Čo bude nasledovať</vt:lpstr>
    </vt:vector>
  </TitlesOfParts>
  <Company>NBS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slovenského finančného sektora  za prvý polrok 2010</dc:title>
  <dc:creator>Licak</dc:creator>
  <cp:lastModifiedBy>Stastny</cp:lastModifiedBy>
  <cp:revision>317</cp:revision>
  <cp:lastPrinted>2014-10-27T18:40:47Z</cp:lastPrinted>
  <dcterms:created xsi:type="dcterms:W3CDTF">2010-09-21T08:42:23Z</dcterms:created>
  <dcterms:modified xsi:type="dcterms:W3CDTF">2014-10-27T18:46:45Z</dcterms:modified>
</cp:coreProperties>
</file>