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sldIdLst>
    <p:sldId id="256" r:id="rId2"/>
    <p:sldId id="269" r:id="rId3"/>
    <p:sldId id="259" r:id="rId4"/>
    <p:sldId id="260" r:id="rId5"/>
    <p:sldId id="257" r:id="rId6"/>
    <p:sldId id="262" r:id="rId7"/>
    <p:sldId id="267" r:id="rId8"/>
    <p:sldId id="264" r:id="rId9"/>
    <p:sldId id="274" r:id="rId10"/>
    <p:sldId id="261" r:id="rId11"/>
    <p:sldId id="265" r:id="rId12"/>
    <p:sldId id="266" r:id="rId13"/>
    <p:sldId id="263" r:id="rId14"/>
    <p:sldId id="270" r:id="rId15"/>
    <p:sldId id="271" r:id="rId16"/>
    <p:sldId id="272" r:id="rId17"/>
    <p:sldId id="273" r:id="rId18"/>
    <p:sldId id="268" r:id="rId19"/>
    <p:sldId id="275" r:id="rId20"/>
  </p:sldIdLst>
  <p:sldSz cx="12192000" cy="6858000"/>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objekt pre dá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47B561-968A-4709-9317-F09AF9B42682}" type="datetimeFigureOut">
              <a:rPr lang="sk-SK" smtClean="0"/>
              <a:t>14. 6. 2022</a:t>
            </a:fld>
            <a:endParaRPr lang="sk-SK"/>
          </a:p>
        </p:txBody>
      </p:sp>
      <p:sp>
        <p:nvSpPr>
          <p:cNvPr id="4" name="Zástupný objekt pre obrázok snímk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objekt pre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objekt pre pät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Zástupný objekt pre číslo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82A472-1841-481F-BB47-4594531CBA3F}" type="slidenum">
              <a:rPr lang="sk-SK" smtClean="0"/>
              <a:t>‹#›</a:t>
            </a:fld>
            <a:endParaRPr lang="sk-SK"/>
          </a:p>
        </p:txBody>
      </p:sp>
    </p:spTree>
    <p:extLst>
      <p:ext uri="{BB962C8B-B14F-4D97-AF65-F5344CB8AC3E}">
        <p14:creationId xmlns:p14="http://schemas.microsoft.com/office/powerpoint/2010/main" val="4169596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F254D6-4662-DA48-FC5E-CBADF988F9BD}"/>
              </a:ext>
            </a:extLst>
          </p:cNvPr>
          <p:cNvSpPr>
            <a:spLocks noGrp="1"/>
          </p:cNvSpPr>
          <p:nvPr>
            <p:ph type="ctrTitle"/>
          </p:nvPr>
        </p:nvSpPr>
        <p:spPr>
          <a:xfrm>
            <a:off x="1524000" y="1122363"/>
            <a:ext cx="9144000" cy="2387600"/>
          </a:xfrm>
        </p:spPr>
        <p:txBody>
          <a:bodyPr anchor="b"/>
          <a:lstStyle>
            <a:lvl1pPr algn="ctr">
              <a:defRPr sz="6000"/>
            </a:lvl1pPr>
          </a:lstStyle>
          <a:p>
            <a:r>
              <a:rPr lang="sk-SK"/>
              <a:t>Kliknutím upravte štýl predlohy nadpisu</a:t>
            </a:r>
          </a:p>
        </p:txBody>
      </p:sp>
      <p:sp>
        <p:nvSpPr>
          <p:cNvPr id="3" name="Podnadpis 2">
            <a:extLst>
              <a:ext uri="{FF2B5EF4-FFF2-40B4-BE49-F238E27FC236}">
                <a16:creationId xmlns:a16="http://schemas.microsoft.com/office/drawing/2014/main" id="{A508199E-98A3-F163-2506-B38A580176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a:t>Kliknutím upravte štýl predlohy podnadpisu</a:t>
            </a:r>
          </a:p>
        </p:txBody>
      </p:sp>
      <p:sp>
        <p:nvSpPr>
          <p:cNvPr id="4" name="Zástupný objekt pre dátum 3">
            <a:extLst>
              <a:ext uri="{FF2B5EF4-FFF2-40B4-BE49-F238E27FC236}">
                <a16:creationId xmlns:a16="http://schemas.microsoft.com/office/drawing/2014/main" id="{1D977E5E-0CE0-AE2A-8E9B-B26D67C0FDD2}"/>
              </a:ext>
            </a:extLst>
          </p:cNvPr>
          <p:cNvSpPr>
            <a:spLocks noGrp="1"/>
          </p:cNvSpPr>
          <p:nvPr>
            <p:ph type="dt" sz="half" idx="10"/>
          </p:nvPr>
        </p:nvSpPr>
        <p:spPr/>
        <p:txBody>
          <a:bodyPr/>
          <a:lstStyle/>
          <a:p>
            <a:fld id="{BAB5F2FE-5C12-40B0-A421-17B0255E5B7B}" type="datetime1">
              <a:rPr lang="sk-SK" smtClean="0"/>
              <a:t>14. 6. 2022</a:t>
            </a:fld>
            <a:endParaRPr lang="sk-SK"/>
          </a:p>
        </p:txBody>
      </p:sp>
      <p:sp>
        <p:nvSpPr>
          <p:cNvPr id="5" name="Zástupný objekt pre pätu 4">
            <a:extLst>
              <a:ext uri="{FF2B5EF4-FFF2-40B4-BE49-F238E27FC236}">
                <a16:creationId xmlns:a16="http://schemas.microsoft.com/office/drawing/2014/main" id="{85988580-53E3-D276-0A32-01938750A357}"/>
              </a:ext>
            </a:extLst>
          </p:cNvPr>
          <p:cNvSpPr>
            <a:spLocks noGrp="1"/>
          </p:cNvSpPr>
          <p:nvPr>
            <p:ph type="ftr" sz="quarter" idx="11"/>
          </p:nvPr>
        </p:nvSpPr>
        <p:spPr/>
        <p:txBody>
          <a:bodyPr/>
          <a:lstStyle/>
          <a:p>
            <a:endParaRPr lang="sk-SK"/>
          </a:p>
        </p:txBody>
      </p:sp>
      <p:sp>
        <p:nvSpPr>
          <p:cNvPr id="6" name="Zástupný objekt pre číslo snímky 5">
            <a:extLst>
              <a:ext uri="{FF2B5EF4-FFF2-40B4-BE49-F238E27FC236}">
                <a16:creationId xmlns:a16="http://schemas.microsoft.com/office/drawing/2014/main" id="{862C8DE2-BA5B-ECD9-99DB-C0FBEDD72820}"/>
              </a:ext>
            </a:extLst>
          </p:cNvPr>
          <p:cNvSpPr>
            <a:spLocks noGrp="1"/>
          </p:cNvSpPr>
          <p:nvPr>
            <p:ph type="sldNum" sz="quarter" idx="12"/>
          </p:nvPr>
        </p:nvSpPr>
        <p:spPr/>
        <p:txBody>
          <a:bodyPr/>
          <a:lstStyle/>
          <a:p>
            <a:fld id="{FB7489C8-ACC1-4046-ADAF-DFD716CD64BF}" type="slidenum">
              <a:rPr lang="sk-SK" smtClean="0"/>
              <a:t>‹#›</a:t>
            </a:fld>
            <a:endParaRPr lang="sk-SK"/>
          </a:p>
        </p:txBody>
      </p:sp>
    </p:spTree>
    <p:extLst>
      <p:ext uri="{BB962C8B-B14F-4D97-AF65-F5344CB8AC3E}">
        <p14:creationId xmlns:p14="http://schemas.microsoft.com/office/powerpoint/2010/main" val="2292062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D92ABD-C23F-562A-743D-2D3E5A3C9DA0}"/>
              </a:ext>
            </a:extLst>
          </p:cNvPr>
          <p:cNvSpPr>
            <a:spLocks noGrp="1"/>
          </p:cNvSpPr>
          <p:nvPr>
            <p:ph type="title"/>
          </p:nvPr>
        </p:nvSpPr>
        <p:spPr/>
        <p:txBody>
          <a:bodyPr/>
          <a:lstStyle/>
          <a:p>
            <a:r>
              <a:rPr lang="sk-SK"/>
              <a:t>Kliknutím upravte štýl predlohy nadpisu</a:t>
            </a:r>
          </a:p>
        </p:txBody>
      </p:sp>
      <p:sp>
        <p:nvSpPr>
          <p:cNvPr id="3" name="Zástupný zvislý text 2">
            <a:extLst>
              <a:ext uri="{FF2B5EF4-FFF2-40B4-BE49-F238E27FC236}">
                <a16:creationId xmlns:a16="http://schemas.microsoft.com/office/drawing/2014/main" id="{7BCA1B83-132A-3E01-E432-F8A95222A2CB}"/>
              </a:ext>
            </a:extLst>
          </p:cNvPr>
          <p:cNvSpPr>
            <a:spLocks noGrp="1"/>
          </p:cNvSpPr>
          <p:nvPr>
            <p:ph type="body" orient="vert" idx="1"/>
          </p:nvPr>
        </p:nvSpPr>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a:extLst>
              <a:ext uri="{FF2B5EF4-FFF2-40B4-BE49-F238E27FC236}">
                <a16:creationId xmlns:a16="http://schemas.microsoft.com/office/drawing/2014/main" id="{E9372E71-6437-9E5F-606D-96FD79D7F40D}"/>
              </a:ext>
            </a:extLst>
          </p:cNvPr>
          <p:cNvSpPr>
            <a:spLocks noGrp="1"/>
          </p:cNvSpPr>
          <p:nvPr>
            <p:ph type="dt" sz="half" idx="10"/>
          </p:nvPr>
        </p:nvSpPr>
        <p:spPr/>
        <p:txBody>
          <a:bodyPr/>
          <a:lstStyle/>
          <a:p>
            <a:fld id="{E3E49B1F-C95F-47EB-ABCA-B4185E3640C1}" type="datetime1">
              <a:rPr lang="sk-SK" smtClean="0"/>
              <a:t>14. 6. 2022</a:t>
            </a:fld>
            <a:endParaRPr lang="sk-SK"/>
          </a:p>
        </p:txBody>
      </p:sp>
      <p:sp>
        <p:nvSpPr>
          <p:cNvPr id="5" name="Zástupný objekt pre pätu 4">
            <a:extLst>
              <a:ext uri="{FF2B5EF4-FFF2-40B4-BE49-F238E27FC236}">
                <a16:creationId xmlns:a16="http://schemas.microsoft.com/office/drawing/2014/main" id="{202270C7-26F6-30ED-24AE-BF249264A8C4}"/>
              </a:ext>
            </a:extLst>
          </p:cNvPr>
          <p:cNvSpPr>
            <a:spLocks noGrp="1"/>
          </p:cNvSpPr>
          <p:nvPr>
            <p:ph type="ftr" sz="quarter" idx="11"/>
          </p:nvPr>
        </p:nvSpPr>
        <p:spPr/>
        <p:txBody>
          <a:bodyPr/>
          <a:lstStyle/>
          <a:p>
            <a:endParaRPr lang="sk-SK"/>
          </a:p>
        </p:txBody>
      </p:sp>
      <p:sp>
        <p:nvSpPr>
          <p:cNvPr id="6" name="Zástupný objekt pre číslo snímky 5">
            <a:extLst>
              <a:ext uri="{FF2B5EF4-FFF2-40B4-BE49-F238E27FC236}">
                <a16:creationId xmlns:a16="http://schemas.microsoft.com/office/drawing/2014/main" id="{CC06CC8C-F49F-58F5-2F7D-F37F31A7BB23}"/>
              </a:ext>
            </a:extLst>
          </p:cNvPr>
          <p:cNvSpPr>
            <a:spLocks noGrp="1"/>
          </p:cNvSpPr>
          <p:nvPr>
            <p:ph type="sldNum" sz="quarter" idx="12"/>
          </p:nvPr>
        </p:nvSpPr>
        <p:spPr/>
        <p:txBody>
          <a:bodyPr/>
          <a:lstStyle/>
          <a:p>
            <a:fld id="{FB7489C8-ACC1-4046-ADAF-DFD716CD64BF}" type="slidenum">
              <a:rPr lang="sk-SK" smtClean="0"/>
              <a:t>‹#›</a:t>
            </a:fld>
            <a:endParaRPr lang="sk-SK"/>
          </a:p>
        </p:txBody>
      </p:sp>
    </p:spTree>
    <p:extLst>
      <p:ext uri="{BB962C8B-B14F-4D97-AF65-F5344CB8AC3E}">
        <p14:creationId xmlns:p14="http://schemas.microsoft.com/office/powerpoint/2010/main" val="147535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a:extLst>
              <a:ext uri="{FF2B5EF4-FFF2-40B4-BE49-F238E27FC236}">
                <a16:creationId xmlns:a16="http://schemas.microsoft.com/office/drawing/2014/main" id="{09EC9DAA-3C77-930D-AD6D-14BE4D8565DB}"/>
              </a:ext>
            </a:extLst>
          </p:cNvPr>
          <p:cNvSpPr>
            <a:spLocks noGrp="1"/>
          </p:cNvSpPr>
          <p:nvPr>
            <p:ph type="title" orient="vert"/>
          </p:nvPr>
        </p:nvSpPr>
        <p:spPr>
          <a:xfrm>
            <a:off x="8724900" y="365125"/>
            <a:ext cx="2628900" cy="5811838"/>
          </a:xfrm>
        </p:spPr>
        <p:txBody>
          <a:bodyPr vert="eaVert"/>
          <a:lstStyle/>
          <a:p>
            <a:r>
              <a:rPr lang="sk-SK"/>
              <a:t>Kliknutím upravte štýl predlohy nadpisu</a:t>
            </a:r>
          </a:p>
        </p:txBody>
      </p:sp>
      <p:sp>
        <p:nvSpPr>
          <p:cNvPr id="3" name="Zástupný zvislý text 2">
            <a:extLst>
              <a:ext uri="{FF2B5EF4-FFF2-40B4-BE49-F238E27FC236}">
                <a16:creationId xmlns:a16="http://schemas.microsoft.com/office/drawing/2014/main" id="{61CF40F3-FAA0-8157-D4A5-6B45B91535F3}"/>
              </a:ext>
            </a:extLst>
          </p:cNvPr>
          <p:cNvSpPr>
            <a:spLocks noGrp="1"/>
          </p:cNvSpPr>
          <p:nvPr>
            <p:ph type="body" orient="vert" idx="1"/>
          </p:nvPr>
        </p:nvSpPr>
        <p:spPr>
          <a:xfrm>
            <a:off x="838200" y="365125"/>
            <a:ext cx="7734300" cy="5811838"/>
          </a:xfrm>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a:extLst>
              <a:ext uri="{FF2B5EF4-FFF2-40B4-BE49-F238E27FC236}">
                <a16:creationId xmlns:a16="http://schemas.microsoft.com/office/drawing/2014/main" id="{AFF951F3-2233-A089-64D4-766668237071}"/>
              </a:ext>
            </a:extLst>
          </p:cNvPr>
          <p:cNvSpPr>
            <a:spLocks noGrp="1"/>
          </p:cNvSpPr>
          <p:nvPr>
            <p:ph type="dt" sz="half" idx="10"/>
          </p:nvPr>
        </p:nvSpPr>
        <p:spPr/>
        <p:txBody>
          <a:bodyPr/>
          <a:lstStyle/>
          <a:p>
            <a:fld id="{00525756-CBFC-4D40-B661-1A1B00C4B558}" type="datetime1">
              <a:rPr lang="sk-SK" smtClean="0"/>
              <a:t>14. 6. 2022</a:t>
            </a:fld>
            <a:endParaRPr lang="sk-SK"/>
          </a:p>
        </p:txBody>
      </p:sp>
      <p:sp>
        <p:nvSpPr>
          <p:cNvPr id="5" name="Zástupný objekt pre pätu 4">
            <a:extLst>
              <a:ext uri="{FF2B5EF4-FFF2-40B4-BE49-F238E27FC236}">
                <a16:creationId xmlns:a16="http://schemas.microsoft.com/office/drawing/2014/main" id="{3D86733B-BD71-848E-6B6C-028DD3B8AB3E}"/>
              </a:ext>
            </a:extLst>
          </p:cNvPr>
          <p:cNvSpPr>
            <a:spLocks noGrp="1"/>
          </p:cNvSpPr>
          <p:nvPr>
            <p:ph type="ftr" sz="quarter" idx="11"/>
          </p:nvPr>
        </p:nvSpPr>
        <p:spPr/>
        <p:txBody>
          <a:bodyPr/>
          <a:lstStyle/>
          <a:p>
            <a:endParaRPr lang="sk-SK"/>
          </a:p>
        </p:txBody>
      </p:sp>
      <p:sp>
        <p:nvSpPr>
          <p:cNvPr id="6" name="Zástupný objekt pre číslo snímky 5">
            <a:extLst>
              <a:ext uri="{FF2B5EF4-FFF2-40B4-BE49-F238E27FC236}">
                <a16:creationId xmlns:a16="http://schemas.microsoft.com/office/drawing/2014/main" id="{EDC6D990-CD7F-D393-E38A-E1C48AAAAD68}"/>
              </a:ext>
            </a:extLst>
          </p:cNvPr>
          <p:cNvSpPr>
            <a:spLocks noGrp="1"/>
          </p:cNvSpPr>
          <p:nvPr>
            <p:ph type="sldNum" sz="quarter" idx="12"/>
          </p:nvPr>
        </p:nvSpPr>
        <p:spPr/>
        <p:txBody>
          <a:bodyPr/>
          <a:lstStyle/>
          <a:p>
            <a:fld id="{FB7489C8-ACC1-4046-ADAF-DFD716CD64BF}" type="slidenum">
              <a:rPr lang="sk-SK" smtClean="0"/>
              <a:t>‹#›</a:t>
            </a:fld>
            <a:endParaRPr lang="sk-SK"/>
          </a:p>
        </p:txBody>
      </p:sp>
    </p:spTree>
    <p:extLst>
      <p:ext uri="{BB962C8B-B14F-4D97-AF65-F5344CB8AC3E}">
        <p14:creationId xmlns:p14="http://schemas.microsoft.com/office/powerpoint/2010/main" val="1007812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DE3FFB-6DCE-61E0-BFD1-78D6CC11F320}"/>
              </a:ext>
            </a:extLst>
          </p:cNvPr>
          <p:cNvSpPr>
            <a:spLocks noGrp="1"/>
          </p:cNvSpPr>
          <p:nvPr>
            <p:ph type="title"/>
          </p:nvPr>
        </p:nvSpPr>
        <p:spPr/>
        <p:txBody>
          <a:bodyPr/>
          <a:lstStyle/>
          <a:p>
            <a:r>
              <a:rPr lang="sk-SK"/>
              <a:t>Kliknutím upravte štýl predlohy nadpisu</a:t>
            </a:r>
          </a:p>
        </p:txBody>
      </p:sp>
      <p:sp>
        <p:nvSpPr>
          <p:cNvPr id="3" name="Zástupný objekt pre obsah 2">
            <a:extLst>
              <a:ext uri="{FF2B5EF4-FFF2-40B4-BE49-F238E27FC236}">
                <a16:creationId xmlns:a16="http://schemas.microsoft.com/office/drawing/2014/main" id="{4DF640AC-AD34-E573-F800-BAF77160C270}"/>
              </a:ext>
            </a:extLst>
          </p:cNvPr>
          <p:cNvSpPr>
            <a:spLocks noGrp="1"/>
          </p:cNvSpPr>
          <p:nvPr>
            <p:ph idx="1"/>
          </p:nvPr>
        </p:nvSpPr>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a:extLst>
              <a:ext uri="{FF2B5EF4-FFF2-40B4-BE49-F238E27FC236}">
                <a16:creationId xmlns:a16="http://schemas.microsoft.com/office/drawing/2014/main" id="{A351BED5-0F86-5925-6BC6-FDA5B5FA20B7}"/>
              </a:ext>
            </a:extLst>
          </p:cNvPr>
          <p:cNvSpPr>
            <a:spLocks noGrp="1"/>
          </p:cNvSpPr>
          <p:nvPr>
            <p:ph type="dt" sz="half" idx="10"/>
          </p:nvPr>
        </p:nvSpPr>
        <p:spPr/>
        <p:txBody>
          <a:bodyPr/>
          <a:lstStyle/>
          <a:p>
            <a:fld id="{15790537-0758-4C5F-80A0-D91C031570E1}" type="datetime1">
              <a:rPr lang="sk-SK" smtClean="0"/>
              <a:t>14. 6. 2022</a:t>
            </a:fld>
            <a:endParaRPr lang="sk-SK"/>
          </a:p>
        </p:txBody>
      </p:sp>
      <p:sp>
        <p:nvSpPr>
          <p:cNvPr id="5" name="Zástupný objekt pre pätu 4">
            <a:extLst>
              <a:ext uri="{FF2B5EF4-FFF2-40B4-BE49-F238E27FC236}">
                <a16:creationId xmlns:a16="http://schemas.microsoft.com/office/drawing/2014/main" id="{50BFA1F4-A60C-4802-88F0-03021CCEDC23}"/>
              </a:ext>
            </a:extLst>
          </p:cNvPr>
          <p:cNvSpPr>
            <a:spLocks noGrp="1"/>
          </p:cNvSpPr>
          <p:nvPr>
            <p:ph type="ftr" sz="quarter" idx="11"/>
          </p:nvPr>
        </p:nvSpPr>
        <p:spPr/>
        <p:txBody>
          <a:bodyPr/>
          <a:lstStyle/>
          <a:p>
            <a:endParaRPr lang="sk-SK"/>
          </a:p>
        </p:txBody>
      </p:sp>
      <p:sp>
        <p:nvSpPr>
          <p:cNvPr id="6" name="Zástupný objekt pre číslo snímky 5">
            <a:extLst>
              <a:ext uri="{FF2B5EF4-FFF2-40B4-BE49-F238E27FC236}">
                <a16:creationId xmlns:a16="http://schemas.microsoft.com/office/drawing/2014/main" id="{B0A250E4-F336-3EBD-8F76-92D220155D7C}"/>
              </a:ext>
            </a:extLst>
          </p:cNvPr>
          <p:cNvSpPr>
            <a:spLocks noGrp="1"/>
          </p:cNvSpPr>
          <p:nvPr>
            <p:ph type="sldNum" sz="quarter" idx="12"/>
          </p:nvPr>
        </p:nvSpPr>
        <p:spPr/>
        <p:txBody>
          <a:bodyPr/>
          <a:lstStyle/>
          <a:p>
            <a:fld id="{FB7489C8-ACC1-4046-ADAF-DFD716CD64BF}" type="slidenum">
              <a:rPr lang="sk-SK" smtClean="0"/>
              <a:t>‹#›</a:t>
            </a:fld>
            <a:endParaRPr lang="sk-SK"/>
          </a:p>
        </p:txBody>
      </p:sp>
    </p:spTree>
    <p:extLst>
      <p:ext uri="{BB962C8B-B14F-4D97-AF65-F5344CB8AC3E}">
        <p14:creationId xmlns:p14="http://schemas.microsoft.com/office/powerpoint/2010/main" val="3033299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1D4C58-96D1-D927-D582-ED7734C12066}"/>
              </a:ext>
            </a:extLst>
          </p:cNvPr>
          <p:cNvSpPr>
            <a:spLocks noGrp="1"/>
          </p:cNvSpPr>
          <p:nvPr>
            <p:ph type="title"/>
          </p:nvPr>
        </p:nvSpPr>
        <p:spPr>
          <a:xfrm>
            <a:off x="831850" y="1709738"/>
            <a:ext cx="10515600" cy="2852737"/>
          </a:xfrm>
        </p:spPr>
        <p:txBody>
          <a:bodyPr anchor="b"/>
          <a:lstStyle>
            <a:lvl1pPr>
              <a:defRPr sz="6000"/>
            </a:lvl1pPr>
          </a:lstStyle>
          <a:p>
            <a:r>
              <a:rPr lang="sk-SK"/>
              <a:t>Kliknutím upravte štýl predlohy nadpisu</a:t>
            </a:r>
          </a:p>
        </p:txBody>
      </p:sp>
      <p:sp>
        <p:nvSpPr>
          <p:cNvPr id="3" name="Zástupný text 2">
            <a:extLst>
              <a:ext uri="{FF2B5EF4-FFF2-40B4-BE49-F238E27FC236}">
                <a16:creationId xmlns:a16="http://schemas.microsoft.com/office/drawing/2014/main" id="{A0FDF516-4289-AFF2-5911-1EDEFD9235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a:t>Kliknite sem a upravte štýly predlohy textu</a:t>
            </a:r>
          </a:p>
        </p:txBody>
      </p:sp>
      <p:sp>
        <p:nvSpPr>
          <p:cNvPr id="4" name="Zástupný objekt pre dátum 3">
            <a:extLst>
              <a:ext uri="{FF2B5EF4-FFF2-40B4-BE49-F238E27FC236}">
                <a16:creationId xmlns:a16="http://schemas.microsoft.com/office/drawing/2014/main" id="{0969BE0A-05CB-3C55-3D89-20A383F2397C}"/>
              </a:ext>
            </a:extLst>
          </p:cNvPr>
          <p:cNvSpPr>
            <a:spLocks noGrp="1"/>
          </p:cNvSpPr>
          <p:nvPr>
            <p:ph type="dt" sz="half" idx="10"/>
          </p:nvPr>
        </p:nvSpPr>
        <p:spPr/>
        <p:txBody>
          <a:bodyPr/>
          <a:lstStyle/>
          <a:p>
            <a:fld id="{10A52CBD-C690-4191-BE30-F145AE33E629}" type="datetime1">
              <a:rPr lang="sk-SK" smtClean="0"/>
              <a:t>14. 6. 2022</a:t>
            </a:fld>
            <a:endParaRPr lang="sk-SK"/>
          </a:p>
        </p:txBody>
      </p:sp>
      <p:sp>
        <p:nvSpPr>
          <p:cNvPr id="5" name="Zástupný objekt pre pätu 4">
            <a:extLst>
              <a:ext uri="{FF2B5EF4-FFF2-40B4-BE49-F238E27FC236}">
                <a16:creationId xmlns:a16="http://schemas.microsoft.com/office/drawing/2014/main" id="{897416E3-10D4-C21E-49CE-3B0EB7EDEAD0}"/>
              </a:ext>
            </a:extLst>
          </p:cNvPr>
          <p:cNvSpPr>
            <a:spLocks noGrp="1"/>
          </p:cNvSpPr>
          <p:nvPr>
            <p:ph type="ftr" sz="quarter" idx="11"/>
          </p:nvPr>
        </p:nvSpPr>
        <p:spPr/>
        <p:txBody>
          <a:bodyPr/>
          <a:lstStyle/>
          <a:p>
            <a:endParaRPr lang="sk-SK"/>
          </a:p>
        </p:txBody>
      </p:sp>
      <p:sp>
        <p:nvSpPr>
          <p:cNvPr id="6" name="Zástupný objekt pre číslo snímky 5">
            <a:extLst>
              <a:ext uri="{FF2B5EF4-FFF2-40B4-BE49-F238E27FC236}">
                <a16:creationId xmlns:a16="http://schemas.microsoft.com/office/drawing/2014/main" id="{9D1F647C-9A86-FFD9-B3F7-BBB36D96C1E1}"/>
              </a:ext>
            </a:extLst>
          </p:cNvPr>
          <p:cNvSpPr>
            <a:spLocks noGrp="1"/>
          </p:cNvSpPr>
          <p:nvPr>
            <p:ph type="sldNum" sz="quarter" idx="12"/>
          </p:nvPr>
        </p:nvSpPr>
        <p:spPr/>
        <p:txBody>
          <a:bodyPr/>
          <a:lstStyle/>
          <a:p>
            <a:fld id="{FB7489C8-ACC1-4046-ADAF-DFD716CD64BF}" type="slidenum">
              <a:rPr lang="sk-SK" smtClean="0"/>
              <a:t>‹#›</a:t>
            </a:fld>
            <a:endParaRPr lang="sk-SK"/>
          </a:p>
        </p:txBody>
      </p:sp>
    </p:spTree>
    <p:extLst>
      <p:ext uri="{BB962C8B-B14F-4D97-AF65-F5344CB8AC3E}">
        <p14:creationId xmlns:p14="http://schemas.microsoft.com/office/powerpoint/2010/main" val="2194318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2E9ED67-04B6-C45F-879E-6CDCC1D0EA81}"/>
              </a:ext>
            </a:extLst>
          </p:cNvPr>
          <p:cNvSpPr>
            <a:spLocks noGrp="1"/>
          </p:cNvSpPr>
          <p:nvPr>
            <p:ph type="title"/>
          </p:nvPr>
        </p:nvSpPr>
        <p:spPr/>
        <p:txBody>
          <a:bodyPr/>
          <a:lstStyle/>
          <a:p>
            <a:r>
              <a:rPr lang="sk-SK"/>
              <a:t>Kliknutím upravte štýl predlohy nadpisu</a:t>
            </a:r>
          </a:p>
        </p:txBody>
      </p:sp>
      <p:sp>
        <p:nvSpPr>
          <p:cNvPr id="3" name="Zástupný objekt pre obsah 2">
            <a:extLst>
              <a:ext uri="{FF2B5EF4-FFF2-40B4-BE49-F238E27FC236}">
                <a16:creationId xmlns:a16="http://schemas.microsoft.com/office/drawing/2014/main" id="{526C970A-2E8F-2178-88CC-C2552378A5AD}"/>
              </a:ext>
            </a:extLst>
          </p:cNvPr>
          <p:cNvSpPr>
            <a:spLocks noGrp="1"/>
          </p:cNvSpPr>
          <p:nvPr>
            <p:ph sz="half" idx="1"/>
          </p:nvPr>
        </p:nvSpPr>
        <p:spPr>
          <a:xfrm>
            <a:off x="838200" y="1825625"/>
            <a:ext cx="5181600" cy="4351338"/>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obsah 3">
            <a:extLst>
              <a:ext uri="{FF2B5EF4-FFF2-40B4-BE49-F238E27FC236}">
                <a16:creationId xmlns:a16="http://schemas.microsoft.com/office/drawing/2014/main" id="{4504AD90-77C8-9F1D-C987-2EB92645D5E5}"/>
              </a:ext>
            </a:extLst>
          </p:cNvPr>
          <p:cNvSpPr>
            <a:spLocks noGrp="1"/>
          </p:cNvSpPr>
          <p:nvPr>
            <p:ph sz="half" idx="2"/>
          </p:nvPr>
        </p:nvSpPr>
        <p:spPr>
          <a:xfrm>
            <a:off x="6172200" y="1825625"/>
            <a:ext cx="5181600" cy="4351338"/>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objekt pre dátum 4">
            <a:extLst>
              <a:ext uri="{FF2B5EF4-FFF2-40B4-BE49-F238E27FC236}">
                <a16:creationId xmlns:a16="http://schemas.microsoft.com/office/drawing/2014/main" id="{1192B3BA-255F-F50C-0A0D-ED45C3BFCB21}"/>
              </a:ext>
            </a:extLst>
          </p:cNvPr>
          <p:cNvSpPr>
            <a:spLocks noGrp="1"/>
          </p:cNvSpPr>
          <p:nvPr>
            <p:ph type="dt" sz="half" idx="10"/>
          </p:nvPr>
        </p:nvSpPr>
        <p:spPr/>
        <p:txBody>
          <a:bodyPr/>
          <a:lstStyle/>
          <a:p>
            <a:fld id="{C08EC244-A35F-44BD-AB1B-4514AA6D23BC}" type="datetime1">
              <a:rPr lang="sk-SK" smtClean="0"/>
              <a:t>14. 6. 2022</a:t>
            </a:fld>
            <a:endParaRPr lang="sk-SK"/>
          </a:p>
        </p:txBody>
      </p:sp>
      <p:sp>
        <p:nvSpPr>
          <p:cNvPr id="6" name="Zástupný objekt pre pätu 5">
            <a:extLst>
              <a:ext uri="{FF2B5EF4-FFF2-40B4-BE49-F238E27FC236}">
                <a16:creationId xmlns:a16="http://schemas.microsoft.com/office/drawing/2014/main" id="{6BD9910D-AAEB-7BFB-553C-C4693922813D}"/>
              </a:ext>
            </a:extLst>
          </p:cNvPr>
          <p:cNvSpPr>
            <a:spLocks noGrp="1"/>
          </p:cNvSpPr>
          <p:nvPr>
            <p:ph type="ftr" sz="quarter" idx="11"/>
          </p:nvPr>
        </p:nvSpPr>
        <p:spPr/>
        <p:txBody>
          <a:bodyPr/>
          <a:lstStyle/>
          <a:p>
            <a:endParaRPr lang="sk-SK"/>
          </a:p>
        </p:txBody>
      </p:sp>
      <p:sp>
        <p:nvSpPr>
          <p:cNvPr id="7" name="Zástupný objekt pre číslo snímky 6">
            <a:extLst>
              <a:ext uri="{FF2B5EF4-FFF2-40B4-BE49-F238E27FC236}">
                <a16:creationId xmlns:a16="http://schemas.microsoft.com/office/drawing/2014/main" id="{4BC8F364-263B-C538-81B1-C51A93385BBD}"/>
              </a:ext>
            </a:extLst>
          </p:cNvPr>
          <p:cNvSpPr>
            <a:spLocks noGrp="1"/>
          </p:cNvSpPr>
          <p:nvPr>
            <p:ph type="sldNum" sz="quarter" idx="12"/>
          </p:nvPr>
        </p:nvSpPr>
        <p:spPr/>
        <p:txBody>
          <a:bodyPr/>
          <a:lstStyle/>
          <a:p>
            <a:fld id="{FB7489C8-ACC1-4046-ADAF-DFD716CD64BF}" type="slidenum">
              <a:rPr lang="sk-SK" smtClean="0"/>
              <a:t>‹#›</a:t>
            </a:fld>
            <a:endParaRPr lang="sk-SK"/>
          </a:p>
        </p:txBody>
      </p:sp>
    </p:spTree>
    <p:extLst>
      <p:ext uri="{BB962C8B-B14F-4D97-AF65-F5344CB8AC3E}">
        <p14:creationId xmlns:p14="http://schemas.microsoft.com/office/powerpoint/2010/main" val="1681020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9D7B7B-D1FE-5C34-85B6-EF16943CEF15}"/>
              </a:ext>
            </a:extLst>
          </p:cNvPr>
          <p:cNvSpPr>
            <a:spLocks noGrp="1"/>
          </p:cNvSpPr>
          <p:nvPr>
            <p:ph type="title"/>
          </p:nvPr>
        </p:nvSpPr>
        <p:spPr>
          <a:xfrm>
            <a:off x="839788" y="365125"/>
            <a:ext cx="10515600" cy="1325563"/>
          </a:xfrm>
        </p:spPr>
        <p:txBody>
          <a:bodyPr/>
          <a:lstStyle/>
          <a:p>
            <a:r>
              <a:rPr lang="sk-SK"/>
              <a:t>Kliknutím upravte štýl predlohy nadpisu</a:t>
            </a:r>
          </a:p>
        </p:txBody>
      </p:sp>
      <p:sp>
        <p:nvSpPr>
          <p:cNvPr id="3" name="Zástupný text 2">
            <a:extLst>
              <a:ext uri="{FF2B5EF4-FFF2-40B4-BE49-F238E27FC236}">
                <a16:creationId xmlns:a16="http://schemas.microsoft.com/office/drawing/2014/main" id="{30D93E61-E2AA-AD14-D74A-0BA8E9EB1D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4" name="Zástupný objekt pre obsah 3">
            <a:extLst>
              <a:ext uri="{FF2B5EF4-FFF2-40B4-BE49-F238E27FC236}">
                <a16:creationId xmlns:a16="http://schemas.microsoft.com/office/drawing/2014/main" id="{44538552-AAB6-7569-CEA3-367E7F37AABF}"/>
              </a:ext>
            </a:extLst>
          </p:cNvPr>
          <p:cNvSpPr>
            <a:spLocks noGrp="1"/>
          </p:cNvSpPr>
          <p:nvPr>
            <p:ph sz="half" idx="2"/>
          </p:nvPr>
        </p:nvSpPr>
        <p:spPr>
          <a:xfrm>
            <a:off x="839788" y="2505075"/>
            <a:ext cx="5157787" cy="3684588"/>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text 4">
            <a:extLst>
              <a:ext uri="{FF2B5EF4-FFF2-40B4-BE49-F238E27FC236}">
                <a16:creationId xmlns:a16="http://schemas.microsoft.com/office/drawing/2014/main" id="{3100D969-B6A5-C36E-E729-39060B65D3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6" name="Zástupný objekt pre obsah 5">
            <a:extLst>
              <a:ext uri="{FF2B5EF4-FFF2-40B4-BE49-F238E27FC236}">
                <a16:creationId xmlns:a16="http://schemas.microsoft.com/office/drawing/2014/main" id="{A42C0EC2-51ED-56D5-E2B8-E4B4BB23EC3C}"/>
              </a:ext>
            </a:extLst>
          </p:cNvPr>
          <p:cNvSpPr>
            <a:spLocks noGrp="1"/>
          </p:cNvSpPr>
          <p:nvPr>
            <p:ph sz="quarter" idx="4"/>
          </p:nvPr>
        </p:nvSpPr>
        <p:spPr>
          <a:xfrm>
            <a:off x="6172200" y="2505075"/>
            <a:ext cx="5183188" cy="3684588"/>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7" name="Zástupný objekt pre dátum 6">
            <a:extLst>
              <a:ext uri="{FF2B5EF4-FFF2-40B4-BE49-F238E27FC236}">
                <a16:creationId xmlns:a16="http://schemas.microsoft.com/office/drawing/2014/main" id="{EB3DAE38-AB71-EF93-5C89-C0790A7DB02A}"/>
              </a:ext>
            </a:extLst>
          </p:cNvPr>
          <p:cNvSpPr>
            <a:spLocks noGrp="1"/>
          </p:cNvSpPr>
          <p:nvPr>
            <p:ph type="dt" sz="half" idx="10"/>
          </p:nvPr>
        </p:nvSpPr>
        <p:spPr/>
        <p:txBody>
          <a:bodyPr/>
          <a:lstStyle/>
          <a:p>
            <a:fld id="{A82F2233-7169-4324-A840-84ADDA6F4C53}" type="datetime1">
              <a:rPr lang="sk-SK" smtClean="0"/>
              <a:t>14. 6. 2022</a:t>
            </a:fld>
            <a:endParaRPr lang="sk-SK"/>
          </a:p>
        </p:txBody>
      </p:sp>
      <p:sp>
        <p:nvSpPr>
          <p:cNvPr id="8" name="Zástupný objekt pre pätu 7">
            <a:extLst>
              <a:ext uri="{FF2B5EF4-FFF2-40B4-BE49-F238E27FC236}">
                <a16:creationId xmlns:a16="http://schemas.microsoft.com/office/drawing/2014/main" id="{A519D0A2-3EFA-877E-1B19-221AD1577D96}"/>
              </a:ext>
            </a:extLst>
          </p:cNvPr>
          <p:cNvSpPr>
            <a:spLocks noGrp="1"/>
          </p:cNvSpPr>
          <p:nvPr>
            <p:ph type="ftr" sz="quarter" idx="11"/>
          </p:nvPr>
        </p:nvSpPr>
        <p:spPr/>
        <p:txBody>
          <a:bodyPr/>
          <a:lstStyle/>
          <a:p>
            <a:endParaRPr lang="sk-SK"/>
          </a:p>
        </p:txBody>
      </p:sp>
      <p:sp>
        <p:nvSpPr>
          <p:cNvPr id="9" name="Zástupný objekt pre číslo snímky 8">
            <a:extLst>
              <a:ext uri="{FF2B5EF4-FFF2-40B4-BE49-F238E27FC236}">
                <a16:creationId xmlns:a16="http://schemas.microsoft.com/office/drawing/2014/main" id="{E7FD1A80-F7AE-18B6-D434-114A0530BB1E}"/>
              </a:ext>
            </a:extLst>
          </p:cNvPr>
          <p:cNvSpPr>
            <a:spLocks noGrp="1"/>
          </p:cNvSpPr>
          <p:nvPr>
            <p:ph type="sldNum" sz="quarter" idx="12"/>
          </p:nvPr>
        </p:nvSpPr>
        <p:spPr/>
        <p:txBody>
          <a:bodyPr/>
          <a:lstStyle/>
          <a:p>
            <a:fld id="{FB7489C8-ACC1-4046-ADAF-DFD716CD64BF}" type="slidenum">
              <a:rPr lang="sk-SK" smtClean="0"/>
              <a:t>‹#›</a:t>
            </a:fld>
            <a:endParaRPr lang="sk-SK"/>
          </a:p>
        </p:txBody>
      </p:sp>
    </p:spTree>
    <p:extLst>
      <p:ext uri="{BB962C8B-B14F-4D97-AF65-F5344CB8AC3E}">
        <p14:creationId xmlns:p14="http://schemas.microsoft.com/office/powerpoint/2010/main" val="4029270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2A8415-B399-79D7-8AD0-0D0C0FA9F278}"/>
              </a:ext>
            </a:extLst>
          </p:cNvPr>
          <p:cNvSpPr>
            <a:spLocks noGrp="1"/>
          </p:cNvSpPr>
          <p:nvPr>
            <p:ph type="title"/>
          </p:nvPr>
        </p:nvSpPr>
        <p:spPr/>
        <p:txBody>
          <a:bodyPr/>
          <a:lstStyle/>
          <a:p>
            <a:r>
              <a:rPr lang="sk-SK"/>
              <a:t>Kliknutím upravte štýl predlohy nadpisu</a:t>
            </a:r>
          </a:p>
        </p:txBody>
      </p:sp>
      <p:sp>
        <p:nvSpPr>
          <p:cNvPr id="3" name="Zástupný objekt pre dátum 2">
            <a:extLst>
              <a:ext uri="{FF2B5EF4-FFF2-40B4-BE49-F238E27FC236}">
                <a16:creationId xmlns:a16="http://schemas.microsoft.com/office/drawing/2014/main" id="{58F3BFAA-31FA-4A10-6111-48222D52456D}"/>
              </a:ext>
            </a:extLst>
          </p:cNvPr>
          <p:cNvSpPr>
            <a:spLocks noGrp="1"/>
          </p:cNvSpPr>
          <p:nvPr>
            <p:ph type="dt" sz="half" idx="10"/>
          </p:nvPr>
        </p:nvSpPr>
        <p:spPr/>
        <p:txBody>
          <a:bodyPr/>
          <a:lstStyle/>
          <a:p>
            <a:fld id="{84B10DF7-1991-49F7-B3AE-205598FB0370}" type="datetime1">
              <a:rPr lang="sk-SK" smtClean="0"/>
              <a:t>14. 6. 2022</a:t>
            </a:fld>
            <a:endParaRPr lang="sk-SK"/>
          </a:p>
        </p:txBody>
      </p:sp>
      <p:sp>
        <p:nvSpPr>
          <p:cNvPr id="4" name="Zástupný objekt pre pätu 3">
            <a:extLst>
              <a:ext uri="{FF2B5EF4-FFF2-40B4-BE49-F238E27FC236}">
                <a16:creationId xmlns:a16="http://schemas.microsoft.com/office/drawing/2014/main" id="{CD20F18D-182B-3B86-B2E3-DA636EA4104D}"/>
              </a:ext>
            </a:extLst>
          </p:cNvPr>
          <p:cNvSpPr>
            <a:spLocks noGrp="1"/>
          </p:cNvSpPr>
          <p:nvPr>
            <p:ph type="ftr" sz="quarter" idx="11"/>
          </p:nvPr>
        </p:nvSpPr>
        <p:spPr/>
        <p:txBody>
          <a:bodyPr/>
          <a:lstStyle/>
          <a:p>
            <a:endParaRPr lang="sk-SK"/>
          </a:p>
        </p:txBody>
      </p:sp>
      <p:sp>
        <p:nvSpPr>
          <p:cNvPr id="5" name="Zástupný objekt pre číslo snímky 4">
            <a:extLst>
              <a:ext uri="{FF2B5EF4-FFF2-40B4-BE49-F238E27FC236}">
                <a16:creationId xmlns:a16="http://schemas.microsoft.com/office/drawing/2014/main" id="{47E41E9A-DF87-B063-C892-AF284D96A582}"/>
              </a:ext>
            </a:extLst>
          </p:cNvPr>
          <p:cNvSpPr>
            <a:spLocks noGrp="1"/>
          </p:cNvSpPr>
          <p:nvPr>
            <p:ph type="sldNum" sz="quarter" idx="12"/>
          </p:nvPr>
        </p:nvSpPr>
        <p:spPr/>
        <p:txBody>
          <a:bodyPr/>
          <a:lstStyle/>
          <a:p>
            <a:fld id="{FB7489C8-ACC1-4046-ADAF-DFD716CD64BF}" type="slidenum">
              <a:rPr lang="sk-SK" smtClean="0"/>
              <a:t>‹#›</a:t>
            </a:fld>
            <a:endParaRPr lang="sk-SK"/>
          </a:p>
        </p:txBody>
      </p:sp>
    </p:spTree>
    <p:extLst>
      <p:ext uri="{BB962C8B-B14F-4D97-AF65-F5344CB8AC3E}">
        <p14:creationId xmlns:p14="http://schemas.microsoft.com/office/powerpoint/2010/main" val="3414388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objekt pre dátum 1">
            <a:extLst>
              <a:ext uri="{FF2B5EF4-FFF2-40B4-BE49-F238E27FC236}">
                <a16:creationId xmlns:a16="http://schemas.microsoft.com/office/drawing/2014/main" id="{BAB02A54-D7A4-000B-9089-1DB9368ADF16}"/>
              </a:ext>
            </a:extLst>
          </p:cNvPr>
          <p:cNvSpPr>
            <a:spLocks noGrp="1"/>
          </p:cNvSpPr>
          <p:nvPr>
            <p:ph type="dt" sz="half" idx="10"/>
          </p:nvPr>
        </p:nvSpPr>
        <p:spPr/>
        <p:txBody>
          <a:bodyPr/>
          <a:lstStyle/>
          <a:p>
            <a:fld id="{D3984A60-6E9E-49B0-A196-1208D6EE0D6F}" type="datetime1">
              <a:rPr lang="sk-SK" smtClean="0"/>
              <a:t>14. 6. 2022</a:t>
            </a:fld>
            <a:endParaRPr lang="sk-SK"/>
          </a:p>
        </p:txBody>
      </p:sp>
      <p:sp>
        <p:nvSpPr>
          <p:cNvPr id="3" name="Zástupný objekt pre pätu 2">
            <a:extLst>
              <a:ext uri="{FF2B5EF4-FFF2-40B4-BE49-F238E27FC236}">
                <a16:creationId xmlns:a16="http://schemas.microsoft.com/office/drawing/2014/main" id="{A88303FC-35BA-6ABE-DB3F-AA418923DF50}"/>
              </a:ext>
            </a:extLst>
          </p:cNvPr>
          <p:cNvSpPr>
            <a:spLocks noGrp="1"/>
          </p:cNvSpPr>
          <p:nvPr>
            <p:ph type="ftr" sz="quarter" idx="11"/>
          </p:nvPr>
        </p:nvSpPr>
        <p:spPr/>
        <p:txBody>
          <a:bodyPr/>
          <a:lstStyle/>
          <a:p>
            <a:endParaRPr lang="sk-SK"/>
          </a:p>
        </p:txBody>
      </p:sp>
      <p:sp>
        <p:nvSpPr>
          <p:cNvPr id="4" name="Zástupný objekt pre číslo snímky 3">
            <a:extLst>
              <a:ext uri="{FF2B5EF4-FFF2-40B4-BE49-F238E27FC236}">
                <a16:creationId xmlns:a16="http://schemas.microsoft.com/office/drawing/2014/main" id="{FEC9B15A-2606-96A0-8BCF-9211669D4E00}"/>
              </a:ext>
            </a:extLst>
          </p:cNvPr>
          <p:cNvSpPr>
            <a:spLocks noGrp="1"/>
          </p:cNvSpPr>
          <p:nvPr>
            <p:ph type="sldNum" sz="quarter" idx="12"/>
          </p:nvPr>
        </p:nvSpPr>
        <p:spPr/>
        <p:txBody>
          <a:bodyPr/>
          <a:lstStyle/>
          <a:p>
            <a:fld id="{FB7489C8-ACC1-4046-ADAF-DFD716CD64BF}" type="slidenum">
              <a:rPr lang="sk-SK" smtClean="0"/>
              <a:t>‹#›</a:t>
            </a:fld>
            <a:endParaRPr lang="sk-SK"/>
          </a:p>
        </p:txBody>
      </p:sp>
    </p:spTree>
    <p:extLst>
      <p:ext uri="{BB962C8B-B14F-4D97-AF65-F5344CB8AC3E}">
        <p14:creationId xmlns:p14="http://schemas.microsoft.com/office/powerpoint/2010/main" val="1935179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405E23-ACB6-3423-A045-E210AEB2521B}"/>
              </a:ext>
            </a:extLst>
          </p:cNvPr>
          <p:cNvSpPr>
            <a:spLocks noGrp="1"/>
          </p:cNvSpPr>
          <p:nvPr>
            <p:ph type="title"/>
          </p:nvPr>
        </p:nvSpPr>
        <p:spPr>
          <a:xfrm>
            <a:off x="839788" y="457200"/>
            <a:ext cx="3932237" cy="1600200"/>
          </a:xfrm>
        </p:spPr>
        <p:txBody>
          <a:bodyPr anchor="b"/>
          <a:lstStyle>
            <a:lvl1pPr>
              <a:defRPr sz="3200"/>
            </a:lvl1pPr>
          </a:lstStyle>
          <a:p>
            <a:r>
              <a:rPr lang="sk-SK"/>
              <a:t>Kliknutím upravte štýl predlohy nadpisu</a:t>
            </a:r>
          </a:p>
        </p:txBody>
      </p:sp>
      <p:sp>
        <p:nvSpPr>
          <p:cNvPr id="3" name="Zástupný objekt pre obsah 2">
            <a:extLst>
              <a:ext uri="{FF2B5EF4-FFF2-40B4-BE49-F238E27FC236}">
                <a16:creationId xmlns:a16="http://schemas.microsoft.com/office/drawing/2014/main" id="{8984655A-F43B-07E3-EA36-06FA0B7EF2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text 3">
            <a:extLst>
              <a:ext uri="{FF2B5EF4-FFF2-40B4-BE49-F238E27FC236}">
                <a16:creationId xmlns:a16="http://schemas.microsoft.com/office/drawing/2014/main" id="{57F926F8-5C0E-A59C-CC22-203A6C4BB8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Kliknite sem a upravte štýly predlohy textu</a:t>
            </a:r>
          </a:p>
        </p:txBody>
      </p:sp>
      <p:sp>
        <p:nvSpPr>
          <p:cNvPr id="5" name="Zástupný objekt pre dátum 4">
            <a:extLst>
              <a:ext uri="{FF2B5EF4-FFF2-40B4-BE49-F238E27FC236}">
                <a16:creationId xmlns:a16="http://schemas.microsoft.com/office/drawing/2014/main" id="{81138951-72D4-5FC3-6DEB-FC15D28B4241}"/>
              </a:ext>
            </a:extLst>
          </p:cNvPr>
          <p:cNvSpPr>
            <a:spLocks noGrp="1"/>
          </p:cNvSpPr>
          <p:nvPr>
            <p:ph type="dt" sz="half" idx="10"/>
          </p:nvPr>
        </p:nvSpPr>
        <p:spPr/>
        <p:txBody>
          <a:bodyPr/>
          <a:lstStyle/>
          <a:p>
            <a:fld id="{D0CB4D25-9144-4122-8557-A6EA9BF25BF6}" type="datetime1">
              <a:rPr lang="sk-SK" smtClean="0"/>
              <a:t>14. 6. 2022</a:t>
            </a:fld>
            <a:endParaRPr lang="sk-SK"/>
          </a:p>
        </p:txBody>
      </p:sp>
      <p:sp>
        <p:nvSpPr>
          <p:cNvPr id="6" name="Zástupný objekt pre pätu 5">
            <a:extLst>
              <a:ext uri="{FF2B5EF4-FFF2-40B4-BE49-F238E27FC236}">
                <a16:creationId xmlns:a16="http://schemas.microsoft.com/office/drawing/2014/main" id="{EC4A5A02-92A5-0999-2634-D3FFDD90B6FF}"/>
              </a:ext>
            </a:extLst>
          </p:cNvPr>
          <p:cNvSpPr>
            <a:spLocks noGrp="1"/>
          </p:cNvSpPr>
          <p:nvPr>
            <p:ph type="ftr" sz="quarter" idx="11"/>
          </p:nvPr>
        </p:nvSpPr>
        <p:spPr/>
        <p:txBody>
          <a:bodyPr/>
          <a:lstStyle/>
          <a:p>
            <a:endParaRPr lang="sk-SK"/>
          </a:p>
        </p:txBody>
      </p:sp>
      <p:sp>
        <p:nvSpPr>
          <p:cNvPr id="7" name="Zástupný objekt pre číslo snímky 6">
            <a:extLst>
              <a:ext uri="{FF2B5EF4-FFF2-40B4-BE49-F238E27FC236}">
                <a16:creationId xmlns:a16="http://schemas.microsoft.com/office/drawing/2014/main" id="{6D2BE140-E984-DD55-93C0-B21116824F80}"/>
              </a:ext>
            </a:extLst>
          </p:cNvPr>
          <p:cNvSpPr>
            <a:spLocks noGrp="1"/>
          </p:cNvSpPr>
          <p:nvPr>
            <p:ph type="sldNum" sz="quarter" idx="12"/>
          </p:nvPr>
        </p:nvSpPr>
        <p:spPr/>
        <p:txBody>
          <a:bodyPr/>
          <a:lstStyle/>
          <a:p>
            <a:fld id="{FB7489C8-ACC1-4046-ADAF-DFD716CD64BF}" type="slidenum">
              <a:rPr lang="sk-SK" smtClean="0"/>
              <a:t>‹#›</a:t>
            </a:fld>
            <a:endParaRPr lang="sk-SK"/>
          </a:p>
        </p:txBody>
      </p:sp>
    </p:spTree>
    <p:extLst>
      <p:ext uri="{BB962C8B-B14F-4D97-AF65-F5344CB8AC3E}">
        <p14:creationId xmlns:p14="http://schemas.microsoft.com/office/powerpoint/2010/main" val="1304800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D574002-2918-8DA4-73A9-03426B58309B}"/>
              </a:ext>
            </a:extLst>
          </p:cNvPr>
          <p:cNvSpPr>
            <a:spLocks noGrp="1"/>
          </p:cNvSpPr>
          <p:nvPr>
            <p:ph type="title"/>
          </p:nvPr>
        </p:nvSpPr>
        <p:spPr>
          <a:xfrm>
            <a:off x="839788" y="457200"/>
            <a:ext cx="3932237" cy="1600200"/>
          </a:xfrm>
        </p:spPr>
        <p:txBody>
          <a:bodyPr anchor="b"/>
          <a:lstStyle>
            <a:lvl1pPr>
              <a:defRPr sz="3200"/>
            </a:lvl1pPr>
          </a:lstStyle>
          <a:p>
            <a:r>
              <a:rPr lang="sk-SK"/>
              <a:t>Kliknutím upravte štýl predlohy nadpisu</a:t>
            </a:r>
          </a:p>
        </p:txBody>
      </p:sp>
      <p:sp>
        <p:nvSpPr>
          <p:cNvPr id="3" name="Zástupný objekt pre obrázok 2">
            <a:extLst>
              <a:ext uri="{FF2B5EF4-FFF2-40B4-BE49-F238E27FC236}">
                <a16:creationId xmlns:a16="http://schemas.microsoft.com/office/drawing/2014/main" id="{DABC1151-F3D2-0DAA-C425-E694D81005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text 3">
            <a:extLst>
              <a:ext uri="{FF2B5EF4-FFF2-40B4-BE49-F238E27FC236}">
                <a16:creationId xmlns:a16="http://schemas.microsoft.com/office/drawing/2014/main" id="{4CEDFB8C-4022-DA2A-88B9-D20378D492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Kliknite sem a upravte štýly predlohy textu</a:t>
            </a:r>
          </a:p>
        </p:txBody>
      </p:sp>
      <p:sp>
        <p:nvSpPr>
          <p:cNvPr id="5" name="Zástupný objekt pre dátum 4">
            <a:extLst>
              <a:ext uri="{FF2B5EF4-FFF2-40B4-BE49-F238E27FC236}">
                <a16:creationId xmlns:a16="http://schemas.microsoft.com/office/drawing/2014/main" id="{BAC54CC1-2814-9CCE-615A-C8E78A8F05F0}"/>
              </a:ext>
            </a:extLst>
          </p:cNvPr>
          <p:cNvSpPr>
            <a:spLocks noGrp="1"/>
          </p:cNvSpPr>
          <p:nvPr>
            <p:ph type="dt" sz="half" idx="10"/>
          </p:nvPr>
        </p:nvSpPr>
        <p:spPr/>
        <p:txBody>
          <a:bodyPr/>
          <a:lstStyle/>
          <a:p>
            <a:fld id="{C641D03A-1FBC-4F42-99D6-AB9149DD5E87}" type="datetime1">
              <a:rPr lang="sk-SK" smtClean="0"/>
              <a:t>14. 6. 2022</a:t>
            </a:fld>
            <a:endParaRPr lang="sk-SK"/>
          </a:p>
        </p:txBody>
      </p:sp>
      <p:sp>
        <p:nvSpPr>
          <p:cNvPr id="6" name="Zástupný objekt pre pätu 5">
            <a:extLst>
              <a:ext uri="{FF2B5EF4-FFF2-40B4-BE49-F238E27FC236}">
                <a16:creationId xmlns:a16="http://schemas.microsoft.com/office/drawing/2014/main" id="{D558FBE4-0927-4688-CD00-D515ABF78766}"/>
              </a:ext>
            </a:extLst>
          </p:cNvPr>
          <p:cNvSpPr>
            <a:spLocks noGrp="1"/>
          </p:cNvSpPr>
          <p:nvPr>
            <p:ph type="ftr" sz="quarter" idx="11"/>
          </p:nvPr>
        </p:nvSpPr>
        <p:spPr/>
        <p:txBody>
          <a:bodyPr/>
          <a:lstStyle/>
          <a:p>
            <a:endParaRPr lang="sk-SK"/>
          </a:p>
        </p:txBody>
      </p:sp>
      <p:sp>
        <p:nvSpPr>
          <p:cNvPr id="7" name="Zástupný objekt pre číslo snímky 6">
            <a:extLst>
              <a:ext uri="{FF2B5EF4-FFF2-40B4-BE49-F238E27FC236}">
                <a16:creationId xmlns:a16="http://schemas.microsoft.com/office/drawing/2014/main" id="{80B8AC76-ED27-59FF-341A-4719D47EC21A}"/>
              </a:ext>
            </a:extLst>
          </p:cNvPr>
          <p:cNvSpPr>
            <a:spLocks noGrp="1"/>
          </p:cNvSpPr>
          <p:nvPr>
            <p:ph type="sldNum" sz="quarter" idx="12"/>
          </p:nvPr>
        </p:nvSpPr>
        <p:spPr/>
        <p:txBody>
          <a:bodyPr/>
          <a:lstStyle/>
          <a:p>
            <a:fld id="{FB7489C8-ACC1-4046-ADAF-DFD716CD64BF}" type="slidenum">
              <a:rPr lang="sk-SK" smtClean="0"/>
              <a:t>‹#›</a:t>
            </a:fld>
            <a:endParaRPr lang="sk-SK"/>
          </a:p>
        </p:txBody>
      </p:sp>
    </p:spTree>
    <p:extLst>
      <p:ext uri="{BB962C8B-B14F-4D97-AF65-F5344CB8AC3E}">
        <p14:creationId xmlns:p14="http://schemas.microsoft.com/office/powerpoint/2010/main" val="1963394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nadpis 1">
            <a:extLst>
              <a:ext uri="{FF2B5EF4-FFF2-40B4-BE49-F238E27FC236}">
                <a16:creationId xmlns:a16="http://schemas.microsoft.com/office/drawing/2014/main" id="{13BFB5B5-6537-C767-2D80-47F2388A31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k-SK"/>
              <a:t>Kliknutím upravte štýl predlohy nadpisu</a:t>
            </a:r>
          </a:p>
        </p:txBody>
      </p:sp>
      <p:sp>
        <p:nvSpPr>
          <p:cNvPr id="3" name="Zástupný text 2">
            <a:extLst>
              <a:ext uri="{FF2B5EF4-FFF2-40B4-BE49-F238E27FC236}">
                <a16:creationId xmlns:a16="http://schemas.microsoft.com/office/drawing/2014/main" id="{6D2B62D8-2876-6518-E9EF-5176B999E9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a:extLst>
              <a:ext uri="{FF2B5EF4-FFF2-40B4-BE49-F238E27FC236}">
                <a16:creationId xmlns:a16="http://schemas.microsoft.com/office/drawing/2014/main" id="{00AA66E4-D250-3637-B6EF-F4DBE457E0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045405-05D8-4E5D-AF8D-5624BFB70C9F}" type="datetime1">
              <a:rPr lang="sk-SK" smtClean="0"/>
              <a:t>14. 6. 2022</a:t>
            </a:fld>
            <a:endParaRPr lang="sk-SK"/>
          </a:p>
        </p:txBody>
      </p:sp>
      <p:sp>
        <p:nvSpPr>
          <p:cNvPr id="5" name="Zástupný objekt pre pätu 4">
            <a:extLst>
              <a:ext uri="{FF2B5EF4-FFF2-40B4-BE49-F238E27FC236}">
                <a16:creationId xmlns:a16="http://schemas.microsoft.com/office/drawing/2014/main" id="{7FB4D54A-AAAE-ECFC-B2E6-80037627E8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objekt pre číslo snímky 5">
            <a:extLst>
              <a:ext uri="{FF2B5EF4-FFF2-40B4-BE49-F238E27FC236}">
                <a16:creationId xmlns:a16="http://schemas.microsoft.com/office/drawing/2014/main" id="{BD8BD015-CDC8-E350-279D-025F8CB019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7489C8-ACC1-4046-ADAF-DFD716CD64BF}" type="slidenum">
              <a:rPr lang="sk-SK" smtClean="0"/>
              <a:t>‹#›</a:t>
            </a:fld>
            <a:endParaRPr lang="sk-SK"/>
          </a:p>
        </p:txBody>
      </p:sp>
    </p:spTree>
    <p:extLst>
      <p:ext uri="{BB962C8B-B14F-4D97-AF65-F5344CB8AC3E}">
        <p14:creationId xmlns:p14="http://schemas.microsoft.com/office/powerpoint/2010/main" val="15776139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www.slov-lex.sk/pravne-predpisy/SK/ZZ/2001/381/20191001#paragraf-10" TargetMode="External"/><Relationship Id="rId3" Type="http://schemas.openxmlformats.org/officeDocument/2006/relationships/hyperlink" Target="https://www.slov-lex.sk/pravne-predpisy/SK/ZZ/2001/381/20191001#poznamky.poznamka-15d" TargetMode="External"/><Relationship Id="rId7" Type="http://schemas.openxmlformats.org/officeDocument/2006/relationships/hyperlink" Target="https://www.slov-lex.sk/pravne-predpisy/SK/ZZ/2001/381/20191001#poznamky.poznamka-19" TargetMode="External"/><Relationship Id="rId2" Type="http://schemas.openxmlformats.org/officeDocument/2006/relationships/hyperlink" Target="https://www.slov-lex.sk/pravne-predpisy/SK/ZZ/1991/423/20010101#poznamky.poznamka-3" TargetMode="External"/><Relationship Id="rId1" Type="http://schemas.openxmlformats.org/officeDocument/2006/relationships/slideLayout" Target="../slideLayouts/slideLayout4.xml"/><Relationship Id="rId6" Type="http://schemas.openxmlformats.org/officeDocument/2006/relationships/hyperlink" Target="https://www.slov-lex.sk/pravne-predpisy/SK/ZZ/2001/381/20191001#poznamky.poznamka-18" TargetMode="External"/><Relationship Id="rId5" Type="http://schemas.openxmlformats.org/officeDocument/2006/relationships/hyperlink" Target="https://www.slov-lex.sk/pravne-predpisy/SK/ZZ/2001/381/20191001#poznamky.poznamka-17" TargetMode="External"/><Relationship Id="rId4" Type="http://schemas.openxmlformats.org/officeDocument/2006/relationships/hyperlink" Target="https://www.slov-lex.sk/pravne-predpisy/SK/ZZ/2001/381/20191001#poznamky.poznamka-16"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slov-lex.sk/pravne-predpisy/SK/ZZ/2001/381/20191001#poznamky.poznamka-16" TargetMode="External"/><Relationship Id="rId7" Type="http://schemas.openxmlformats.org/officeDocument/2006/relationships/hyperlink" Target="https://www.slov-lex.sk/pravne-predpisy/SK/ZZ/2001/381/20191001#paragraf-10" TargetMode="External"/><Relationship Id="rId2" Type="http://schemas.openxmlformats.org/officeDocument/2006/relationships/hyperlink" Target="https://www.slov-lex.sk/pravne-predpisy/SK/ZZ/2001/381/20191001#poznamky.poznamka-15d" TargetMode="External"/><Relationship Id="rId1" Type="http://schemas.openxmlformats.org/officeDocument/2006/relationships/slideLayout" Target="../slideLayouts/slideLayout4.xml"/><Relationship Id="rId6" Type="http://schemas.openxmlformats.org/officeDocument/2006/relationships/hyperlink" Target="https://www.slov-lex.sk/pravne-predpisy/SK/ZZ/2001/381/20191001#poznamky.poznamka-19" TargetMode="External"/><Relationship Id="rId5" Type="http://schemas.openxmlformats.org/officeDocument/2006/relationships/hyperlink" Target="https://www.slov-lex.sk/pravne-predpisy/SK/ZZ/2001/381/20191001#poznamky.poznamka-18" TargetMode="External"/><Relationship Id="rId4" Type="http://schemas.openxmlformats.org/officeDocument/2006/relationships/hyperlink" Target="https://www.slov-lex.sk/pravne-predpisy/SK/ZZ/2001/381/20191001#poznamky.poznamka-17"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s://www.zakonypreludi.sk/zz/2001-381#f266663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503B4B-CCEE-503D-3953-53A282B6FD65}"/>
              </a:ext>
            </a:extLst>
          </p:cNvPr>
          <p:cNvSpPr>
            <a:spLocks noGrp="1"/>
          </p:cNvSpPr>
          <p:nvPr>
            <p:ph type="ctrTitle"/>
          </p:nvPr>
        </p:nvSpPr>
        <p:spPr>
          <a:xfrm>
            <a:off x="1524000" y="1122363"/>
            <a:ext cx="9144000" cy="3021798"/>
          </a:xfrm>
        </p:spPr>
        <p:txBody>
          <a:bodyPr>
            <a:normAutofit/>
          </a:bodyPr>
          <a:lstStyle/>
          <a:p>
            <a:r>
              <a:rPr lang="sk-SK" sz="3200" b="1" dirty="0">
                <a:effectLst/>
                <a:latin typeface="Calibri" panose="020F0502020204030204" pitchFamily="34" charset="0"/>
                <a:ea typeface="Calibri" panose="020F0502020204030204" pitchFamily="34" charset="0"/>
                <a:cs typeface="Calibri" panose="020F0502020204030204" pitchFamily="34" charset="0"/>
              </a:rPr>
              <a:t>Niektoré aktuálne problémy, </a:t>
            </a:r>
            <a:br>
              <a:rPr lang="sk-SK" sz="3200" b="1" dirty="0">
                <a:effectLst/>
                <a:latin typeface="Calibri" panose="020F0502020204030204" pitchFamily="34" charset="0"/>
                <a:ea typeface="Calibri" panose="020F0502020204030204" pitchFamily="34" charset="0"/>
                <a:cs typeface="Calibri" panose="020F0502020204030204" pitchFamily="34" charset="0"/>
              </a:rPr>
            </a:br>
            <a:r>
              <a:rPr lang="sk-SK" sz="3200" b="1" dirty="0">
                <a:latin typeface="Calibri" panose="020F0502020204030204" pitchFamily="34" charset="0"/>
                <a:ea typeface="Calibri" panose="020F0502020204030204" pitchFamily="34" charset="0"/>
                <a:cs typeface="Calibri" panose="020F0502020204030204" pitchFamily="34" charset="0"/>
              </a:rPr>
              <a:t>ktoré súvisia s </a:t>
            </a:r>
            <a:br>
              <a:rPr lang="sk-SK" sz="3200" b="1" dirty="0">
                <a:latin typeface="Calibri" panose="020F0502020204030204" pitchFamily="34" charset="0"/>
                <a:ea typeface="Calibri" panose="020F0502020204030204" pitchFamily="34" charset="0"/>
                <a:cs typeface="Calibri" panose="020F0502020204030204" pitchFamily="34" charset="0"/>
              </a:rPr>
            </a:br>
            <a:r>
              <a:rPr lang="sk-SK" sz="3200" b="1" dirty="0">
                <a:latin typeface="Calibri" panose="020F0502020204030204" pitchFamily="34" charset="0"/>
                <a:ea typeface="Calibri" panose="020F0502020204030204" pitchFamily="34" charset="0"/>
                <a:cs typeface="Calibri" panose="020F0502020204030204" pitchFamily="34" charset="0"/>
              </a:rPr>
              <a:t>náhradou </a:t>
            </a:r>
            <a:r>
              <a:rPr lang="sk-SK" sz="3200" b="1" dirty="0">
                <a:effectLst/>
                <a:latin typeface="Calibri" panose="020F0502020204030204" pitchFamily="34" charset="0"/>
                <a:ea typeface="Calibri" panose="020F0502020204030204" pitchFamily="34" charset="0"/>
                <a:cs typeface="Calibri" panose="020F0502020204030204" pitchFamily="34" charset="0"/>
              </a:rPr>
              <a:t>poisteného plnenia </a:t>
            </a:r>
            <a:br>
              <a:rPr lang="sk-SK" sz="3200" b="1" dirty="0">
                <a:effectLst/>
                <a:latin typeface="Calibri" panose="020F0502020204030204" pitchFamily="34" charset="0"/>
                <a:ea typeface="Calibri" panose="020F0502020204030204" pitchFamily="34" charset="0"/>
                <a:cs typeface="Calibri" panose="020F0502020204030204" pitchFamily="34" charset="0"/>
              </a:rPr>
            </a:br>
            <a:r>
              <a:rPr lang="sk-SK" sz="3200" b="1" dirty="0">
                <a:effectLst/>
                <a:latin typeface="Calibri" panose="020F0502020204030204" pitchFamily="34" charset="0"/>
                <a:ea typeface="Calibri" panose="020F0502020204030204" pitchFamily="34" charset="0"/>
                <a:cs typeface="Calibri" panose="020F0502020204030204" pitchFamily="34" charset="0"/>
              </a:rPr>
              <a:t>proti poistenému </a:t>
            </a:r>
            <a:br>
              <a:rPr lang="sk-SK" sz="3200" b="1" dirty="0">
                <a:effectLst/>
                <a:latin typeface="Calibri" panose="020F0502020204030204" pitchFamily="34" charset="0"/>
                <a:ea typeface="Calibri" panose="020F0502020204030204" pitchFamily="34" charset="0"/>
                <a:cs typeface="Calibri" panose="020F0502020204030204" pitchFamily="34" charset="0"/>
              </a:rPr>
            </a:br>
            <a:r>
              <a:rPr lang="sk-SK" sz="3200" b="1" dirty="0">
                <a:effectLst/>
                <a:latin typeface="Calibri" panose="020F0502020204030204" pitchFamily="34" charset="0"/>
                <a:ea typeface="Calibri" panose="020F0502020204030204" pitchFamily="34" charset="0"/>
                <a:cs typeface="Calibri" panose="020F0502020204030204" pitchFamily="34" charset="0"/>
              </a:rPr>
              <a:t>v povinnom zmluvnom poistení</a:t>
            </a:r>
            <a:endParaRPr lang="sk-SK" dirty="0"/>
          </a:p>
        </p:txBody>
      </p:sp>
      <p:sp>
        <p:nvSpPr>
          <p:cNvPr id="3" name="Podnadpis 2">
            <a:extLst>
              <a:ext uri="{FF2B5EF4-FFF2-40B4-BE49-F238E27FC236}">
                <a16:creationId xmlns:a16="http://schemas.microsoft.com/office/drawing/2014/main" id="{B1BB20BA-6BA4-4742-D5F5-F0A8BB98DDA0}"/>
              </a:ext>
            </a:extLst>
          </p:cNvPr>
          <p:cNvSpPr>
            <a:spLocks noGrp="1"/>
          </p:cNvSpPr>
          <p:nvPr>
            <p:ph type="subTitle" idx="1"/>
          </p:nvPr>
        </p:nvSpPr>
        <p:spPr>
          <a:xfrm>
            <a:off x="1524000" y="4731204"/>
            <a:ext cx="9144000" cy="1359352"/>
          </a:xfrm>
        </p:spPr>
        <p:txBody>
          <a:bodyPr>
            <a:normAutofit/>
          </a:bodyPr>
          <a:lstStyle/>
          <a:p>
            <a:pPr algn="l"/>
            <a:r>
              <a:rPr lang="sk-SK" sz="1400" b="1" dirty="0">
                <a:latin typeface="Arial" panose="020B0604020202020204" pitchFamily="34" charset="0"/>
                <a:cs typeface="Arial" panose="020B0604020202020204" pitchFamily="34" charset="0"/>
              </a:rPr>
              <a:t>JUDr. Imrich Fekete, CSc.</a:t>
            </a:r>
          </a:p>
          <a:p>
            <a:pPr algn="l"/>
            <a:r>
              <a:rPr lang="sk-SK" sz="1400" b="1" dirty="0">
                <a:latin typeface="Arial" panose="020B0604020202020204" pitchFamily="34" charset="0"/>
                <a:cs typeface="Arial" panose="020B0604020202020204" pitchFamily="34" charset="0"/>
              </a:rPr>
              <a:t>Slovenská kancelária poisťovateľov</a:t>
            </a:r>
          </a:p>
          <a:p>
            <a:pPr algn="l"/>
            <a:endParaRPr lang="sk-SK" sz="1400" b="1" dirty="0">
              <a:latin typeface="Arial" panose="020B0604020202020204" pitchFamily="34" charset="0"/>
              <a:cs typeface="Arial" panose="020B0604020202020204" pitchFamily="34" charset="0"/>
            </a:endParaRPr>
          </a:p>
          <a:p>
            <a:pPr algn="l"/>
            <a:r>
              <a:rPr lang="sk-SK" sz="1400" b="1" dirty="0">
                <a:latin typeface="Arial" panose="020B0604020202020204" pitchFamily="34" charset="0"/>
                <a:cs typeface="Arial" panose="020B0604020202020204" pitchFamily="34" charset="0"/>
              </a:rPr>
              <a:t>Šamorín, 15. 6. 2022</a:t>
            </a:r>
          </a:p>
        </p:txBody>
      </p:sp>
    </p:spTree>
    <p:extLst>
      <p:ext uri="{BB962C8B-B14F-4D97-AF65-F5344CB8AC3E}">
        <p14:creationId xmlns:p14="http://schemas.microsoft.com/office/powerpoint/2010/main" val="23149764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AFBBC0-8ED7-E97B-4265-5EDDC99F9038}"/>
              </a:ext>
            </a:extLst>
          </p:cNvPr>
          <p:cNvSpPr>
            <a:spLocks noGrp="1"/>
          </p:cNvSpPr>
          <p:nvPr>
            <p:ph type="title"/>
          </p:nvPr>
        </p:nvSpPr>
        <p:spPr>
          <a:xfrm>
            <a:off x="838200" y="142875"/>
            <a:ext cx="10515600" cy="493939"/>
          </a:xfrm>
        </p:spPr>
        <p:txBody>
          <a:bodyPr>
            <a:normAutofit/>
          </a:bodyPr>
          <a:lstStyle/>
          <a:p>
            <a:r>
              <a:rPr lang="sk-SK" sz="2400" b="1" dirty="0">
                <a:latin typeface="+mn-lt"/>
              </a:rPr>
              <a:t>Teoretické východiská:  princíp proporcionality alebo limitácia výšky postihu?</a:t>
            </a:r>
          </a:p>
        </p:txBody>
      </p:sp>
      <p:sp>
        <p:nvSpPr>
          <p:cNvPr id="3" name="Zástupný objekt pre obsah 2">
            <a:extLst>
              <a:ext uri="{FF2B5EF4-FFF2-40B4-BE49-F238E27FC236}">
                <a16:creationId xmlns:a16="http://schemas.microsoft.com/office/drawing/2014/main" id="{256677BE-E8D8-C426-294C-B16DB3EED0A6}"/>
              </a:ext>
            </a:extLst>
          </p:cNvPr>
          <p:cNvSpPr>
            <a:spLocks noGrp="1"/>
          </p:cNvSpPr>
          <p:nvPr>
            <p:ph idx="1"/>
          </p:nvPr>
        </p:nvSpPr>
        <p:spPr>
          <a:xfrm>
            <a:off x="838200" y="820512"/>
            <a:ext cx="10515600" cy="5356452"/>
          </a:xfrm>
        </p:spPr>
        <p:txBody>
          <a:bodyPr>
            <a:normAutofit lnSpcReduction="10000"/>
          </a:bodyPr>
          <a:lstStyle/>
          <a:p>
            <a:pPr marL="0" indent="0" algn="just">
              <a:buNone/>
            </a:pPr>
            <a:r>
              <a:rPr lang="sk-SK" sz="1600" b="1" dirty="0">
                <a:latin typeface="Calibri" panose="020F0502020204030204" pitchFamily="34" charset="0"/>
                <a:cs typeface="Calibri" panose="020F0502020204030204" pitchFamily="34" charset="0"/>
              </a:rPr>
              <a:t>Právo poisťovateľa na náhradu poistného plnenia by sa mal uplatňovať v súlade so všeobecnou právnou zásadou proporcionality a princípom primeranosti</a:t>
            </a:r>
          </a:p>
          <a:p>
            <a:pPr marL="0" indent="0" algn="just">
              <a:buNone/>
            </a:pPr>
            <a:r>
              <a:rPr lang="sk-SK" sz="1600" dirty="0">
                <a:latin typeface="Calibri" panose="020F0502020204030204" pitchFamily="34" charset="0"/>
                <a:cs typeface="Calibri" panose="020F0502020204030204" pitchFamily="34" charset="0"/>
              </a:rPr>
              <a:t>Ustanovenie § 12 ZPZP dáva síce právo poisťovateľovi právo uplatniť právo na náhradu poistného plnenia alebo len jeho časti. </a:t>
            </a:r>
            <a:r>
              <a:rPr lang="sk-SK" sz="1600" b="1" dirty="0">
                <a:latin typeface="Calibri" panose="020F0502020204030204" pitchFamily="34" charset="0"/>
                <a:cs typeface="Calibri" panose="020F0502020204030204" pitchFamily="34" charset="0"/>
              </a:rPr>
              <a:t>Princíp primeranosti</a:t>
            </a:r>
            <a:r>
              <a:rPr lang="sk-SK" sz="1600" dirty="0">
                <a:latin typeface="Calibri" panose="020F0502020204030204" pitchFamily="34" charset="0"/>
                <a:cs typeface="Calibri" panose="020F0502020204030204" pitchFamily="34" charset="0"/>
              </a:rPr>
              <a:t> má zabrániť tomu, aby </a:t>
            </a:r>
            <a:r>
              <a:rPr lang="sk-SK" sz="1600" b="1" dirty="0">
                <a:latin typeface="Calibri" panose="020F0502020204030204" pitchFamily="34" charset="0"/>
                <a:cs typeface="Calibri" panose="020F0502020204030204" pitchFamily="34" charset="0"/>
              </a:rPr>
              <a:t> </a:t>
            </a:r>
            <a:r>
              <a:rPr lang="sk-SK" sz="1600" dirty="0">
                <a:latin typeface="Calibri" panose="020F0502020204030204" pitchFamily="34" charset="0"/>
                <a:cs typeface="Calibri" panose="020F0502020204030204" pitchFamily="34" charset="0"/>
              </a:rPr>
              <a:t>v prípade akéhokoľvek porušenia právnych povinností  poisťovateľ mohol podľa ľubovôle stanoviť výšku postihového nároku voči poistenému v zmysle § 12 ZPZP až do výšky poskytnutého plnenia poškodenému.  </a:t>
            </a:r>
          </a:p>
          <a:p>
            <a:pPr marL="0" indent="0" algn="just">
              <a:buNone/>
            </a:pPr>
            <a:r>
              <a:rPr lang="sk-SK" sz="1600" dirty="0">
                <a:latin typeface="Calibri" panose="020F0502020204030204" pitchFamily="34" charset="0"/>
                <a:cs typeface="Calibri" panose="020F0502020204030204" pitchFamily="34" charset="0"/>
              </a:rPr>
              <a:t>Poisťovateľ je limitovaný všeobecným právnym princípom proporcionality, ktorého cieľom je </a:t>
            </a:r>
            <a:r>
              <a:rPr lang="sk-SK" sz="1600" b="1" dirty="0">
                <a:latin typeface="Calibri" panose="020F0502020204030204" pitchFamily="34" charset="0"/>
                <a:cs typeface="Calibri" panose="020F0502020204030204" pitchFamily="34" charset="0"/>
              </a:rPr>
              <a:t>spravodlivé usporiadanie dvoch kolíznych práv.  </a:t>
            </a:r>
            <a:r>
              <a:rPr lang="sk-SK" sz="1600" dirty="0">
                <a:latin typeface="Calibri" panose="020F0502020204030204" pitchFamily="34" charset="0"/>
                <a:cs typeface="Calibri" panose="020F0502020204030204" pitchFamily="34" charset="0"/>
              </a:rPr>
              <a:t>Ide o</a:t>
            </a:r>
            <a:r>
              <a:rPr lang="sk-SK" sz="1600" b="1" dirty="0">
                <a:latin typeface="Calibri" panose="020F0502020204030204" pitchFamily="34" charset="0"/>
                <a:cs typeface="Calibri" panose="020F0502020204030204" pitchFamily="34" charset="0"/>
              </a:rPr>
              <a:t> </a:t>
            </a:r>
            <a:r>
              <a:rPr lang="sk-SK" sz="1600" dirty="0">
                <a:latin typeface="Calibri" panose="020F0502020204030204" pitchFamily="34" charset="0"/>
                <a:cs typeface="Calibri" panose="020F0502020204030204" pitchFamily="34" charset="0"/>
              </a:rPr>
              <a:t>kolíziu práva poisteného, aby poisťovateľ za neho nahradil škodu spôsobenú prevádzkou motorového vozidla a práva poisťovateľa na náhradu plnenia, ktoré za poisteného poskytol poškodenému.</a:t>
            </a:r>
          </a:p>
          <a:p>
            <a:pPr marL="0" indent="0" algn="just">
              <a:buNone/>
            </a:pPr>
            <a:r>
              <a:rPr lang="sk-SK" sz="1600" b="1" dirty="0">
                <a:latin typeface="Calibri" panose="020F0502020204030204" pitchFamily="34" charset="0"/>
                <a:cs typeface="Calibri" panose="020F0502020204030204" pitchFamily="34" charset="0"/>
              </a:rPr>
              <a:t>Základom proporcionality </a:t>
            </a:r>
            <a:r>
              <a:rPr lang="sk-SK" sz="1600" dirty="0">
                <a:latin typeface="Calibri" panose="020F0502020204030204" pitchFamily="34" charset="0"/>
                <a:cs typeface="Calibri" panose="020F0502020204030204" pitchFamily="34" charset="0"/>
              </a:rPr>
              <a:t>je </a:t>
            </a:r>
            <a:r>
              <a:rPr lang="sk-SK" sz="1600" b="1" dirty="0">
                <a:latin typeface="Calibri" panose="020F0502020204030204" pitchFamily="34" charset="0"/>
                <a:cs typeface="Calibri" panose="020F0502020204030204" pitchFamily="34" charset="0"/>
              </a:rPr>
              <a:t>kritérium závažnosti porušenia konkrétnej právnej povinnosti a vplyv tohto porušenia povinnosti na samotný vznik škody, jej rozsah, resp. priebeh jej šetrenia</a:t>
            </a:r>
            <a:r>
              <a:rPr lang="sk-SK" sz="1600" dirty="0">
                <a:latin typeface="Calibri" panose="020F0502020204030204" pitchFamily="34" charset="0"/>
                <a:cs typeface="Calibri" panose="020F0502020204030204" pitchFamily="34" charset="0"/>
              </a:rPr>
              <a:t>. Spravodlivému usporiadaniu práv a oprávnených záujmov zodpovedá, aby napr. proti poistenému, ktorý porušil právnu povinnosť závažným spôsobom, keď úmyselne spôsobil škodu prevádzkou motorového vozidla, bolo uplatnené právo poisťovateľa v zmysle § 12 ZPZP v maximálnej možnej miere. V prípade poisteného, ktorý porušil právnu povinnosť minimálnej závažnosti, ktorej porušenie nemalo vplyv ani na vznik škody, ani na zväčšenie jej rozsahu a nespôsobilo poisťovateľovi ťažkosti ani pri šetrení poistnej udalosti, je adekvátne uplatnenie uvedeného nároku v minimálnej výške.  Kým v prvom prípade je namieste, aby bola popri sankčnej funkcii tohto nároku poisťovateľa voči poistenému uplatnená aj </a:t>
            </a:r>
            <a:r>
              <a:rPr lang="sk-SK" sz="1600" b="1" dirty="0">
                <a:latin typeface="Calibri" panose="020F0502020204030204" pitchFamily="34" charset="0"/>
                <a:cs typeface="Calibri" panose="020F0502020204030204" pitchFamily="34" charset="0"/>
              </a:rPr>
              <a:t>funkcia reparačná, </a:t>
            </a:r>
            <a:r>
              <a:rPr lang="sk-SK" sz="1600" dirty="0">
                <a:latin typeface="Calibri" panose="020F0502020204030204" pitchFamily="34" charset="0"/>
                <a:cs typeface="Calibri" panose="020F0502020204030204" pitchFamily="34" charset="0"/>
              </a:rPr>
              <a:t>v druhom prípade je namieste len uplatnenie </a:t>
            </a:r>
            <a:r>
              <a:rPr lang="sk-SK" sz="1600" b="1" dirty="0">
                <a:latin typeface="Calibri" panose="020F0502020204030204" pitchFamily="34" charset="0"/>
                <a:cs typeface="Calibri" panose="020F0502020204030204" pitchFamily="34" charset="0"/>
              </a:rPr>
              <a:t>sankčnej funkcie </a:t>
            </a:r>
            <a:r>
              <a:rPr lang="sk-SK" sz="1600" dirty="0">
                <a:latin typeface="Calibri" panose="020F0502020204030204" pitchFamily="34" charset="0"/>
                <a:cs typeface="Calibri" panose="020F0502020204030204" pitchFamily="34" charset="0"/>
              </a:rPr>
              <a:t>tohto nároku, pretože protiprávne konanie poisteného nijakým spôsobom neovplyvnilo vznik povinnosti poisťovateľa plniť. </a:t>
            </a:r>
          </a:p>
          <a:p>
            <a:pPr marL="0" indent="0" algn="just">
              <a:buNone/>
            </a:pPr>
            <a:r>
              <a:rPr lang="sk-SK" sz="1600" dirty="0">
                <a:latin typeface="Calibri" panose="020F0502020204030204" pitchFamily="34" charset="0"/>
                <a:cs typeface="Calibri" panose="020F0502020204030204" pitchFamily="34" charset="0"/>
              </a:rPr>
              <a:t>V prípade postihu podľa § 12 ZPZP postih smeruje  voči zmluvnému partnerovi poisťovateľa, ktorý má s poisťovateľom uzavretú platnú poistnú zmluvu a za poistné poskytnuté poistné plnenie  uhradil poistné.  Právne postavenie poisteného nemožno porovnať s právnym postavením osoby, voči ktorej má SKP právo na postih podľa § 24 ods.  7 ZPZP v plnej výške vyplatenej sumy. </a:t>
            </a:r>
          </a:p>
        </p:txBody>
      </p:sp>
      <p:sp>
        <p:nvSpPr>
          <p:cNvPr id="4" name="Zástupný objekt pre číslo snímky 3">
            <a:extLst>
              <a:ext uri="{FF2B5EF4-FFF2-40B4-BE49-F238E27FC236}">
                <a16:creationId xmlns:a16="http://schemas.microsoft.com/office/drawing/2014/main" id="{6761B14D-45FF-269A-140B-AEA4188E1DC1}"/>
              </a:ext>
            </a:extLst>
          </p:cNvPr>
          <p:cNvSpPr>
            <a:spLocks noGrp="1"/>
          </p:cNvSpPr>
          <p:nvPr>
            <p:ph type="sldNum" sz="quarter" idx="12"/>
          </p:nvPr>
        </p:nvSpPr>
        <p:spPr/>
        <p:txBody>
          <a:bodyPr/>
          <a:lstStyle/>
          <a:p>
            <a:fld id="{FB7489C8-ACC1-4046-ADAF-DFD716CD64BF}" type="slidenum">
              <a:rPr lang="sk-SK" smtClean="0"/>
              <a:t>10</a:t>
            </a:fld>
            <a:endParaRPr lang="sk-SK"/>
          </a:p>
        </p:txBody>
      </p:sp>
    </p:spTree>
    <p:extLst>
      <p:ext uri="{BB962C8B-B14F-4D97-AF65-F5344CB8AC3E}">
        <p14:creationId xmlns:p14="http://schemas.microsoft.com/office/powerpoint/2010/main" val="2837926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BC68C8-2480-28DF-5169-63B88D5FE672}"/>
              </a:ext>
            </a:extLst>
          </p:cNvPr>
          <p:cNvSpPr>
            <a:spLocks noGrp="1"/>
          </p:cNvSpPr>
          <p:nvPr>
            <p:ph type="title"/>
          </p:nvPr>
        </p:nvSpPr>
        <p:spPr>
          <a:xfrm>
            <a:off x="838200" y="200025"/>
            <a:ext cx="10515600" cy="644979"/>
          </a:xfrm>
        </p:spPr>
        <p:txBody>
          <a:bodyPr>
            <a:normAutofit/>
          </a:bodyPr>
          <a:lstStyle/>
          <a:p>
            <a:r>
              <a:rPr lang="sk-SK" sz="2400" b="1" dirty="0">
                <a:solidFill>
                  <a:srgbClr val="000000"/>
                </a:solidFill>
                <a:effectLst/>
                <a:latin typeface="+mn-lt"/>
              </a:rPr>
              <a:t>Východiská súdnej praxe ohľadom limitácie výšky postihu</a:t>
            </a:r>
            <a:endParaRPr lang="sk-SK" sz="2400" b="1" dirty="0">
              <a:latin typeface="+mn-lt"/>
              <a:cs typeface="Calibri" panose="020F0502020204030204" pitchFamily="34" charset="0"/>
            </a:endParaRPr>
          </a:p>
        </p:txBody>
      </p:sp>
      <p:sp>
        <p:nvSpPr>
          <p:cNvPr id="3" name="Zástupný objekt pre obsah 2">
            <a:extLst>
              <a:ext uri="{FF2B5EF4-FFF2-40B4-BE49-F238E27FC236}">
                <a16:creationId xmlns:a16="http://schemas.microsoft.com/office/drawing/2014/main" id="{22F45E30-71A3-EB20-7561-DB14F72A6F51}"/>
              </a:ext>
            </a:extLst>
          </p:cNvPr>
          <p:cNvSpPr>
            <a:spLocks noGrp="1"/>
          </p:cNvSpPr>
          <p:nvPr>
            <p:ph idx="1"/>
          </p:nvPr>
        </p:nvSpPr>
        <p:spPr>
          <a:xfrm>
            <a:off x="838200" y="845004"/>
            <a:ext cx="10515600" cy="5331959"/>
          </a:xfrm>
        </p:spPr>
        <p:txBody>
          <a:bodyPr>
            <a:normAutofit/>
          </a:bodyPr>
          <a:lstStyle/>
          <a:p>
            <a:pPr marL="0" indent="0" algn="just">
              <a:buNone/>
            </a:pPr>
            <a:endParaRPr lang="sk-SK" sz="1600" i="0" dirty="0">
              <a:solidFill>
                <a:srgbClr val="000000"/>
              </a:solidFill>
              <a:effectLst/>
            </a:endParaRPr>
          </a:p>
          <a:p>
            <a:pPr marL="0" indent="0" algn="just">
              <a:buNone/>
            </a:pPr>
            <a:endParaRPr lang="sk-SK" sz="1600" dirty="0">
              <a:solidFill>
                <a:srgbClr val="000000"/>
              </a:solidFill>
            </a:endParaRPr>
          </a:p>
          <a:p>
            <a:pPr marL="0" indent="0" algn="just">
              <a:buNone/>
            </a:pPr>
            <a:r>
              <a:rPr lang="sk-SK" sz="1600" b="1" dirty="0">
                <a:solidFill>
                  <a:srgbClr val="000000"/>
                </a:solidFill>
                <a:effectLst/>
                <a:latin typeface="+mn-lt"/>
              </a:rPr>
              <a:t>Nález Ústavného súdu SR z 31. januára 2019, </a:t>
            </a:r>
            <a:r>
              <a:rPr lang="sk-SK" sz="1600" b="1" dirty="0" err="1">
                <a:solidFill>
                  <a:srgbClr val="000000"/>
                </a:solidFill>
                <a:effectLst/>
                <a:latin typeface="+mn-lt"/>
              </a:rPr>
              <a:t>sp</a:t>
            </a:r>
            <a:r>
              <a:rPr lang="sk-SK" sz="1600" b="1" dirty="0">
                <a:solidFill>
                  <a:srgbClr val="000000"/>
                </a:solidFill>
                <a:effectLst/>
                <a:latin typeface="+mn-lt"/>
              </a:rPr>
              <a:t>. zn. IV. ÚS 377/2018</a:t>
            </a:r>
          </a:p>
          <a:p>
            <a:pPr marL="0" indent="0" algn="just">
              <a:buNone/>
            </a:pPr>
            <a:endParaRPr lang="sk-SK" sz="1600" b="1" i="0" dirty="0">
              <a:solidFill>
                <a:srgbClr val="000000"/>
              </a:solidFill>
              <a:effectLst/>
            </a:endParaRPr>
          </a:p>
          <a:p>
            <a:pPr marL="0" indent="0" algn="just">
              <a:buNone/>
            </a:pPr>
            <a:r>
              <a:rPr lang="sk-SK" sz="1600" b="1" i="0" dirty="0">
                <a:solidFill>
                  <a:srgbClr val="000000"/>
                </a:solidFill>
                <a:effectLst/>
              </a:rPr>
              <a:t>„Regresná náhrada má plniť výchovný a nie likvidačný účel, a má zohľadniť  okolnosti, za ktorých došlo k vzniku škody. </a:t>
            </a:r>
          </a:p>
          <a:p>
            <a:pPr marL="0" indent="0" algn="just">
              <a:buNone/>
            </a:pPr>
            <a:r>
              <a:rPr lang="sk-SK" sz="1600" i="0" dirty="0">
                <a:solidFill>
                  <a:srgbClr val="000000"/>
                </a:solidFill>
                <a:effectLst/>
              </a:rPr>
              <a:t>Primeranosť náhrady možno ustáliť </a:t>
            </a:r>
          </a:p>
          <a:p>
            <a:pPr marL="342900" indent="-342900" algn="just">
              <a:buAutoNum type="alphaLcParenR"/>
            </a:pPr>
            <a:r>
              <a:rPr lang="sk-SK" sz="1600" i="0" dirty="0">
                <a:solidFill>
                  <a:srgbClr val="000000"/>
                </a:solidFill>
                <a:effectLst/>
              </a:rPr>
              <a:t>skúmaním výšky sumy vyplatenej z titulu poistenia (pri zohľadnení, či ide o sumu konečnú alebo o sumu, ktorá sa v budúcnosti bude zvyšovať), </a:t>
            </a:r>
          </a:p>
          <a:p>
            <a:pPr marL="342900" indent="-342900" algn="just">
              <a:buAutoNum type="alphaLcParenR"/>
            </a:pPr>
            <a:r>
              <a:rPr lang="sk-SK" sz="1600" i="0" dirty="0">
                <a:solidFill>
                  <a:srgbClr val="000000"/>
                </a:solidFill>
                <a:effectLst/>
              </a:rPr>
              <a:t>zohľadnením okolností, za ktorých škoda vznikla, a </a:t>
            </a:r>
          </a:p>
          <a:p>
            <a:pPr marL="342900" indent="-342900" algn="just">
              <a:buAutoNum type="alphaLcParenR"/>
            </a:pPr>
            <a:r>
              <a:rPr lang="sk-SK" sz="1600" i="0" dirty="0">
                <a:solidFill>
                  <a:srgbClr val="000000"/>
                </a:solidFill>
                <a:effectLst/>
              </a:rPr>
              <a:t>tiež skúmaním osobných, zárobkových a majetkových pomerov toho, kto škodu spôsobil. Až posúdením týchto troch komponentov možno dospieť k záveru o tom, či regresná náhrada je primeraná. </a:t>
            </a:r>
          </a:p>
          <a:p>
            <a:pPr marL="0" indent="0" algn="just">
              <a:buNone/>
            </a:pPr>
            <a:r>
              <a:rPr lang="sk-SK" sz="1600" i="0" dirty="0">
                <a:solidFill>
                  <a:srgbClr val="000000"/>
                </a:solidFill>
                <a:effectLst/>
              </a:rPr>
              <a:t>Aplikácia dvoch komponentov – </a:t>
            </a:r>
            <a:r>
              <a:rPr lang="sk-SK" sz="1600" b="1" i="0" dirty="0">
                <a:solidFill>
                  <a:srgbClr val="000000"/>
                </a:solidFill>
                <a:effectLst/>
              </a:rPr>
              <a:t>výšky plnenia a miery jej percentuálneho zníženia a okolností, za ktorých došlo ku škode </a:t>
            </a:r>
            <a:r>
              <a:rPr lang="sk-SK" sz="1600" i="0" dirty="0">
                <a:solidFill>
                  <a:srgbClr val="000000"/>
                </a:solidFill>
                <a:effectLst/>
              </a:rPr>
              <a:t>– nie je dostatočným podkladom pre záver o primeranosti regresnej náhrady. Je nevyhnutné aplikovať súčasne aj </a:t>
            </a:r>
            <a:r>
              <a:rPr lang="sk-SK" sz="1600" b="1" i="0" dirty="0">
                <a:solidFill>
                  <a:srgbClr val="000000"/>
                </a:solidFill>
                <a:effectLst/>
              </a:rPr>
              <a:t>tretí komponent, t. j. konkrétne pomery toho, kto škodu spôsobil, lebo len tak možno dosiahnuť účel regresnej náhrady. </a:t>
            </a:r>
            <a:r>
              <a:rPr lang="sk-SK" sz="1600" i="0" dirty="0">
                <a:solidFill>
                  <a:srgbClr val="000000"/>
                </a:solidFill>
                <a:effectLst/>
              </a:rPr>
              <a:t>Skúmanie pomerov toho, kto škodu spôsobil, umožní primerane určiť výšku regresnej náhrady tak, aby plnila výchovný (odstrašujúci) účinok, a vyhnúť sa tomu, aby výška regresnej náhrady nebola príliš nízka – keď nenaplní svoj účel a na druhej strane, aby nebola (ekonomicky) likvidačná.“</a:t>
            </a:r>
            <a:endParaRPr lang="sk-SK" sz="1600" dirty="0"/>
          </a:p>
        </p:txBody>
      </p:sp>
      <p:sp>
        <p:nvSpPr>
          <p:cNvPr id="4" name="Zástupný objekt pre číslo snímky 3">
            <a:extLst>
              <a:ext uri="{FF2B5EF4-FFF2-40B4-BE49-F238E27FC236}">
                <a16:creationId xmlns:a16="http://schemas.microsoft.com/office/drawing/2014/main" id="{867DD68B-82EA-59A1-160A-D5B4F09E029C}"/>
              </a:ext>
            </a:extLst>
          </p:cNvPr>
          <p:cNvSpPr>
            <a:spLocks noGrp="1"/>
          </p:cNvSpPr>
          <p:nvPr>
            <p:ph type="sldNum" sz="quarter" idx="12"/>
          </p:nvPr>
        </p:nvSpPr>
        <p:spPr/>
        <p:txBody>
          <a:bodyPr/>
          <a:lstStyle/>
          <a:p>
            <a:fld id="{FB7489C8-ACC1-4046-ADAF-DFD716CD64BF}" type="slidenum">
              <a:rPr lang="sk-SK" smtClean="0"/>
              <a:t>11</a:t>
            </a:fld>
            <a:endParaRPr lang="sk-SK"/>
          </a:p>
        </p:txBody>
      </p:sp>
    </p:spTree>
    <p:extLst>
      <p:ext uri="{BB962C8B-B14F-4D97-AF65-F5344CB8AC3E}">
        <p14:creationId xmlns:p14="http://schemas.microsoft.com/office/powerpoint/2010/main" val="2637724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C765D93-2F8E-D3E8-70BC-C6BCAE6B8C70}"/>
              </a:ext>
            </a:extLst>
          </p:cNvPr>
          <p:cNvSpPr>
            <a:spLocks noGrp="1"/>
          </p:cNvSpPr>
          <p:nvPr>
            <p:ph type="title"/>
          </p:nvPr>
        </p:nvSpPr>
        <p:spPr>
          <a:xfrm>
            <a:off x="887186" y="310469"/>
            <a:ext cx="10515600" cy="665163"/>
          </a:xfrm>
        </p:spPr>
        <p:txBody>
          <a:bodyPr>
            <a:noAutofit/>
          </a:bodyPr>
          <a:lstStyle/>
          <a:p>
            <a:r>
              <a:rPr lang="sk-SK" sz="2400" b="1" dirty="0">
                <a:latin typeface="Calibri" panose="020F0502020204030204" pitchFamily="34" charset="0"/>
                <a:cs typeface="Calibri" panose="020F0502020204030204" pitchFamily="34" charset="0"/>
              </a:rPr>
              <a:t>Snaha súdov premietnuť do výšky postihu prvky moderačného práva </a:t>
            </a:r>
            <a:br>
              <a:rPr lang="sk-SK" sz="2400" b="1" i="0" dirty="0">
                <a:effectLst/>
                <a:latin typeface="Calibri" panose="020F0502020204030204" pitchFamily="34" charset="0"/>
                <a:cs typeface="Calibri" panose="020F0502020204030204" pitchFamily="34" charset="0"/>
              </a:rPr>
            </a:br>
            <a:endParaRPr lang="sk-SK" sz="2400" b="1" dirty="0">
              <a:latin typeface="Calibri" panose="020F0502020204030204" pitchFamily="34" charset="0"/>
              <a:cs typeface="Calibri" panose="020F0502020204030204" pitchFamily="34" charset="0"/>
            </a:endParaRPr>
          </a:p>
        </p:txBody>
      </p:sp>
      <p:sp>
        <p:nvSpPr>
          <p:cNvPr id="3" name="Zástupný objekt pre obsah 2">
            <a:extLst>
              <a:ext uri="{FF2B5EF4-FFF2-40B4-BE49-F238E27FC236}">
                <a16:creationId xmlns:a16="http://schemas.microsoft.com/office/drawing/2014/main" id="{8BF662AE-C70A-2B00-8543-EA2D9697B281}"/>
              </a:ext>
            </a:extLst>
          </p:cNvPr>
          <p:cNvSpPr>
            <a:spLocks noGrp="1"/>
          </p:cNvSpPr>
          <p:nvPr>
            <p:ph idx="1"/>
          </p:nvPr>
        </p:nvSpPr>
        <p:spPr>
          <a:xfrm>
            <a:off x="838200" y="975632"/>
            <a:ext cx="10515600" cy="5441946"/>
          </a:xfrm>
        </p:spPr>
        <p:txBody>
          <a:bodyPr>
            <a:normAutofit/>
          </a:bodyPr>
          <a:lstStyle/>
          <a:p>
            <a:pPr marL="0" indent="0" algn="just">
              <a:buNone/>
            </a:pPr>
            <a:r>
              <a:rPr lang="sk-SK" sz="1600" b="1" dirty="0">
                <a:solidFill>
                  <a:srgbClr val="000000"/>
                </a:solidFill>
              </a:rPr>
              <a:t>Analogická aplikácia § 827 OZ: </a:t>
            </a:r>
            <a:r>
              <a:rPr lang="sk-SK" sz="1600" b="0" i="1" dirty="0">
                <a:solidFill>
                  <a:srgbClr val="000000"/>
                </a:solidFill>
                <a:effectLst/>
              </a:rPr>
              <a:t>Pokiaľ poistiteľ nahradil za poisteného škodu, prechádza na neho právo poisteného na náhradu škody alebo iné obdobné právo, ktoré mu v súvislosti s jeho zodpovednosťou za škodu vzniklo proti inému. Ak prešlo na poistiteľa právo na náhradu škody proti fyzickej osobe, platí pri jeho uplatňovaní primerane ustanovenie § 450.</a:t>
            </a:r>
            <a:endParaRPr lang="sk-SK" sz="1600" b="0" i="1" dirty="0">
              <a:effectLst/>
            </a:endParaRPr>
          </a:p>
          <a:p>
            <a:pPr marL="0" indent="0" algn="just">
              <a:buNone/>
            </a:pPr>
            <a:r>
              <a:rPr lang="sk-SK" sz="1600" b="1" dirty="0"/>
              <a:t>§ 450 OZ: </a:t>
            </a:r>
            <a:r>
              <a:rPr lang="sk-SK" sz="1600" b="0" i="1" dirty="0">
                <a:solidFill>
                  <a:srgbClr val="000000"/>
                </a:solidFill>
                <a:effectLst/>
              </a:rPr>
              <a:t>Z dôvodov hodných osobitného zreteľa súd náhradu škody primerane zníži. Vezme pritom zreteľ najmä na to, ako ku škode došlo, ako aj na osobné a majetkové pomery fyzickej osoby, ktorá ju spôsobila; prihliadne pritom aj na pomery fyzickej osoby, ktorá bola poškodená. Zníženie nemožno vykonať, ak ide o škodu spôsobenú úmyselne.</a:t>
            </a:r>
            <a:endParaRPr lang="sk-SK" sz="1600" i="1" dirty="0"/>
          </a:p>
          <a:p>
            <a:pPr marL="0" indent="0" algn="just">
              <a:buNone/>
            </a:pPr>
            <a:r>
              <a:rPr lang="sk-SK" sz="1600" b="1" dirty="0">
                <a:cs typeface="Calibri" panose="020F0502020204030204" pitchFamily="34" charset="0"/>
              </a:rPr>
              <a:t>Uznesenie </a:t>
            </a:r>
            <a:r>
              <a:rPr lang="pl-PL" sz="1600" b="1" i="0" dirty="0">
                <a:effectLst/>
                <a:cs typeface="Calibri" panose="020F0502020204030204" pitchFamily="34" charset="0"/>
              </a:rPr>
              <a:t>Najvyššiho </a:t>
            </a:r>
            <a:r>
              <a:rPr lang="pl-PL" sz="1600" b="1" dirty="0">
                <a:cs typeface="Calibri" panose="020F0502020204030204" pitchFamily="34" charset="0"/>
              </a:rPr>
              <a:t>súdu SR zo 16. júla 2019, sp. zn. </a:t>
            </a:r>
            <a:r>
              <a:rPr lang="sk-SK" sz="1600" b="1" i="0" dirty="0">
                <a:effectLst/>
                <a:cs typeface="Calibri" panose="020F0502020204030204" pitchFamily="34" charset="0"/>
              </a:rPr>
              <a:t>1Cdo/73/2019</a:t>
            </a:r>
            <a:endParaRPr lang="sk-SK" sz="1600" dirty="0"/>
          </a:p>
          <a:p>
            <a:pPr marL="0" indent="0" algn="just">
              <a:buNone/>
            </a:pPr>
            <a:r>
              <a:rPr lang="sk-SK" sz="1600" dirty="0"/>
              <a:t>Najvyšší súd SR riešil postih ešte podľa § 11 ods. 1 písm. a)  vyhlášky č. 423/1991 Zb., keď poistený spôsobil škodu po požití alkoholického nápoja. Akceptoval zásadu primeranosti a proporcionality. </a:t>
            </a:r>
          </a:p>
          <a:p>
            <a:pPr marL="0" indent="0" algn="just">
              <a:buNone/>
            </a:pPr>
            <a:r>
              <a:rPr lang="sk-SK" sz="1600" b="0" i="0" dirty="0">
                <a:effectLst/>
              </a:rPr>
              <a:t>„Podľa názoru dovolacieho súdu rozhodujúcou a aj spornou otázkou v </a:t>
            </a:r>
            <a:r>
              <a:rPr lang="sk-SK" sz="1600" b="0" i="0" dirty="0" err="1">
                <a:effectLst/>
              </a:rPr>
              <a:t>prejednávanej</a:t>
            </a:r>
            <a:r>
              <a:rPr lang="sk-SK" sz="1600" b="0" i="0" dirty="0">
                <a:effectLst/>
              </a:rPr>
              <a:t> veci bolo ustálenie či výška žalobcom uplatnenej regresnej náhrady voči žalovanému je primeraná. Tu dovolací súd uviedol, že </a:t>
            </a:r>
            <a:r>
              <a:rPr lang="sk-SK" sz="1600" b="1" i="0" dirty="0">
                <a:effectLst/>
              </a:rPr>
              <a:t>odvolací súd správne poukázal pri svojom rozhodovaní na zásadu primeranosti a proporcionality, na ktorú v konečnom dôsledku reflektujú aj všeobecné predpisy občianskeho práva. </a:t>
            </a:r>
            <a:r>
              <a:rPr lang="sk-SK" sz="1600" i="0" dirty="0">
                <a:effectLst/>
              </a:rPr>
              <a:t>Občiansky zákonník  </a:t>
            </a:r>
            <a:r>
              <a:rPr lang="sk-SK" sz="1600" b="0" i="0" dirty="0">
                <a:effectLst/>
              </a:rPr>
              <a:t>ako všeobecný predpis hovorí o „primeranej náhrade“ toho, čo poisťovateľ plnil za poisteného. </a:t>
            </a:r>
          </a:p>
          <a:p>
            <a:pPr marL="0" indent="0" algn="just">
              <a:buNone/>
            </a:pPr>
            <a:r>
              <a:rPr lang="sk-SK" sz="1600" b="0" i="0" dirty="0">
                <a:effectLst/>
              </a:rPr>
              <a:t>To znamená, že </a:t>
            </a:r>
            <a:r>
              <a:rPr lang="sk-SK" sz="1600" b="1" i="0" dirty="0">
                <a:effectLst/>
              </a:rPr>
              <a:t>poisťovateľ má svoje postihové právo primerane znížiť v závislosti od osobných, zárobkových a majetkových pomerov poisteného a od okolností, za ktorých došlo ku škode. Uplatnenie tohto nároku proti poistenému má plniť výchovný účel, nie existenčne ohroziť poisteného. Ak by poisťovateľ uplatnil postih vždy v plnej výške vyplatených súm, poistenie zodpovednosti by stratilo svoj zmysel.</a:t>
            </a:r>
            <a:r>
              <a:rPr lang="sk-SK" sz="1600" b="0" i="0" dirty="0">
                <a:effectLst/>
              </a:rPr>
              <a:t> Aj v zmysle vyššie uvedeného dovolací súd konštatuje zhodne so záverom odvolacieho súdu, že pri žalobcom uplatnenej náhrade vo výške 37 % z plnenia, ktoré bolo poškodeným skutočne vyplatené, bola zachovaná zásada primeranosti a princíp proporcionality. </a:t>
            </a:r>
            <a:r>
              <a:rPr lang="sk-SK" sz="1600" b="1" i="0" dirty="0">
                <a:effectLst/>
              </a:rPr>
              <a:t>Náhrada v zmysle primeranosti má byť prijateľná a únosná pre obe strany, pričom nesmie byť na úkor len jednej z nich.“. </a:t>
            </a:r>
            <a:endParaRPr lang="sk-SK" sz="1600" b="1" dirty="0"/>
          </a:p>
        </p:txBody>
      </p:sp>
      <p:sp>
        <p:nvSpPr>
          <p:cNvPr id="4" name="Zástupný objekt pre číslo snímky 3">
            <a:extLst>
              <a:ext uri="{FF2B5EF4-FFF2-40B4-BE49-F238E27FC236}">
                <a16:creationId xmlns:a16="http://schemas.microsoft.com/office/drawing/2014/main" id="{7885CD9D-19C2-1D5D-BAE9-B8CEAD2B3D44}"/>
              </a:ext>
            </a:extLst>
          </p:cNvPr>
          <p:cNvSpPr>
            <a:spLocks noGrp="1"/>
          </p:cNvSpPr>
          <p:nvPr>
            <p:ph type="sldNum" sz="quarter" idx="12"/>
          </p:nvPr>
        </p:nvSpPr>
        <p:spPr/>
        <p:txBody>
          <a:bodyPr/>
          <a:lstStyle/>
          <a:p>
            <a:fld id="{FB7489C8-ACC1-4046-ADAF-DFD716CD64BF}" type="slidenum">
              <a:rPr lang="sk-SK" smtClean="0"/>
              <a:t>12</a:t>
            </a:fld>
            <a:endParaRPr lang="sk-SK"/>
          </a:p>
        </p:txBody>
      </p:sp>
    </p:spTree>
    <p:extLst>
      <p:ext uri="{BB962C8B-B14F-4D97-AF65-F5344CB8AC3E}">
        <p14:creationId xmlns:p14="http://schemas.microsoft.com/office/powerpoint/2010/main" val="759997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FEAFDE-4848-E640-428C-EAC57D7D451D}"/>
              </a:ext>
            </a:extLst>
          </p:cNvPr>
          <p:cNvSpPr>
            <a:spLocks noGrp="1"/>
          </p:cNvSpPr>
          <p:nvPr>
            <p:ph type="title"/>
          </p:nvPr>
        </p:nvSpPr>
        <p:spPr>
          <a:xfrm>
            <a:off x="604157" y="365126"/>
            <a:ext cx="10749643" cy="418646"/>
          </a:xfrm>
        </p:spPr>
        <p:txBody>
          <a:bodyPr>
            <a:normAutofit fontScale="90000"/>
          </a:bodyPr>
          <a:lstStyle/>
          <a:p>
            <a:r>
              <a:rPr lang="sk-SK" b="1" dirty="0">
                <a:solidFill>
                  <a:srgbClr val="000000"/>
                </a:solidFill>
                <a:latin typeface="Times New Roman" panose="02020603050405020304" pitchFamily="18" charset="0"/>
                <a:ea typeface="Times New Roman" panose="02020603050405020304" pitchFamily="18" charset="0"/>
              </a:rPr>
              <a:t> </a:t>
            </a:r>
            <a:r>
              <a:rPr lang="sk-SK" sz="2700" b="1" dirty="0">
                <a:solidFill>
                  <a:srgbClr val="000000"/>
                </a:solidFill>
                <a:latin typeface="+mn-lt"/>
                <a:ea typeface="Times New Roman" panose="02020603050405020304" pitchFamily="18" charset="0"/>
              </a:rPr>
              <a:t>Rozsudok NS SR z 11.  12. 2019, </a:t>
            </a:r>
            <a:r>
              <a:rPr lang="sk-SK" sz="2700" b="1" dirty="0" err="1">
                <a:solidFill>
                  <a:srgbClr val="000000"/>
                </a:solidFill>
                <a:latin typeface="+mn-lt"/>
                <a:ea typeface="Times New Roman" panose="02020603050405020304" pitchFamily="18" charset="0"/>
              </a:rPr>
              <a:t>sp</a:t>
            </a:r>
            <a:r>
              <a:rPr lang="sk-SK" sz="2700" b="1" dirty="0">
                <a:solidFill>
                  <a:srgbClr val="000000"/>
                </a:solidFill>
                <a:latin typeface="+mn-lt"/>
                <a:ea typeface="Times New Roman" panose="02020603050405020304" pitchFamily="18" charset="0"/>
              </a:rPr>
              <a:t>. zn. 4Obdo/84/2018, R 64/2020</a:t>
            </a:r>
            <a:endParaRPr lang="sk-SK" sz="2700" b="1" dirty="0">
              <a:latin typeface="+mn-lt"/>
            </a:endParaRPr>
          </a:p>
        </p:txBody>
      </p:sp>
      <p:sp>
        <p:nvSpPr>
          <p:cNvPr id="3" name="Zástupný objekt pre obsah 2">
            <a:extLst>
              <a:ext uri="{FF2B5EF4-FFF2-40B4-BE49-F238E27FC236}">
                <a16:creationId xmlns:a16="http://schemas.microsoft.com/office/drawing/2014/main" id="{8FEFF710-240B-B9F7-0ABC-8EE20CEB0F17}"/>
              </a:ext>
            </a:extLst>
          </p:cNvPr>
          <p:cNvSpPr>
            <a:spLocks noGrp="1"/>
          </p:cNvSpPr>
          <p:nvPr>
            <p:ph idx="1"/>
          </p:nvPr>
        </p:nvSpPr>
        <p:spPr>
          <a:xfrm>
            <a:off x="559254" y="893988"/>
            <a:ext cx="11054442" cy="5731330"/>
          </a:xfrm>
        </p:spPr>
        <p:txBody>
          <a:bodyPr>
            <a:normAutofit fontScale="92500" lnSpcReduction="20000"/>
          </a:bodyPr>
          <a:lstStyle/>
          <a:p>
            <a:pPr marL="0" indent="0" algn="just">
              <a:buNone/>
            </a:pPr>
            <a:r>
              <a:rPr lang="sk-SK" sz="1800" b="1" dirty="0">
                <a:solidFill>
                  <a:srgbClr val="000000"/>
                </a:solidFill>
                <a:effectLst/>
                <a:latin typeface="Times New Roman" panose="02020603050405020304" pitchFamily="18" charset="0"/>
                <a:ea typeface="Times New Roman" panose="02020603050405020304" pitchFamily="18" charset="0"/>
              </a:rPr>
              <a:t>Súd </a:t>
            </a:r>
            <a:r>
              <a:rPr lang="sk-SK" sz="1800" dirty="0">
                <a:solidFill>
                  <a:srgbClr val="000000"/>
                </a:solidFill>
                <a:effectLst/>
                <a:latin typeface="Times New Roman" panose="02020603050405020304" pitchFamily="18" charset="0"/>
                <a:ea typeface="Times New Roman" panose="02020603050405020304" pitchFamily="18" charset="0"/>
              </a:rPr>
              <a:t>rozhodujúci o nároku poisťovateľa v zmysle § 12 ZPZP  o povinnom zmluvnom poistení zodpovednosti za škodu spôsobenú prevádzkou motorového vozidla a o zmene a doplnení niektorých zákonov v znení neskorších predpisov </a:t>
            </a:r>
            <a:r>
              <a:rPr lang="sk-SK" sz="1800" b="1" dirty="0">
                <a:solidFill>
                  <a:srgbClr val="000000"/>
                </a:solidFill>
                <a:effectLst/>
                <a:latin typeface="Times New Roman" panose="02020603050405020304" pitchFamily="18" charset="0"/>
                <a:ea typeface="Times New Roman" panose="02020603050405020304" pitchFamily="18" charset="0"/>
              </a:rPr>
              <a:t>nemôže skúmať a pri rozhodovaní o nároku prihliadať na to, či výška sumy nároku uplatneného poisťovateľom voči poistníkovi resp. poistenému v zmysle uvedeného ustanovenia je v súlade so všeobecnou právnou zásadou proporcionality a neprieči sa zmyslu a účelu uvedeného zákona. Jediným oprávneným subjektom, ktorý môže určiť a prípadne znížiť výšku uplatňovaného nároku v zmysle § 12 ZPZP aj pod hornú hranicu takto uplatňovaného nároku, ktorou je úhrn poistných plnení, je v zmysle uvedeného ustanovenia poisťovateľ.</a:t>
            </a:r>
            <a:endParaRPr lang="sk-SK" sz="1800" dirty="0">
              <a:solidFill>
                <a:srgbClr val="000000"/>
              </a:solidFill>
              <a:effectLst/>
              <a:latin typeface="Times New Roman" panose="02020603050405020304" pitchFamily="18" charset="0"/>
              <a:ea typeface="Times New Roman" panose="02020603050405020304" pitchFamily="18" charset="0"/>
            </a:endParaRPr>
          </a:p>
          <a:p>
            <a:pPr marL="0" indent="0" algn="just">
              <a:buNone/>
            </a:pPr>
            <a:r>
              <a:rPr lang="sk-SK" sz="1800" i="1" dirty="0"/>
              <a:t>16.4. Čo sa týka vnútorného členenia ustanovenia § 12 zákona č. 381/2001 Z. z. a rôznej intenzity a závažnosti porušenia právnych povinností zo strany poisteného, aj v tomto prípade je nutné dovodiť, že s rôznou závažnosťou spájala určité obmedzenia možnosti uplatnenia si regresného nároku poisťovateľom len predchádzajúca právna úprava obsiahnutá vo vyhláške č. 423/1991 Zb., nie však aktuálna právna úprava zákona č. 381/2001 Z. z</a:t>
            </a:r>
            <a:r>
              <a:rPr lang="sk-SK" sz="1800" b="1" i="1" dirty="0"/>
              <a:t>. Pokiaľ došlo zmenou právnej úpravy k upusteniu od vnútornej diferenciácie porušenia povinností poisteným podľa závažnosti a s tým spojenými obmedzenými možnosťami uplatnenia si regresného nároku poisťovateľom, nie je možné takúto zmenu a vôľu zákonodarcu ignorovať. Súdy nie sú oprávnené rozhodovať proti jednoznačne prejavenej vôli zákonodarcu</a:t>
            </a:r>
          </a:p>
          <a:p>
            <a:pPr marL="0" indent="0" algn="just">
              <a:buNone/>
            </a:pPr>
            <a:r>
              <a:rPr lang="sk-SK" sz="1800" i="1" dirty="0"/>
              <a:t>16.5. Nakoľko sa v rámci novej právnej úpravy </a:t>
            </a:r>
            <a:r>
              <a:rPr lang="sk-SK" sz="1800" b="1" i="1" dirty="0"/>
              <a:t>rovnakým spôsobom stanovila horná hranica takto uplatňovaného nároku, ktorou je úhrn poistných plnení, a to v prípade akéhokoľvek porušenia povinnosti, </a:t>
            </a:r>
            <a:r>
              <a:rPr lang="sk-SK" sz="1800" i="1" dirty="0"/>
              <a:t>nie je preto možné usúdiť, že bez akéhokoľvek zákonného zmocnenia, či odkazu na časť relevantnej právnej úpravy, z ktorej by takáto možnosť vyplývala, by bolo jednoznačným úmyslom zákonodarcu, aby súdy dotvárali právnu úpravu spôsobom, že z oprávnenia poisťovateľa určiť výšku takejto náhrady urobia oprávnenie súdov, ktoré si zároveň vytvoria aj vlastné pravidlá, čo konkrétne a akým spôsobom sa v takýchto prípadoch bude brať do úvahy pri určovaní jej výšky. </a:t>
            </a:r>
          </a:p>
          <a:p>
            <a:pPr marL="0" indent="0" algn="just">
              <a:buNone/>
            </a:pPr>
            <a:r>
              <a:rPr lang="sk-SK" sz="1800" i="1" dirty="0"/>
              <a:t>17. S poukazom na uvedené dovolací súd konštatuje, že súd rozhodujúci o nároku poisťovateľa v zmysle § 12 zákona č. 381/2001 Z. z. o povinnom zmluvnom poistení zodpovednosti za škodu spôsobenú prevádzkou motorového vozidla a o zmene a doplnení niektorých zákonov v znení neskorších predpisov </a:t>
            </a:r>
            <a:r>
              <a:rPr lang="sk-SK" sz="1800" b="1" i="1" dirty="0"/>
              <a:t>nemôže skúmať a pri rozhodovaní o nároku prihliadať na to, či výška sumy nároku uplatneného poisťovateľom voči poistníkovi resp. poistenému v zmysle uvedeného ustanovenia je v súlade so všeobecnou právnou zásadou proporcionality a neprieči sa zmyslu a účelu uvedeného zákona. </a:t>
            </a:r>
            <a:r>
              <a:rPr lang="sk-SK" sz="1800" i="1" dirty="0"/>
              <a:t>Jediným oprávneným subjektom, ktorý môže určiť a prípadne znížiť výšku uplatňovaného nároku v zmysle § 12 ZPZP aj pod hornú hranicu takto uplatňovaného nároku, ktorou je úhrn poistných plnení, je v zmysle uvedeného ustanovenia poisťovateľ.</a:t>
            </a:r>
          </a:p>
          <a:p>
            <a:pPr marL="0" indent="0">
              <a:buNone/>
            </a:pPr>
            <a:endParaRPr lang="sk-SK" sz="1800" dirty="0">
              <a:effectLst/>
              <a:latin typeface="Times New Roman" panose="02020603050405020304" pitchFamily="18" charset="0"/>
              <a:ea typeface="Times New Roman" panose="02020603050405020304" pitchFamily="18" charset="0"/>
            </a:endParaRPr>
          </a:p>
          <a:p>
            <a:pPr marL="0" indent="0">
              <a:buNone/>
            </a:pPr>
            <a:endParaRPr lang="sk-SK" dirty="0"/>
          </a:p>
        </p:txBody>
      </p:sp>
      <p:sp>
        <p:nvSpPr>
          <p:cNvPr id="4" name="Zástupný objekt pre číslo snímky 3">
            <a:extLst>
              <a:ext uri="{FF2B5EF4-FFF2-40B4-BE49-F238E27FC236}">
                <a16:creationId xmlns:a16="http://schemas.microsoft.com/office/drawing/2014/main" id="{88356F98-EA05-8E8A-A290-87A82EEE3EE4}"/>
              </a:ext>
            </a:extLst>
          </p:cNvPr>
          <p:cNvSpPr>
            <a:spLocks noGrp="1"/>
          </p:cNvSpPr>
          <p:nvPr>
            <p:ph type="sldNum" sz="quarter" idx="12"/>
          </p:nvPr>
        </p:nvSpPr>
        <p:spPr/>
        <p:txBody>
          <a:bodyPr/>
          <a:lstStyle/>
          <a:p>
            <a:fld id="{FB7489C8-ACC1-4046-ADAF-DFD716CD64BF}" type="slidenum">
              <a:rPr lang="sk-SK" smtClean="0"/>
              <a:t>13</a:t>
            </a:fld>
            <a:endParaRPr lang="sk-SK"/>
          </a:p>
        </p:txBody>
      </p:sp>
    </p:spTree>
    <p:extLst>
      <p:ext uri="{BB962C8B-B14F-4D97-AF65-F5344CB8AC3E}">
        <p14:creationId xmlns:p14="http://schemas.microsoft.com/office/powerpoint/2010/main" val="2077299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06213B-887C-04E5-9466-B4ED08332A8E}"/>
              </a:ext>
            </a:extLst>
          </p:cNvPr>
          <p:cNvSpPr>
            <a:spLocks noGrp="1"/>
          </p:cNvSpPr>
          <p:nvPr>
            <p:ph type="title"/>
          </p:nvPr>
        </p:nvSpPr>
        <p:spPr>
          <a:xfrm>
            <a:off x="947257" y="392127"/>
            <a:ext cx="10515600" cy="574136"/>
          </a:xfrm>
        </p:spPr>
        <p:txBody>
          <a:bodyPr>
            <a:normAutofit fontScale="90000"/>
          </a:bodyPr>
          <a:lstStyle/>
          <a:p>
            <a:r>
              <a:rPr lang="sk-SK" sz="2800" b="1" dirty="0">
                <a:latin typeface="+mn-lt"/>
              </a:rPr>
              <a:t>Niektoré konkrétne problémy pri uplatňovaní náhrady poistného plnenia</a:t>
            </a:r>
          </a:p>
        </p:txBody>
      </p:sp>
      <p:sp>
        <p:nvSpPr>
          <p:cNvPr id="3" name="Zástupný objekt pre obsah 2">
            <a:extLst>
              <a:ext uri="{FF2B5EF4-FFF2-40B4-BE49-F238E27FC236}">
                <a16:creationId xmlns:a16="http://schemas.microsoft.com/office/drawing/2014/main" id="{09D47EE6-84DF-8A62-AE73-EF199673525A}"/>
              </a:ext>
            </a:extLst>
          </p:cNvPr>
          <p:cNvSpPr>
            <a:spLocks noGrp="1"/>
          </p:cNvSpPr>
          <p:nvPr>
            <p:ph idx="1"/>
          </p:nvPr>
        </p:nvSpPr>
        <p:spPr>
          <a:xfrm>
            <a:off x="838200" y="966263"/>
            <a:ext cx="10515600" cy="4925474"/>
          </a:xfrm>
        </p:spPr>
        <p:txBody>
          <a:bodyPr>
            <a:normAutofit/>
          </a:bodyPr>
          <a:lstStyle/>
          <a:p>
            <a:pPr>
              <a:buFontTx/>
              <a:buChar char="-"/>
            </a:pPr>
            <a:endParaRPr lang="sk-SK" sz="2400" dirty="0"/>
          </a:p>
          <a:p>
            <a:pPr>
              <a:buFontTx/>
              <a:buChar char="-"/>
            </a:pPr>
            <a:endParaRPr lang="sk-SK" sz="2400" dirty="0"/>
          </a:p>
          <a:p>
            <a:pPr>
              <a:buFontTx/>
              <a:buChar char="-"/>
            </a:pPr>
            <a:endParaRPr lang="sk-SK" sz="2400" dirty="0"/>
          </a:p>
          <a:p>
            <a:pPr marL="0" indent="0">
              <a:buNone/>
            </a:pPr>
            <a:r>
              <a:rPr lang="sk-SK" sz="2400" dirty="0"/>
              <a:t>-  postih proti právnickej osobe,</a:t>
            </a:r>
          </a:p>
          <a:p>
            <a:pPr>
              <a:buFontTx/>
              <a:buChar char="-"/>
            </a:pPr>
            <a:r>
              <a:rPr lang="sk-SK" sz="2400" dirty="0"/>
              <a:t>postih proti dedičom poisteného </a:t>
            </a:r>
          </a:p>
          <a:p>
            <a:pPr>
              <a:buFontTx/>
              <a:buChar char="-"/>
            </a:pPr>
            <a:r>
              <a:rPr lang="sk-SK" sz="2400" dirty="0"/>
              <a:t>kumulácia postihových dôvodov a</a:t>
            </a:r>
          </a:p>
          <a:p>
            <a:pPr>
              <a:buFontTx/>
              <a:buChar char="-"/>
            </a:pPr>
            <a:r>
              <a:rPr lang="sk-SK" sz="2400" dirty="0"/>
              <a:t>postih proti viacerým postihovaným súčasne.</a:t>
            </a:r>
          </a:p>
        </p:txBody>
      </p:sp>
      <p:sp>
        <p:nvSpPr>
          <p:cNvPr id="4" name="Zástupný objekt pre číslo snímky 3">
            <a:extLst>
              <a:ext uri="{FF2B5EF4-FFF2-40B4-BE49-F238E27FC236}">
                <a16:creationId xmlns:a16="http://schemas.microsoft.com/office/drawing/2014/main" id="{96176D6F-9F8B-21B1-F62F-DD4857DD8F95}"/>
              </a:ext>
            </a:extLst>
          </p:cNvPr>
          <p:cNvSpPr>
            <a:spLocks noGrp="1"/>
          </p:cNvSpPr>
          <p:nvPr>
            <p:ph type="sldNum" sz="quarter" idx="12"/>
          </p:nvPr>
        </p:nvSpPr>
        <p:spPr/>
        <p:txBody>
          <a:bodyPr/>
          <a:lstStyle/>
          <a:p>
            <a:fld id="{FB7489C8-ACC1-4046-ADAF-DFD716CD64BF}" type="slidenum">
              <a:rPr lang="sk-SK" smtClean="0"/>
              <a:t>14</a:t>
            </a:fld>
            <a:endParaRPr lang="sk-SK"/>
          </a:p>
        </p:txBody>
      </p:sp>
    </p:spTree>
    <p:extLst>
      <p:ext uri="{BB962C8B-B14F-4D97-AF65-F5344CB8AC3E}">
        <p14:creationId xmlns:p14="http://schemas.microsoft.com/office/powerpoint/2010/main" val="3087410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CC47DB-1632-FF37-5C07-39BEE3436100}"/>
              </a:ext>
            </a:extLst>
          </p:cNvPr>
          <p:cNvSpPr>
            <a:spLocks noGrp="1"/>
          </p:cNvSpPr>
          <p:nvPr>
            <p:ph type="title"/>
          </p:nvPr>
        </p:nvSpPr>
        <p:spPr>
          <a:xfrm>
            <a:off x="838200" y="260060"/>
            <a:ext cx="10515600" cy="729842"/>
          </a:xfrm>
        </p:spPr>
        <p:txBody>
          <a:bodyPr>
            <a:normAutofit/>
          </a:bodyPr>
          <a:lstStyle/>
          <a:p>
            <a:r>
              <a:rPr lang="sk-SK" sz="2400" b="1" dirty="0">
                <a:latin typeface="+mn-lt"/>
              </a:rPr>
              <a:t>Postih proti fyzickej osobe, ktorá je v závislom vzťahu k  právnickej osobe</a:t>
            </a:r>
          </a:p>
        </p:txBody>
      </p:sp>
      <p:sp>
        <p:nvSpPr>
          <p:cNvPr id="3" name="Zástupný objekt pre obsah 2">
            <a:extLst>
              <a:ext uri="{FF2B5EF4-FFF2-40B4-BE49-F238E27FC236}">
                <a16:creationId xmlns:a16="http://schemas.microsoft.com/office/drawing/2014/main" id="{52415FC9-11A5-02A1-ECE5-C068B99393B3}"/>
              </a:ext>
            </a:extLst>
          </p:cNvPr>
          <p:cNvSpPr>
            <a:spLocks noGrp="1"/>
          </p:cNvSpPr>
          <p:nvPr>
            <p:ph idx="1"/>
          </p:nvPr>
        </p:nvSpPr>
        <p:spPr>
          <a:xfrm>
            <a:off x="838200" y="989902"/>
            <a:ext cx="10515600" cy="5187061"/>
          </a:xfrm>
        </p:spPr>
        <p:txBody>
          <a:bodyPr>
            <a:normAutofit/>
          </a:bodyPr>
          <a:lstStyle/>
          <a:p>
            <a:pPr marL="0" indent="0" algn="just">
              <a:buNone/>
            </a:pPr>
            <a:r>
              <a:rPr lang="sk-SK" sz="1800" dirty="0">
                <a:solidFill>
                  <a:srgbClr val="000000"/>
                </a:solidFill>
                <a:effectLst/>
                <a:latin typeface="Times New Roman" panose="02020603050405020304" pitchFamily="18" charset="0"/>
                <a:ea typeface="Times New Roman" panose="02020603050405020304" pitchFamily="18" charset="0"/>
              </a:rPr>
              <a:t>Zodpovednosť prevádzkovateľa vozidla za škodu spôsobenú jeho prevádzkou (§ 427 a </a:t>
            </a:r>
            <a:r>
              <a:rPr lang="sk-SK" sz="1800" dirty="0" err="1">
                <a:solidFill>
                  <a:srgbClr val="000000"/>
                </a:solidFill>
                <a:effectLst/>
                <a:latin typeface="Times New Roman" panose="02020603050405020304" pitchFamily="18" charset="0"/>
                <a:ea typeface="Times New Roman" panose="02020603050405020304" pitchFamily="18" charset="0"/>
              </a:rPr>
              <a:t>nasl</a:t>
            </a:r>
            <a:r>
              <a:rPr lang="sk-SK" sz="1800" dirty="0">
                <a:solidFill>
                  <a:srgbClr val="000000"/>
                </a:solidFill>
                <a:effectLst/>
                <a:latin typeface="Times New Roman" panose="02020603050405020304" pitchFamily="18" charset="0"/>
                <a:ea typeface="Times New Roman" panose="02020603050405020304" pitchFamily="18" charset="0"/>
              </a:rPr>
              <a:t>. OZ) nevylučuje súbežnú zodpovednosť vodiča vozidla za škodu spôsobenú pri tej istej škodovej udalosti porušením právnej povinnosti podľa § 420 ods. 1 OZ (porovnaj rozsudok bývalého Najvyššieho súdu SSR zo dňa 27. septembra  1977, publikovaný ako R 29/1979  a ďalej napr. rozsudky Najvyššieho súdu ČR zo  17. januára  2008, sp. zn. 32 Cdo 2837/2007, a z 1. marca  2008, sp. zn. 25 Cdo 1778/2007).  </a:t>
            </a:r>
          </a:p>
          <a:p>
            <a:pPr marL="0" indent="0" algn="just">
              <a:buNone/>
            </a:pPr>
            <a:r>
              <a:rPr lang="sk-SK" sz="1800" dirty="0">
                <a:solidFill>
                  <a:srgbClr val="000000"/>
                </a:solidFill>
                <a:effectLst/>
                <a:latin typeface="Times New Roman" panose="02020603050405020304" pitchFamily="18" charset="0"/>
                <a:ea typeface="Times New Roman" panose="02020603050405020304" pitchFamily="18" charset="0"/>
              </a:rPr>
              <a:t>Zodpovednosť vodiča podľa § 420 ods. 1 OZ neprichádza do úvahy v prípade,  keď v okamihu škodovej udalosti riadil v súvislosti s plnením svojich  pracovných povinností vozidlo prevádzkované jeho zamestnávateľom. Podľa § 420 ods. 2 OZ v takom prípade za škodu zodpovedá iba zamestnávateľ a vodič vozidla nie je pasívne legitimovaný voči poškodenému. </a:t>
            </a:r>
          </a:p>
          <a:p>
            <a:pPr marL="0" indent="0" algn="just">
              <a:buNone/>
            </a:pPr>
            <a:r>
              <a:rPr lang="sk-SK" sz="1800" dirty="0">
                <a:effectLst/>
                <a:latin typeface="Times New Roman" panose="02020603050405020304" pitchFamily="18" charset="0"/>
                <a:ea typeface="Times New Roman" panose="02020603050405020304" pitchFamily="18" charset="0"/>
              </a:rPr>
              <a:t>Príklad z praxe: V</a:t>
            </a:r>
            <a:r>
              <a:rPr lang="sk-SK" sz="1800" dirty="0">
                <a:solidFill>
                  <a:srgbClr val="000000"/>
                </a:solidFill>
                <a:effectLst/>
                <a:latin typeface="Times New Roman" panose="02020603050405020304" pitchFamily="18" charset="0"/>
                <a:ea typeface="Times New Roman" panose="02020603050405020304" pitchFamily="18" charset="0"/>
              </a:rPr>
              <a:t>odič riadil v dobe spôsobenia škody vozidlo svojho zamestnávateľa pri </a:t>
            </a:r>
            <a:r>
              <a:rPr lang="sk-SK" sz="1800" b="1" dirty="0">
                <a:solidFill>
                  <a:srgbClr val="000000"/>
                </a:solidFill>
                <a:effectLst/>
                <a:latin typeface="Times New Roman" panose="02020603050405020304" pitchFamily="18" charset="0"/>
                <a:ea typeface="Times New Roman" panose="02020603050405020304" pitchFamily="18" charset="0"/>
              </a:rPr>
              <a:t>plnení úloh svojho zamestnávateľa, </a:t>
            </a:r>
            <a:r>
              <a:rPr lang="sk-SK" sz="1800" dirty="0">
                <a:solidFill>
                  <a:srgbClr val="000000"/>
                </a:solidFill>
                <a:effectLst/>
                <a:latin typeface="Times New Roman" panose="02020603050405020304" pitchFamily="18" charset="0"/>
                <a:ea typeface="Times New Roman" panose="02020603050405020304" pitchFamily="18" charset="0"/>
              </a:rPr>
              <a:t>pričom porušil niektorú z povinností uvedených v ustanovení § 12 ods. 1 ZPZP. </a:t>
            </a:r>
            <a:r>
              <a:rPr lang="sk-SK" sz="1800" b="1" dirty="0">
                <a:solidFill>
                  <a:srgbClr val="000000"/>
                </a:solidFill>
                <a:effectLst/>
                <a:latin typeface="Times New Roman" panose="02020603050405020304" pitchFamily="18" charset="0"/>
                <a:ea typeface="Times New Roman" panose="02020603050405020304" pitchFamily="18" charset="0"/>
              </a:rPr>
              <a:t>Postihovaným  nie je vodič, ale jeho zamestnávateľ </a:t>
            </a:r>
            <a:r>
              <a:rPr lang="sk-SK" sz="1800" dirty="0">
                <a:solidFill>
                  <a:srgbClr val="000000"/>
                </a:solidFill>
                <a:effectLst/>
                <a:latin typeface="Times New Roman" panose="02020603050405020304" pitchFamily="18" charset="0"/>
                <a:ea typeface="Times New Roman" panose="02020603050405020304" pitchFamily="18" charset="0"/>
              </a:rPr>
              <a:t>ako prevádzkovateľ tohto vozidla. Postihové právo v takom prípade </a:t>
            </a:r>
            <a:r>
              <a:rPr lang="sk-SK" sz="1800" b="1" dirty="0">
                <a:solidFill>
                  <a:srgbClr val="000000"/>
                </a:solidFill>
                <a:latin typeface="Times New Roman" panose="02020603050405020304" pitchFamily="18" charset="0"/>
                <a:ea typeface="Times New Roman" panose="02020603050405020304" pitchFamily="18" charset="0"/>
              </a:rPr>
              <a:t>nestíha priamo  </a:t>
            </a:r>
            <a:r>
              <a:rPr lang="sk-SK" sz="1800" b="1" dirty="0">
                <a:solidFill>
                  <a:srgbClr val="000000"/>
                </a:solidFill>
                <a:effectLst/>
                <a:latin typeface="Times New Roman" panose="02020603050405020304" pitchFamily="18" charset="0"/>
                <a:ea typeface="Times New Roman" panose="02020603050405020304" pitchFamily="18" charset="0"/>
              </a:rPr>
              <a:t>vodiča ani v prípade, keď ako zamestnanec poisteného spôsobil škodu v opitosti. </a:t>
            </a:r>
            <a:r>
              <a:rPr lang="sk-SK" sz="1800" dirty="0">
                <a:solidFill>
                  <a:srgbClr val="000000"/>
                </a:solidFill>
                <a:effectLst/>
                <a:latin typeface="Times New Roman" panose="02020603050405020304" pitchFamily="18" charset="0"/>
                <a:ea typeface="Times New Roman" panose="02020603050405020304" pitchFamily="18" charset="0"/>
              </a:rPr>
              <a:t>Postihovaným je aj v tomto prípade poistený (aj keď je právnickou osobou) ako zamestnávateľa vodiča, ktorý tohto vodiča použil na plnenie svojich úloh v rámci pracovnoprávneho vzťahu.</a:t>
            </a:r>
            <a:r>
              <a:rPr lang="sk-SK" sz="1800" dirty="0">
                <a:solidFill>
                  <a:srgbClr val="444444"/>
                </a:solidFill>
                <a:effectLst/>
                <a:latin typeface="Times New Roman" panose="02020603050405020304" pitchFamily="18" charset="0"/>
                <a:ea typeface="Times New Roman" panose="02020603050405020304" pitchFamily="18" charset="0"/>
              </a:rPr>
              <a:t>  </a:t>
            </a:r>
            <a:r>
              <a:rPr lang="sk-SK" sz="1800" dirty="0">
                <a:solidFill>
                  <a:srgbClr val="444444"/>
                </a:solidFill>
                <a:latin typeface="Times New Roman" panose="02020603050405020304" pitchFamily="18" charset="0"/>
                <a:ea typeface="Times New Roman" panose="02020603050405020304" pitchFamily="18" charset="0"/>
              </a:rPr>
              <a:t>Rovnaký názor zastáva i j</a:t>
            </a:r>
            <a:r>
              <a:rPr lang="sk-SK" sz="1800" dirty="0">
                <a:solidFill>
                  <a:srgbClr val="444444"/>
                </a:solidFill>
                <a:effectLst/>
                <a:latin typeface="Times New Roman" panose="02020603050405020304" pitchFamily="18" charset="0"/>
                <a:ea typeface="Times New Roman" panose="02020603050405020304" pitchFamily="18" charset="0"/>
              </a:rPr>
              <a:t>udikatúra </a:t>
            </a:r>
            <a:r>
              <a:rPr lang="sk-SK" sz="1800" dirty="0">
                <a:solidFill>
                  <a:srgbClr val="000000"/>
                </a:solidFill>
                <a:effectLst/>
                <a:latin typeface="Times New Roman" panose="02020603050405020304" pitchFamily="18" charset="0"/>
                <a:ea typeface="Times New Roman" panose="02020603050405020304" pitchFamily="18" charset="0"/>
              </a:rPr>
              <a:t>(porovnaj rozsudok Najvyššieho súdu ČR z 28. marca  2007, sp. zn. 32 Odo 1397/2005 a uznesenie Najvyššieho súdu ČR z 5. februára 2008, sp. zn.  25 Cdo 1957/2006). </a:t>
            </a:r>
          </a:p>
          <a:p>
            <a:pPr marL="0" indent="0" algn="just">
              <a:buNone/>
            </a:pPr>
            <a:r>
              <a:rPr lang="sk-SK" sz="1800" dirty="0">
                <a:solidFill>
                  <a:srgbClr val="444444"/>
                </a:solidFill>
                <a:latin typeface="Times New Roman" panose="02020603050405020304" pitchFamily="18" charset="0"/>
                <a:ea typeface="Times New Roman" panose="02020603050405020304" pitchFamily="18" charset="0"/>
              </a:rPr>
              <a:t>Postih proti zamestnancovi právnickej osoby je možný, ak </a:t>
            </a:r>
            <a:r>
              <a:rPr lang="sk-SK" sz="1800" dirty="0">
                <a:solidFill>
                  <a:srgbClr val="000000"/>
                </a:solidFill>
                <a:effectLst/>
                <a:latin typeface="Times New Roman" panose="02020603050405020304" pitchFamily="18" charset="0"/>
                <a:ea typeface="Times New Roman" panose="02020603050405020304" pitchFamily="18" charset="0"/>
              </a:rPr>
              <a:t>v dobe spôsobenia škody </a:t>
            </a:r>
            <a:r>
              <a:rPr lang="sk-SK" sz="1800" dirty="0">
                <a:solidFill>
                  <a:srgbClr val="444444"/>
                </a:solidFill>
                <a:latin typeface="Times New Roman" panose="02020603050405020304" pitchFamily="18" charset="0"/>
                <a:ea typeface="Times New Roman" panose="02020603050405020304" pitchFamily="18" charset="0"/>
              </a:rPr>
              <a:t>v</a:t>
            </a:r>
            <a:r>
              <a:rPr lang="sk-SK" sz="1800" dirty="0">
                <a:solidFill>
                  <a:srgbClr val="000000"/>
                </a:solidFill>
                <a:latin typeface="Times New Roman" panose="02020603050405020304" pitchFamily="18" charset="0"/>
                <a:ea typeface="Times New Roman" panose="02020603050405020304" pitchFamily="18" charset="0"/>
              </a:rPr>
              <a:t>odič riadil vozidlo </a:t>
            </a:r>
            <a:r>
              <a:rPr lang="sk-SK" sz="1800" dirty="0">
                <a:solidFill>
                  <a:srgbClr val="000000"/>
                </a:solidFill>
                <a:effectLst/>
                <a:latin typeface="Times New Roman" panose="02020603050405020304" pitchFamily="18" charset="0"/>
                <a:ea typeface="Times New Roman" panose="02020603050405020304" pitchFamily="18" charset="0"/>
              </a:rPr>
              <a:t>svojho zamestnávateľa mimo plnenia úloh svojho zamestnávateľa alebo v priamej súvislostí s ním (tzv. čierna jazda). </a:t>
            </a:r>
            <a:endParaRPr lang="sk-SK" sz="1800" dirty="0">
              <a:effectLst/>
              <a:latin typeface="Times New Roman" panose="02020603050405020304" pitchFamily="18" charset="0"/>
              <a:ea typeface="Times New Roman" panose="02020603050405020304" pitchFamily="18" charset="0"/>
            </a:endParaRPr>
          </a:p>
          <a:p>
            <a:pPr marL="0" indent="0">
              <a:buNone/>
            </a:pPr>
            <a:endParaRPr lang="sk-SK" dirty="0"/>
          </a:p>
        </p:txBody>
      </p:sp>
      <p:sp>
        <p:nvSpPr>
          <p:cNvPr id="4" name="Zástupný objekt pre číslo snímky 3">
            <a:extLst>
              <a:ext uri="{FF2B5EF4-FFF2-40B4-BE49-F238E27FC236}">
                <a16:creationId xmlns:a16="http://schemas.microsoft.com/office/drawing/2014/main" id="{6EEE98AE-9756-1A80-5BC4-782899FFFD66}"/>
              </a:ext>
            </a:extLst>
          </p:cNvPr>
          <p:cNvSpPr>
            <a:spLocks noGrp="1"/>
          </p:cNvSpPr>
          <p:nvPr>
            <p:ph type="sldNum" sz="quarter" idx="12"/>
          </p:nvPr>
        </p:nvSpPr>
        <p:spPr/>
        <p:txBody>
          <a:bodyPr/>
          <a:lstStyle/>
          <a:p>
            <a:fld id="{FB7489C8-ACC1-4046-ADAF-DFD716CD64BF}" type="slidenum">
              <a:rPr lang="sk-SK" smtClean="0"/>
              <a:t>15</a:t>
            </a:fld>
            <a:endParaRPr lang="sk-SK"/>
          </a:p>
        </p:txBody>
      </p:sp>
    </p:spTree>
    <p:extLst>
      <p:ext uri="{BB962C8B-B14F-4D97-AF65-F5344CB8AC3E}">
        <p14:creationId xmlns:p14="http://schemas.microsoft.com/office/powerpoint/2010/main" val="2525057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B56B24-A126-50FA-F8C6-5FEB75BAAFA5}"/>
              </a:ext>
            </a:extLst>
          </p:cNvPr>
          <p:cNvSpPr>
            <a:spLocks noGrp="1"/>
          </p:cNvSpPr>
          <p:nvPr>
            <p:ph type="title"/>
          </p:nvPr>
        </p:nvSpPr>
        <p:spPr>
          <a:xfrm>
            <a:off x="838200" y="243282"/>
            <a:ext cx="10515600" cy="437756"/>
          </a:xfrm>
        </p:spPr>
        <p:txBody>
          <a:bodyPr>
            <a:normAutofit/>
          </a:bodyPr>
          <a:lstStyle/>
          <a:p>
            <a:r>
              <a:rPr lang="sk-SK" sz="2400" b="1" dirty="0">
                <a:latin typeface="+mn-lt"/>
              </a:rPr>
              <a:t>Morálna dilema – postih aj proti dedičom zomrelého poisteného? </a:t>
            </a:r>
          </a:p>
        </p:txBody>
      </p:sp>
      <p:sp>
        <p:nvSpPr>
          <p:cNvPr id="3" name="Zástupný objekt pre obsah 2">
            <a:extLst>
              <a:ext uri="{FF2B5EF4-FFF2-40B4-BE49-F238E27FC236}">
                <a16:creationId xmlns:a16="http://schemas.microsoft.com/office/drawing/2014/main" id="{373C92B6-E8D3-E985-5CA1-A0A1AFCEA074}"/>
              </a:ext>
            </a:extLst>
          </p:cNvPr>
          <p:cNvSpPr>
            <a:spLocks noGrp="1"/>
          </p:cNvSpPr>
          <p:nvPr>
            <p:ph idx="1"/>
          </p:nvPr>
        </p:nvSpPr>
        <p:spPr>
          <a:xfrm>
            <a:off x="838200" y="763398"/>
            <a:ext cx="10515600" cy="5413565"/>
          </a:xfrm>
        </p:spPr>
        <p:txBody>
          <a:bodyPr>
            <a:noAutofit/>
          </a:bodyPr>
          <a:lstStyle/>
          <a:p>
            <a:pPr marL="0" indent="0" algn="just">
              <a:buNone/>
            </a:pPr>
            <a:r>
              <a:rPr lang="sk-SK" sz="1600" b="1" dirty="0">
                <a:solidFill>
                  <a:srgbClr val="FF0000"/>
                </a:solidFill>
              </a:rPr>
              <a:t>Je morálne uplatňovať postih proti dedičom poisteného, ktorí s poistnou udalosťou nemajú nič spoločného? </a:t>
            </a:r>
          </a:p>
          <a:p>
            <a:pPr marL="0" indent="0" algn="just">
              <a:buNone/>
            </a:pPr>
            <a:r>
              <a:rPr lang="sk-SK" sz="1600" b="1" dirty="0"/>
              <a:t>§ 579 OZ: </a:t>
            </a:r>
            <a:r>
              <a:rPr lang="sk-SK" sz="1600" b="1" i="0" dirty="0">
                <a:solidFill>
                  <a:srgbClr val="000000"/>
                </a:solidFill>
                <a:effectLst/>
              </a:rPr>
              <a:t>(1)</a:t>
            </a:r>
            <a:r>
              <a:rPr lang="sk-SK" sz="1600" b="0" i="0" dirty="0">
                <a:solidFill>
                  <a:srgbClr val="000000"/>
                </a:solidFill>
                <a:effectLst/>
              </a:rPr>
              <a:t> Smrťou dlžníka povinnosť nezanikne, ibaže jej obsahom bolo plnenie, ktoré mal osobne vykonať dlžník.</a:t>
            </a:r>
            <a:endParaRPr lang="sk-SK" sz="1600" dirty="0"/>
          </a:p>
          <a:p>
            <a:pPr marL="0" indent="0" algn="just">
              <a:buNone/>
            </a:pPr>
            <a:r>
              <a:rPr lang="sk-SK" sz="1600" b="1" dirty="0"/>
              <a:t>§ 470 OZ: </a:t>
            </a:r>
            <a:r>
              <a:rPr lang="sk-SK" sz="1600" b="1" i="0" dirty="0">
                <a:solidFill>
                  <a:srgbClr val="000000"/>
                </a:solidFill>
                <a:effectLst/>
              </a:rPr>
              <a:t>(1)</a:t>
            </a:r>
            <a:r>
              <a:rPr lang="sk-SK" sz="1600" b="0" i="0" dirty="0">
                <a:solidFill>
                  <a:srgbClr val="000000"/>
                </a:solidFill>
                <a:effectLst/>
              </a:rPr>
              <a:t> Dedič zodpovedá do výšky ceny nadobudnutého dedičstva za primerané náklady spojené s pohrebom poručiteľa a za poručiteľove dlhy, ktoré na neho prešli poručiteľovou smrťou.</a:t>
            </a:r>
            <a:r>
              <a:rPr lang="sk-SK" sz="1600" b="1" i="0" dirty="0">
                <a:solidFill>
                  <a:srgbClr val="000000"/>
                </a:solidFill>
                <a:effectLst/>
              </a:rPr>
              <a:t> (2)</a:t>
            </a:r>
            <a:r>
              <a:rPr lang="sk-SK" sz="1600" b="0" i="0" dirty="0">
                <a:solidFill>
                  <a:srgbClr val="000000"/>
                </a:solidFill>
                <a:effectLst/>
              </a:rPr>
              <a:t> Ak je viac dedičov, zodpovedajú za náklady poručiteľovho pohrebu a za dlhy podľa pomeru toho, čo z dedičstva nadobudli, k celému dedičstvu.</a:t>
            </a:r>
            <a:endParaRPr lang="sk-SK" sz="1600" dirty="0"/>
          </a:p>
          <a:p>
            <a:pPr marL="0" indent="0" algn="just">
              <a:buNone/>
            </a:pPr>
            <a:r>
              <a:rPr lang="sk-SK" sz="1600" dirty="0"/>
              <a:t>Nárok na náhradu vyplateného poistného plnenia v prípade smrti poisteného:</a:t>
            </a:r>
          </a:p>
          <a:p>
            <a:pPr marL="342900" indent="-342900" algn="just">
              <a:buAutoNum type="alphaLcParenR"/>
            </a:pPr>
            <a:r>
              <a:rPr lang="sk-SK" sz="1600" dirty="0"/>
              <a:t>k výplate poistného plnenia dôjde </a:t>
            </a:r>
            <a:r>
              <a:rPr lang="sk-SK" sz="1600" b="1" dirty="0"/>
              <a:t>za života poisteného,</a:t>
            </a:r>
          </a:p>
          <a:p>
            <a:pPr marL="342900" indent="-342900" algn="just">
              <a:buAutoNum type="alphaLcParenR"/>
            </a:pPr>
            <a:r>
              <a:rPr lang="sk-SK" sz="1600" dirty="0"/>
              <a:t>k výplate poistného plnenia dôjde </a:t>
            </a:r>
            <a:r>
              <a:rPr lang="sk-SK" sz="1600" b="1" dirty="0"/>
              <a:t>po smrti poisteného.</a:t>
            </a:r>
          </a:p>
          <a:p>
            <a:pPr marL="0" indent="0" algn="just">
              <a:buNone/>
            </a:pPr>
            <a:r>
              <a:rPr lang="sk-SK" sz="1600" dirty="0"/>
              <a:t>Ad a) Postihová pohľadávka voči poistenému vznikne výplatou poistného plnenia ak  sa uplatní niektorá z </a:t>
            </a:r>
            <a:r>
              <a:rPr lang="sk-SK" sz="1600" dirty="0" err="1"/>
              <a:t>hypotézuvedených</a:t>
            </a:r>
            <a:r>
              <a:rPr lang="sk-SK" sz="1600" dirty="0"/>
              <a:t> v ustanovení § 12 ZPZP.  Aplikuje sa § 470 ods. 1 OZ. </a:t>
            </a:r>
          </a:p>
          <a:p>
            <a:pPr marL="0" indent="0" algn="just">
              <a:buNone/>
            </a:pPr>
            <a:r>
              <a:rPr lang="sk-SK" sz="1600" dirty="0"/>
              <a:t>Ak už prebieha konanie proti  poistenému: </a:t>
            </a:r>
          </a:p>
          <a:p>
            <a:pPr marL="0" indent="0" algn="just">
              <a:buNone/>
            </a:pPr>
            <a:r>
              <a:rPr lang="sk-SK" sz="1600" b="1" dirty="0"/>
              <a:t>§ 63 CSP: </a:t>
            </a:r>
            <a:r>
              <a:rPr lang="sk-SK" sz="1600" b="0" i="0" dirty="0">
                <a:solidFill>
                  <a:srgbClr val="000000"/>
                </a:solidFill>
                <a:effectLst/>
              </a:rPr>
              <a:t>(1) </a:t>
            </a:r>
            <a:r>
              <a:rPr lang="sk-SK" sz="1600" b="0" i="0" dirty="0">
                <a:solidFill>
                  <a:srgbClr val="494949"/>
                </a:solidFill>
                <a:effectLst/>
              </a:rPr>
              <a:t>Ak strana zomrie počas konania skôr, ako sa konanie právoplatne skončí, súd posúdi podľa povahy sporu, či má konanie zastaviť, alebo či v ňom môže pokračovať. </a:t>
            </a:r>
            <a:r>
              <a:rPr lang="sk-SK" sz="1600" b="0" i="0" dirty="0">
                <a:solidFill>
                  <a:srgbClr val="000000"/>
                </a:solidFill>
                <a:effectLst/>
              </a:rPr>
              <a:t>(2) </a:t>
            </a:r>
            <a:r>
              <a:rPr lang="sk-SK" sz="1600" b="0" i="0" dirty="0">
                <a:solidFill>
                  <a:srgbClr val="494949"/>
                </a:solidFill>
                <a:effectLst/>
              </a:rPr>
              <a:t>V konaní súd pokračuje najmä vtedy, ak ide o majetkový spor. Súd rozhodne, že v konaní pokračuje s dedičmi strany, prípadne s tými, na ktorých podľa výsledku dedičského konania prešlo právo alebo povinnosť, o ktorú v konaní ide, a to len čo sa skončí konanie o dedičstve.</a:t>
            </a:r>
          </a:p>
          <a:p>
            <a:pPr marL="0" indent="0" algn="just">
              <a:buNone/>
            </a:pPr>
            <a:r>
              <a:rPr lang="sk-SK" sz="1600" b="1" dirty="0"/>
              <a:t>§ 199 ods. 1 MCP: </a:t>
            </a:r>
            <a:r>
              <a:rPr lang="sk-SK" sz="1600" b="0" i="0" dirty="0">
                <a:solidFill>
                  <a:srgbClr val="494949"/>
                </a:solidFill>
                <a:effectLst/>
              </a:rPr>
              <a:t>Na návrh dedičov vydá súd uznesenie, v ktorom vyzve veriteľov, aby mu oznámili svoje pohľadávky v lehote, ktorú v uznesení určí a ktorá nesmie byť kratšia ako jeden mesiac.</a:t>
            </a:r>
            <a:endParaRPr lang="sk-SK" sz="1600" dirty="0"/>
          </a:p>
          <a:p>
            <a:pPr marL="0" indent="0" algn="just">
              <a:buNone/>
            </a:pPr>
            <a:r>
              <a:rPr lang="sk-SK" sz="1600" dirty="0"/>
              <a:t> Ad b) Prípad smrteľných dopravných nehôd. Poisťovňa nemôže uplatniť žiadny nárok voči poistnému ani dedičom, keďže poručiteľovi nevznikol dlh počas jeho života. </a:t>
            </a:r>
          </a:p>
        </p:txBody>
      </p:sp>
      <p:sp>
        <p:nvSpPr>
          <p:cNvPr id="4" name="Zástupný objekt pre číslo snímky 3">
            <a:extLst>
              <a:ext uri="{FF2B5EF4-FFF2-40B4-BE49-F238E27FC236}">
                <a16:creationId xmlns:a16="http://schemas.microsoft.com/office/drawing/2014/main" id="{F11DDA57-BE50-6CF2-13CD-056C727B6131}"/>
              </a:ext>
            </a:extLst>
          </p:cNvPr>
          <p:cNvSpPr>
            <a:spLocks noGrp="1"/>
          </p:cNvSpPr>
          <p:nvPr>
            <p:ph type="sldNum" sz="quarter" idx="12"/>
          </p:nvPr>
        </p:nvSpPr>
        <p:spPr/>
        <p:txBody>
          <a:bodyPr/>
          <a:lstStyle/>
          <a:p>
            <a:fld id="{FB7489C8-ACC1-4046-ADAF-DFD716CD64BF}" type="slidenum">
              <a:rPr lang="sk-SK" smtClean="0"/>
              <a:t>16</a:t>
            </a:fld>
            <a:endParaRPr lang="sk-SK"/>
          </a:p>
        </p:txBody>
      </p:sp>
    </p:spTree>
    <p:extLst>
      <p:ext uri="{BB962C8B-B14F-4D97-AF65-F5344CB8AC3E}">
        <p14:creationId xmlns:p14="http://schemas.microsoft.com/office/powerpoint/2010/main" val="2648186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20EB63-C07A-8852-3ED4-442D4A3B6530}"/>
              </a:ext>
            </a:extLst>
          </p:cNvPr>
          <p:cNvSpPr>
            <a:spLocks noGrp="1"/>
          </p:cNvSpPr>
          <p:nvPr>
            <p:ph type="title"/>
          </p:nvPr>
        </p:nvSpPr>
        <p:spPr>
          <a:xfrm>
            <a:off x="838200" y="167781"/>
            <a:ext cx="10515600" cy="671118"/>
          </a:xfrm>
        </p:spPr>
        <p:txBody>
          <a:bodyPr>
            <a:normAutofit/>
          </a:bodyPr>
          <a:lstStyle/>
          <a:p>
            <a:r>
              <a:rPr lang="sk-SK" sz="2400" b="1" dirty="0">
                <a:latin typeface="+mn-lt"/>
              </a:rPr>
              <a:t>Pluralita postihových dôvodov alebo postih proti viacerým osobám</a:t>
            </a:r>
          </a:p>
        </p:txBody>
      </p:sp>
      <p:sp>
        <p:nvSpPr>
          <p:cNvPr id="3" name="Zástupný objekt pre obsah 2">
            <a:extLst>
              <a:ext uri="{FF2B5EF4-FFF2-40B4-BE49-F238E27FC236}">
                <a16:creationId xmlns:a16="http://schemas.microsoft.com/office/drawing/2014/main" id="{0CA97671-D92A-EB05-0757-BCAD13C33324}"/>
              </a:ext>
            </a:extLst>
          </p:cNvPr>
          <p:cNvSpPr>
            <a:spLocks noGrp="1"/>
          </p:cNvSpPr>
          <p:nvPr>
            <p:ph idx="1"/>
          </p:nvPr>
        </p:nvSpPr>
        <p:spPr>
          <a:xfrm>
            <a:off x="838200" y="1015068"/>
            <a:ext cx="10515600" cy="5161895"/>
          </a:xfrm>
        </p:spPr>
        <p:txBody>
          <a:bodyPr>
            <a:normAutofit fontScale="92500" lnSpcReduction="20000"/>
          </a:bodyPr>
          <a:lstStyle/>
          <a:p>
            <a:pPr marL="0" indent="0" algn="just">
              <a:buNone/>
            </a:pPr>
            <a:r>
              <a:rPr lang="sk-SK" sz="1800" dirty="0">
                <a:solidFill>
                  <a:srgbClr val="000000"/>
                </a:solidFill>
                <a:effectLst/>
                <a:latin typeface="Times New Roman" panose="02020603050405020304" pitchFamily="18" charset="0"/>
                <a:ea typeface="Times New Roman" panose="02020603050405020304" pitchFamily="18" charset="0"/>
              </a:rPr>
              <a:t>V súvislosti s pluralitou postihových dôvodov  možno rozlišovať medzi dvoma základnými situáciami:</a:t>
            </a:r>
            <a:endParaRPr lang="sk-SK" sz="1800" dirty="0">
              <a:effectLst/>
              <a:latin typeface="Times New Roman" panose="02020603050405020304" pitchFamily="18" charset="0"/>
              <a:ea typeface="Times New Roman" panose="02020603050405020304" pitchFamily="18" charset="0"/>
            </a:endParaRPr>
          </a:p>
          <a:p>
            <a:pPr marL="342900" lvl="0" indent="-342900" algn="just">
              <a:buFont typeface="+mj-lt"/>
              <a:buAutoNum type="alphaLcParenR"/>
            </a:pPr>
            <a:r>
              <a:rPr lang="sk-SK" sz="1800" dirty="0">
                <a:solidFill>
                  <a:srgbClr val="000000"/>
                </a:solidFill>
                <a:effectLst/>
                <a:latin typeface="Times New Roman" panose="02020603050405020304" pitchFamily="18" charset="0"/>
                <a:ea typeface="Times New Roman" panose="02020603050405020304" pitchFamily="18" charset="0"/>
              </a:rPr>
              <a:t>u každého poisteného je daný </a:t>
            </a:r>
            <a:r>
              <a:rPr lang="sk-SK" sz="1800" b="1" dirty="0">
                <a:solidFill>
                  <a:srgbClr val="000000"/>
                </a:solidFill>
                <a:effectLst/>
                <a:latin typeface="Times New Roman" panose="02020603050405020304" pitchFamily="18" charset="0"/>
                <a:ea typeface="Times New Roman" panose="02020603050405020304" pitchFamily="18" charset="0"/>
              </a:rPr>
              <a:t>odlišný dôvod postihu </a:t>
            </a:r>
            <a:r>
              <a:rPr lang="sk-SK" sz="1800" dirty="0">
                <a:solidFill>
                  <a:srgbClr val="000000"/>
                </a:solidFill>
                <a:effectLst/>
                <a:latin typeface="Times New Roman" panose="02020603050405020304" pitchFamily="18" charset="0"/>
                <a:ea typeface="Times New Roman" panose="02020603050405020304" pitchFamily="18" charset="0"/>
              </a:rPr>
              <a:t>alebo</a:t>
            </a:r>
            <a:endParaRPr lang="sk-SK" sz="1800" dirty="0">
              <a:effectLst/>
              <a:latin typeface="Times New Roman" panose="02020603050405020304" pitchFamily="18" charset="0"/>
              <a:ea typeface="Times New Roman" panose="02020603050405020304" pitchFamily="18" charset="0"/>
            </a:endParaRPr>
          </a:p>
          <a:p>
            <a:pPr marL="342900" lvl="0" indent="-342900" algn="just">
              <a:buFont typeface="+mj-lt"/>
              <a:buAutoNum type="alphaLcParenR"/>
            </a:pPr>
            <a:r>
              <a:rPr lang="sk-SK" sz="1800" dirty="0">
                <a:solidFill>
                  <a:srgbClr val="000000"/>
                </a:solidFill>
                <a:effectLst/>
                <a:latin typeface="Times New Roman" panose="02020603050405020304" pitchFamily="18" charset="0"/>
                <a:ea typeface="Times New Roman" panose="02020603050405020304" pitchFamily="18" charset="0"/>
              </a:rPr>
              <a:t>u viacerých poistených je </a:t>
            </a:r>
            <a:r>
              <a:rPr lang="sk-SK" sz="1800" b="1" dirty="0">
                <a:solidFill>
                  <a:srgbClr val="000000"/>
                </a:solidFill>
                <a:effectLst/>
                <a:latin typeface="Times New Roman" panose="02020603050405020304" pitchFamily="18" charset="0"/>
                <a:ea typeface="Times New Roman" panose="02020603050405020304" pitchFamily="18" charset="0"/>
              </a:rPr>
              <a:t>postihový dôvod totožný.</a:t>
            </a:r>
            <a:endParaRPr lang="sk-SK" sz="1800" b="1" dirty="0">
              <a:effectLst/>
              <a:latin typeface="Times New Roman" panose="02020603050405020304" pitchFamily="18" charset="0"/>
              <a:ea typeface="Times New Roman" panose="02020603050405020304" pitchFamily="18" charset="0"/>
            </a:endParaRPr>
          </a:p>
          <a:p>
            <a:pPr marL="0" indent="0" algn="just">
              <a:buNone/>
            </a:pPr>
            <a:r>
              <a:rPr lang="sk-SK" sz="1800" dirty="0">
                <a:solidFill>
                  <a:srgbClr val="000000"/>
                </a:solidFill>
                <a:effectLst/>
                <a:latin typeface="Times New Roman" panose="02020603050405020304" pitchFamily="18" charset="0"/>
                <a:ea typeface="Times New Roman" panose="02020603050405020304" pitchFamily="18" charset="0"/>
              </a:rPr>
              <a:t>Ad a) prevádzkovateľ motorového vozidla vedome zverí vedenie vozidla osobe, ktorá nespĺňa podmienky na vedenie motorového vozidla podľa osobitného predpisu, pretože napr. nevlastní vodičský preukaz [pozri § 12 ods. 1 písm. d) a ods. 2 písm.  e) ZPZP], pričom táto osoba bez vodičského oprávnenia spôsobí škodu [pozri § 12 ods. ods. 1 písm. b) a ods. 2 písm. c) ZPZP]; </a:t>
            </a:r>
          </a:p>
          <a:p>
            <a:pPr marL="0" indent="0" algn="just">
              <a:buNone/>
            </a:pPr>
            <a:r>
              <a:rPr lang="sk-SK" sz="1800" dirty="0">
                <a:solidFill>
                  <a:srgbClr val="000000"/>
                </a:solidFill>
                <a:latin typeface="Times New Roman" panose="02020603050405020304" pitchFamily="18" charset="0"/>
                <a:ea typeface="Times New Roman" panose="02020603050405020304" pitchFamily="18" charset="0"/>
              </a:rPr>
              <a:t>Ad </a:t>
            </a:r>
            <a:r>
              <a:rPr lang="sk-SK" sz="1800" dirty="0">
                <a:solidFill>
                  <a:srgbClr val="000000"/>
                </a:solidFill>
                <a:effectLst/>
                <a:latin typeface="Times New Roman" panose="02020603050405020304" pitchFamily="18" charset="0"/>
                <a:ea typeface="Times New Roman" panose="02020603050405020304" pitchFamily="18" charset="0"/>
              </a:rPr>
              <a:t>b) prevádzkovateľ  zverí motorové vozidlo inej osobe, ktorá ako vodič spôsobí škodu prevádzkou tohto vozidla, pričom ani jeden z nich neoznámi poisťovateľovi vznik škodovej udalosti v lehote uvedenej v § 10 ods. 1 ZPZP [pozri § 12 ods. 1 písm. g) a ods. 2 písm. g) ZPZP]. </a:t>
            </a:r>
            <a:endParaRPr lang="sk-SK" sz="1800" dirty="0">
              <a:effectLst/>
              <a:latin typeface="Times New Roman" panose="02020603050405020304" pitchFamily="18" charset="0"/>
              <a:ea typeface="Times New Roman" panose="02020603050405020304" pitchFamily="18" charset="0"/>
            </a:endParaRPr>
          </a:p>
          <a:p>
            <a:pPr marL="0" indent="0" algn="just">
              <a:buNone/>
            </a:pPr>
            <a:r>
              <a:rPr lang="sk-SK" sz="1800" dirty="0">
                <a:solidFill>
                  <a:srgbClr val="000000"/>
                </a:solidFill>
                <a:effectLst/>
                <a:latin typeface="Times New Roman" panose="02020603050405020304" pitchFamily="18" charset="0"/>
                <a:ea typeface="Times New Roman" panose="02020603050405020304" pitchFamily="18" charset="0"/>
              </a:rPr>
              <a:t>Z platnej právnej úpravy nevyplýva akým spôsobom môže poisťovateľ uplatniť svoje právo na náhradu poisteného plnenia, ak postihový dôvod v prípade tej istej poistnej udalosti  mu vznikne proti viacerým osobám. Z ustanovenie § 12 ods. 3 ZPZP vyplýva, že výška náhrady poisteného plnenia alebo jej časti, na ktorú vznikne poisťovateľovi právo podľa § 12 ods. 1 a 2 nesmie presiahnuť úhrn poistných plnení, ktoré poisťovateľ vyplatil z dôvodu poistnej udalosti. Toto platí bez ohľadu na to, voči koľkým osobám poisťovateľovi vznikne postihové právo. Prakticky sú možné tri riešenia:</a:t>
            </a:r>
            <a:endParaRPr lang="sk-SK" sz="1800" dirty="0">
              <a:effectLst/>
              <a:latin typeface="Times New Roman" panose="02020603050405020304" pitchFamily="18" charset="0"/>
              <a:ea typeface="Times New Roman" panose="02020603050405020304" pitchFamily="18" charset="0"/>
            </a:endParaRPr>
          </a:p>
          <a:p>
            <a:pPr marL="342900" lvl="0" indent="-342900" algn="just">
              <a:buFont typeface="+mj-lt"/>
              <a:buAutoNum type="alphaLcParenR"/>
            </a:pPr>
            <a:r>
              <a:rPr lang="sk-SK" sz="1800" dirty="0">
                <a:solidFill>
                  <a:srgbClr val="000000"/>
                </a:solidFill>
                <a:effectLst/>
                <a:latin typeface="Times New Roman" panose="02020603050405020304" pitchFamily="18" charset="0"/>
                <a:ea typeface="Times New Roman" panose="02020603050405020304" pitchFamily="18" charset="0"/>
              </a:rPr>
              <a:t>poisťovateľ </a:t>
            </a:r>
            <a:r>
              <a:rPr lang="sk-SK" sz="1800" b="1" dirty="0">
                <a:solidFill>
                  <a:srgbClr val="000000"/>
                </a:solidFill>
                <a:effectLst/>
                <a:latin typeface="Times New Roman" panose="02020603050405020304" pitchFamily="18" charset="0"/>
                <a:ea typeface="Times New Roman" panose="02020603050405020304" pitchFamily="18" charset="0"/>
              </a:rPr>
              <a:t>rozvrhne náhradu poistného plnenia medzi postihované osoby,</a:t>
            </a:r>
            <a:endParaRPr lang="sk-SK" sz="1800" b="1" dirty="0">
              <a:effectLst/>
              <a:latin typeface="Times New Roman" panose="02020603050405020304" pitchFamily="18" charset="0"/>
              <a:ea typeface="Times New Roman" panose="02020603050405020304" pitchFamily="18" charset="0"/>
            </a:endParaRPr>
          </a:p>
          <a:p>
            <a:pPr marL="342900" lvl="0" indent="-342900" algn="just">
              <a:buFont typeface="+mj-lt"/>
              <a:buAutoNum type="alphaLcParenR"/>
            </a:pPr>
            <a:r>
              <a:rPr lang="sk-SK" sz="1800" dirty="0">
                <a:solidFill>
                  <a:srgbClr val="000000"/>
                </a:solidFill>
                <a:effectLst/>
                <a:latin typeface="Times New Roman" panose="02020603050405020304" pitchFamily="18" charset="0"/>
                <a:ea typeface="Times New Roman" panose="02020603050405020304" pitchFamily="18" charset="0"/>
              </a:rPr>
              <a:t>poisťovateľ môže právo na náhradu poistného plnenia uplatniť </a:t>
            </a:r>
            <a:r>
              <a:rPr lang="sk-SK" sz="1800" b="1" dirty="0">
                <a:solidFill>
                  <a:srgbClr val="000000"/>
                </a:solidFill>
                <a:effectLst/>
                <a:latin typeface="Times New Roman" panose="02020603050405020304" pitchFamily="18" charset="0"/>
                <a:ea typeface="Times New Roman" panose="02020603050405020304" pitchFamily="18" charset="0"/>
              </a:rPr>
              <a:t>iba voči jednému z postihovaných osôb v plnej výške, </a:t>
            </a:r>
            <a:endParaRPr lang="sk-SK" sz="1800" b="1" dirty="0">
              <a:effectLst/>
              <a:latin typeface="Times New Roman" panose="02020603050405020304" pitchFamily="18" charset="0"/>
              <a:ea typeface="Times New Roman" panose="02020603050405020304" pitchFamily="18" charset="0"/>
            </a:endParaRPr>
          </a:p>
          <a:p>
            <a:pPr marL="342900" lvl="0" indent="-342900" algn="just">
              <a:buFont typeface="+mj-lt"/>
              <a:buAutoNum type="alphaLcParenR"/>
            </a:pPr>
            <a:r>
              <a:rPr lang="sk-SK" sz="1800" dirty="0">
                <a:solidFill>
                  <a:srgbClr val="000000"/>
                </a:solidFill>
                <a:effectLst/>
                <a:latin typeface="Times New Roman" panose="02020603050405020304" pitchFamily="18" charset="0"/>
                <a:ea typeface="Times New Roman" panose="02020603050405020304" pitchFamily="18" charset="0"/>
              </a:rPr>
              <a:t>poisťovateľ môže svoje právo na náhradu vyplateného poistného plnenia </a:t>
            </a:r>
            <a:r>
              <a:rPr lang="sk-SK" sz="1800" b="1" dirty="0">
                <a:solidFill>
                  <a:srgbClr val="000000"/>
                </a:solidFill>
                <a:effectLst/>
                <a:latin typeface="Times New Roman" panose="02020603050405020304" pitchFamily="18" charset="0"/>
                <a:ea typeface="Times New Roman" panose="02020603050405020304" pitchFamily="18" charset="0"/>
              </a:rPr>
              <a:t>uplatniť voči viacerým osobám súčasne. </a:t>
            </a:r>
            <a:endParaRPr lang="sk-SK" b="1" dirty="0"/>
          </a:p>
        </p:txBody>
      </p:sp>
      <p:sp>
        <p:nvSpPr>
          <p:cNvPr id="4" name="Zástupný objekt pre číslo snímky 3">
            <a:extLst>
              <a:ext uri="{FF2B5EF4-FFF2-40B4-BE49-F238E27FC236}">
                <a16:creationId xmlns:a16="http://schemas.microsoft.com/office/drawing/2014/main" id="{E3BF4BBC-FDD4-716F-EB22-14BCC7ADF565}"/>
              </a:ext>
            </a:extLst>
          </p:cNvPr>
          <p:cNvSpPr>
            <a:spLocks noGrp="1"/>
          </p:cNvSpPr>
          <p:nvPr>
            <p:ph type="sldNum" sz="quarter" idx="12"/>
          </p:nvPr>
        </p:nvSpPr>
        <p:spPr/>
        <p:txBody>
          <a:bodyPr/>
          <a:lstStyle/>
          <a:p>
            <a:fld id="{FB7489C8-ACC1-4046-ADAF-DFD716CD64BF}" type="slidenum">
              <a:rPr lang="sk-SK" smtClean="0"/>
              <a:t>17</a:t>
            </a:fld>
            <a:endParaRPr lang="sk-SK"/>
          </a:p>
        </p:txBody>
      </p:sp>
    </p:spTree>
    <p:extLst>
      <p:ext uri="{BB962C8B-B14F-4D97-AF65-F5344CB8AC3E}">
        <p14:creationId xmlns:p14="http://schemas.microsoft.com/office/powerpoint/2010/main" val="3441731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1041087-D08B-25E6-77D8-67E9BE2A5120}"/>
              </a:ext>
            </a:extLst>
          </p:cNvPr>
          <p:cNvSpPr>
            <a:spLocks noGrp="1"/>
          </p:cNvSpPr>
          <p:nvPr>
            <p:ph type="title"/>
          </p:nvPr>
        </p:nvSpPr>
        <p:spPr>
          <a:xfrm>
            <a:off x="838200" y="365125"/>
            <a:ext cx="10515600" cy="443139"/>
          </a:xfrm>
        </p:spPr>
        <p:txBody>
          <a:bodyPr>
            <a:normAutofit/>
          </a:bodyPr>
          <a:lstStyle/>
          <a:p>
            <a:r>
              <a:rPr lang="sk-SK" sz="2400" b="1" dirty="0">
                <a:latin typeface="+mn-lt"/>
              </a:rPr>
              <a:t>Postih proti viacerým osobám súčasne – personálny kumulatívny postih</a:t>
            </a:r>
          </a:p>
        </p:txBody>
      </p:sp>
      <p:sp>
        <p:nvSpPr>
          <p:cNvPr id="3" name="Zástupný objekt pre obsah 2">
            <a:extLst>
              <a:ext uri="{FF2B5EF4-FFF2-40B4-BE49-F238E27FC236}">
                <a16:creationId xmlns:a16="http://schemas.microsoft.com/office/drawing/2014/main" id="{6A845B6C-39C8-E871-0A13-6B6DB1B82E1C}"/>
              </a:ext>
            </a:extLst>
          </p:cNvPr>
          <p:cNvSpPr>
            <a:spLocks noGrp="1"/>
          </p:cNvSpPr>
          <p:nvPr>
            <p:ph idx="1"/>
          </p:nvPr>
        </p:nvSpPr>
        <p:spPr>
          <a:xfrm>
            <a:off x="748393" y="898978"/>
            <a:ext cx="10515600" cy="5432425"/>
          </a:xfrm>
        </p:spPr>
        <p:txBody>
          <a:bodyPr>
            <a:normAutofit lnSpcReduction="10000"/>
          </a:bodyPr>
          <a:lstStyle/>
          <a:p>
            <a:pPr marL="0" indent="0">
              <a:buNone/>
            </a:pPr>
            <a:endParaRPr lang="sk-SK" sz="1800" dirty="0">
              <a:solidFill>
                <a:srgbClr val="000000"/>
              </a:solidFill>
              <a:latin typeface="Times New Roman" panose="02020603050405020304" pitchFamily="18" charset="0"/>
              <a:ea typeface="Times New Roman" panose="02020603050405020304" pitchFamily="18" charset="0"/>
            </a:endParaRPr>
          </a:p>
          <a:p>
            <a:pPr marL="0" indent="0" algn="just">
              <a:buNone/>
            </a:pPr>
            <a:r>
              <a:rPr lang="sk-SK" sz="1800" dirty="0">
                <a:solidFill>
                  <a:srgbClr val="000000"/>
                </a:solidFill>
                <a:latin typeface="Times New Roman" panose="02020603050405020304" pitchFamily="18" charset="0"/>
                <a:ea typeface="Times New Roman" panose="02020603050405020304" pitchFamily="18" charset="0"/>
              </a:rPr>
              <a:t>Postih proti viacerým postihovaným, ak pri jednej poistnej udalosti vznikne postih proti viacerým osobám (napr. ak poistný porušil niektorú z povinností uvedených v § 12 ods. 2 ZPZP a súčasne poistník bol v dobe PU v omeškaní s poistnou udalosťou). </a:t>
            </a:r>
          </a:p>
          <a:p>
            <a:pPr marL="0" indent="0">
              <a:buNone/>
            </a:pPr>
            <a:r>
              <a:rPr lang="sk-SK" sz="1800" b="1" dirty="0">
                <a:solidFill>
                  <a:srgbClr val="000000"/>
                </a:solidFill>
                <a:latin typeface="Times New Roman" panose="02020603050405020304" pitchFamily="18" charset="0"/>
                <a:ea typeface="Times New Roman" panose="02020603050405020304" pitchFamily="18" charset="0"/>
              </a:rPr>
              <a:t>Nesprávny názor, že ide o solidárny záväzok spoločne postihovaných osôb podľa § 511 OZ. </a:t>
            </a:r>
          </a:p>
          <a:p>
            <a:pPr marL="0" indent="0" algn="just">
              <a:lnSpc>
                <a:spcPct val="100000"/>
              </a:lnSpc>
              <a:buNone/>
            </a:pPr>
            <a:r>
              <a:rPr lang="sk-SK" sz="1800" dirty="0">
                <a:solidFill>
                  <a:srgbClr val="000000"/>
                </a:solidFill>
                <a:effectLst/>
                <a:latin typeface="Times New Roman" panose="02020603050405020304" pitchFamily="18" charset="0"/>
                <a:ea typeface="Times New Roman" panose="02020603050405020304" pitchFamily="18" charset="0"/>
              </a:rPr>
              <a:t>Poisťovateľ môže  na náhradu poistného plnenia žalovať poistených a poistníkov buď jednotlivo alebo viacerých súčasne. Poistený a poistník nie sú na náhradu poistného plnenia zaviazaný solidárne, v prípade ich spoločnej žaloby v petite žaloby nemôže od súdu žiadať, aby postihované osoby zaviazal na spoločne a nerozdielne plnenie. Žalovaní dlžníci vystupujú v súdnom spore ako samostatné procesné strany. Každému zo žalovaných prislúchajú samostatné procesné práva a povinnosti a každý z nich konaná sám za seba. Tomu zodpovedá  aj hmotnoprávna kvalifikácia ich postavenia v spoločnom záväzku, ktorý </a:t>
            </a:r>
            <a:r>
              <a:rPr lang="sk-SK" sz="1800" b="1" dirty="0">
                <a:solidFill>
                  <a:srgbClr val="000000"/>
                </a:solidFill>
                <a:effectLst/>
                <a:latin typeface="Times New Roman" panose="02020603050405020304" pitchFamily="18" charset="0"/>
                <a:ea typeface="Times New Roman" panose="02020603050405020304" pitchFamily="18" charset="0"/>
              </a:rPr>
              <a:t>má charakter tzv. nepravej alebo falošnej solidarity. </a:t>
            </a:r>
            <a:r>
              <a:rPr lang="sk-SK" sz="1800" dirty="0">
                <a:solidFill>
                  <a:srgbClr val="000000"/>
                </a:solidFill>
                <a:effectLst/>
                <a:latin typeface="Times New Roman" panose="02020603050405020304" pitchFamily="18" charset="0"/>
                <a:ea typeface="Times New Roman" panose="02020603050405020304" pitchFamily="18" charset="0"/>
              </a:rPr>
              <a:t>To znamená, že každý  zo žalovaných sám zodpovedá za celý zákonný záväzok voči poisťovateľovi. Každý z nich má právo samostatne  namietať dôvod postihu uvedený v ustanoveniach § 12 ods. 1 a 2 ZPZP.  Pokiaľ súd žalovaných zaviaže na plnenie voči žalujúcemu poisťovateľovi,  súd vo výroku rozsudku musí uviesť, že „plnením jedného zo žalovaných zaniká v rozsahu plnenia povinnosť ostatných žalovaných.“ (pozri napr. rozsudok Najvyššieho súdu ČR z 20. decembra 2007, </a:t>
            </a:r>
            <a:r>
              <a:rPr lang="sk-SK" sz="1800" dirty="0" err="1">
                <a:solidFill>
                  <a:srgbClr val="000000"/>
                </a:solidFill>
                <a:effectLst/>
                <a:latin typeface="Times New Roman" panose="02020603050405020304" pitchFamily="18" charset="0"/>
                <a:ea typeface="Times New Roman" panose="02020603050405020304" pitchFamily="18" charset="0"/>
              </a:rPr>
              <a:t>sp</a:t>
            </a:r>
            <a:r>
              <a:rPr lang="sk-SK" sz="1800" dirty="0">
                <a:solidFill>
                  <a:srgbClr val="000000"/>
                </a:solidFill>
                <a:effectLst/>
                <a:latin typeface="Times New Roman" panose="02020603050405020304" pitchFamily="18" charset="0"/>
                <a:ea typeface="Times New Roman" panose="02020603050405020304" pitchFamily="18" charset="0"/>
              </a:rPr>
              <a:t>. zn. 26 Odo 786/2006). Súd vo výroku svojho rozhodnutia nemôže v petite rozsudku uviesť, že žalovaní zodpovedajú za splnenie záväzku spoločne a nerozdielne, pretože spoločný záväzok žalovaných nemá povahu pasívnej  solidarity v zmysle ustanovenia § 511 OZ. </a:t>
            </a:r>
            <a:endParaRPr lang="sk-SK" dirty="0"/>
          </a:p>
        </p:txBody>
      </p:sp>
      <p:sp>
        <p:nvSpPr>
          <p:cNvPr id="4" name="Zástupný objekt pre číslo snímky 3">
            <a:extLst>
              <a:ext uri="{FF2B5EF4-FFF2-40B4-BE49-F238E27FC236}">
                <a16:creationId xmlns:a16="http://schemas.microsoft.com/office/drawing/2014/main" id="{F4F667C3-7AB8-E773-0351-862506F522C6}"/>
              </a:ext>
            </a:extLst>
          </p:cNvPr>
          <p:cNvSpPr>
            <a:spLocks noGrp="1"/>
          </p:cNvSpPr>
          <p:nvPr>
            <p:ph type="sldNum" sz="quarter" idx="12"/>
          </p:nvPr>
        </p:nvSpPr>
        <p:spPr/>
        <p:txBody>
          <a:bodyPr/>
          <a:lstStyle/>
          <a:p>
            <a:fld id="{FB7489C8-ACC1-4046-ADAF-DFD716CD64BF}" type="slidenum">
              <a:rPr lang="sk-SK" smtClean="0"/>
              <a:t>18</a:t>
            </a:fld>
            <a:endParaRPr lang="sk-SK"/>
          </a:p>
        </p:txBody>
      </p:sp>
    </p:spTree>
    <p:extLst>
      <p:ext uri="{BB962C8B-B14F-4D97-AF65-F5344CB8AC3E}">
        <p14:creationId xmlns:p14="http://schemas.microsoft.com/office/powerpoint/2010/main" val="37202757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79167F-B669-F7C8-F295-876804ACA99E}"/>
              </a:ext>
            </a:extLst>
          </p:cNvPr>
          <p:cNvSpPr>
            <a:spLocks noGrp="1"/>
          </p:cNvSpPr>
          <p:nvPr>
            <p:ph type="title"/>
          </p:nvPr>
        </p:nvSpPr>
        <p:spPr/>
        <p:txBody>
          <a:bodyPr/>
          <a:lstStyle/>
          <a:p>
            <a:endParaRPr lang="sk-SK" dirty="0"/>
          </a:p>
        </p:txBody>
      </p:sp>
      <p:sp>
        <p:nvSpPr>
          <p:cNvPr id="3" name="Zástupný objekt pre obsah 2">
            <a:extLst>
              <a:ext uri="{FF2B5EF4-FFF2-40B4-BE49-F238E27FC236}">
                <a16:creationId xmlns:a16="http://schemas.microsoft.com/office/drawing/2014/main" id="{2FF6C79E-E7E5-64EA-6EFB-F9044B3C32D1}"/>
              </a:ext>
            </a:extLst>
          </p:cNvPr>
          <p:cNvSpPr>
            <a:spLocks noGrp="1"/>
          </p:cNvSpPr>
          <p:nvPr>
            <p:ph idx="1"/>
          </p:nvPr>
        </p:nvSpPr>
        <p:spPr/>
        <p:txBody>
          <a:bodyPr/>
          <a:lstStyle/>
          <a:p>
            <a:pPr marL="0" indent="0">
              <a:buNone/>
            </a:pPr>
            <a:endParaRPr lang="sk-SK" dirty="0"/>
          </a:p>
          <a:p>
            <a:pPr marL="0" indent="0">
              <a:buNone/>
            </a:pPr>
            <a:endParaRPr lang="sk-SK" dirty="0"/>
          </a:p>
          <a:p>
            <a:pPr marL="0" indent="0">
              <a:buNone/>
            </a:pPr>
            <a:r>
              <a:rPr lang="sk-SK" b="1" dirty="0"/>
              <a:t>Ďakujem za pozornosť.</a:t>
            </a:r>
          </a:p>
        </p:txBody>
      </p:sp>
      <p:sp>
        <p:nvSpPr>
          <p:cNvPr id="4" name="Zástupný objekt pre číslo snímky 3">
            <a:extLst>
              <a:ext uri="{FF2B5EF4-FFF2-40B4-BE49-F238E27FC236}">
                <a16:creationId xmlns:a16="http://schemas.microsoft.com/office/drawing/2014/main" id="{9FFD2F03-E43B-8FC9-FB10-6295135F0A49}"/>
              </a:ext>
            </a:extLst>
          </p:cNvPr>
          <p:cNvSpPr>
            <a:spLocks noGrp="1"/>
          </p:cNvSpPr>
          <p:nvPr>
            <p:ph type="sldNum" sz="quarter" idx="12"/>
          </p:nvPr>
        </p:nvSpPr>
        <p:spPr/>
        <p:txBody>
          <a:bodyPr/>
          <a:lstStyle/>
          <a:p>
            <a:fld id="{FB7489C8-ACC1-4046-ADAF-DFD716CD64BF}" type="slidenum">
              <a:rPr lang="sk-SK" smtClean="0"/>
              <a:t>19</a:t>
            </a:fld>
            <a:endParaRPr lang="sk-SK"/>
          </a:p>
        </p:txBody>
      </p:sp>
    </p:spTree>
    <p:extLst>
      <p:ext uri="{BB962C8B-B14F-4D97-AF65-F5344CB8AC3E}">
        <p14:creationId xmlns:p14="http://schemas.microsoft.com/office/powerpoint/2010/main" val="3951186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894F58-A976-641F-4A1E-B06F349469F1}"/>
              </a:ext>
            </a:extLst>
          </p:cNvPr>
          <p:cNvSpPr>
            <a:spLocks noGrp="1"/>
          </p:cNvSpPr>
          <p:nvPr>
            <p:ph type="title"/>
          </p:nvPr>
        </p:nvSpPr>
        <p:spPr>
          <a:xfrm>
            <a:off x="838200" y="365125"/>
            <a:ext cx="10515600" cy="422729"/>
          </a:xfrm>
        </p:spPr>
        <p:txBody>
          <a:bodyPr>
            <a:normAutofit/>
          </a:bodyPr>
          <a:lstStyle/>
          <a:p>
            <a:r>
              <a:rPr lang="sk-SK" sz="2400" b="1" dirty="0">
                <a:latin typeface="+mn-lt"/>
              </a:rPr>
              <a:t>Prečo je problematika náhrady poistného plnenia proti poistenému aktuálna?</a:t>
            </a:r>
          </a:p>
        </p:txBody>
      </p:sp>
      <p:sp>
        <p:nvSpPr>
          <p:cNvPr id="3" name="Zástupný objekt pre obsah 2">
            <a:extLst>
              <a:ext uri="{FF2B5EF4-FFF2-40B4-BE49-F238E27FC236}">
                <a16:creationId xmlns:a16="http://schemas.microsoft.com/office/drawing/2014/main" id="{7C642C53-4E4A-B9FE-8421-4C3A1229092B}"/>
              </a:ext>
            </a:extLst>
          </p:cNvPr>
          <p:cNvSpPr>
            <a:spLocks noGrp="1"/>
          </p:cNvSpPr>
          <p:nvPr>
            <p:ph idx="1"/>
          </p:nvPr>
        </p:nvSpPr>
        <p:spPr>
          <a:xfrm>
            <a:off x="838200" y="877662"/>
            <a:ext cx="10515600" cy="5755820"/>
          </a:xfrm>
        </p:spPr>
        <p:txBody>
          <a:bodyPr>
            <a:normAutofit fontScale="92500" lnSpcReduction="20000"/>
          </a:bodyPr>
          <a:lstStyle/>
          <a:p>
            <a:pPr marL="0" indent="0" algn="just">
              <a:buNone/>
            </a:pPr>
            <a:endParaRPr lang="sk-SK" sz="1800" dirty="0"/>
          </a:p>
          <a:p>
            <a:pPr marL="0" indent="0" algn="just">
              <a:buNone/>
            </a:pPr>
            <a:r>
              <a:rPr lang="sk-SK" sz="1800" dirty="0"/>
              <a:t>Právna úprava postihu (§ 12 ZPZP) bola pomerne často novelizovaná, pričom legislatívne zmeny jej úpravu „nevylepšili“. </a:t>
            </a:r>
          </a:p>
          <a:p>
            <a:pPr marL="0" indent="0" algn="just">
              <a:buNone/>
            </a:pPr>
            <a:r>
              <a:rPr lang="sk-SK" sz="1800" dirty="0"/>
              <a:t>Právna úprava postihu v zákona č. 381/2001 Z. z. (§ 12 ZPZP) je vo viacerých bodoch sporná a vyvoláva otázky súvisiace s interpretáciou príslušnej právnej normy.</a:t>
            </a:r>
          </a:p>
          <a:p>
            <a:pPr marL="0" indent="0" algn="just">
              <a:buNone/>
            </a:pPr>
            <a:r>
              <a:rPr lang="sk-SK" sz="1800" dirty="0"/>
              <a:t>Dôvodová správa k ustanoveniu § 12 ZPZP je veľmi kusá a iba pamätníci vedia o tom, čo sa touto úpravou v rámci transformácie zákonného poistenia na PZP v skutočnosti sledovalo. </a:t>
            </a:r>
          </a:p>
          <a:p>
            <a:pPr marL="0" indent="0" algn="just">
              <a:buNone/>
            </a:pPr>
            <a:r>
              <a:rPr lang="sk-SK" sz="1800" dirty="0"/>
              <a:t>Pretrvávajúci nezáujem hlbšie analyzovať problémy, ktoré súvisia s výkonom regresnej agendy poisťovní. </a:t>
            </a:r>
          </a:p>
          <a:p>
            <a:pPr marL="0" indent="0" algn="just">
              <a:buNone/>
            </a:pPr>
            <a:r>
              <a:rPr lang="sk-SK" sz="1800" dirty="0"/>
              <a:t>Uplatňovanie postihov poisťovňami proti poisteným v rámci PZP sú zdrojom nedorozumení medzi poisťovňami a ich klientmi po výplate poistného plnenia.</a:t>
            </a:r>
          </a:p>
          <a:p>
            <a:pPr marL="0" indent="0" algn="just">
              <a:buNone/>
            </a:pPr>
            <a:r>
              <a:rPr lang="sk-SK" sz="1800" dirty="0"/>
              <a:t>Regresná agenda sa dotýka práv poistených ako  spotrebiteľov, ktorá môže vyvolať negatívne  emócie voči celého poisťovaciemu sektoru. </a:t>
            </a:r>
          </a:p>
          <a:p>
            <a:pPr marL="0" indent="0" algn="just">
              <a:buNone/>
            </a:pPr>
            <a:r>
              <a:rPr lang="sk-SK" sz="1800" dirty="0"/>
              <a:t>Spory medzi poisťovňami a poistenými na náhradu poistného plnenia patria medzi veľmi časté poisťovacie súdne spory.</a:t>
            </a:r>
          </a:p>
          <a:p>
            <a:pPr marL="0" indent="0" algn="just">
              <a:buNone/>
            </a:pPr>
            <a:r>
              <a:rPr lang="sk-SK" sz="1800" dirty="0"/>
              <a:t>Právna úpravu postihu patrila v minulosti medzi mojej obľúbené témy; svedčí o tom krátky prehľad mojich statí k tejto problematike: </a:t>
            </a:r>
          </a:p>
          <a:p>
            <a:pPr marL="0" indent="0" algn="just">
              <a:buNone/>
            </a:pPr>
            <a:r>
              <a:rPr lang="sk-SK" sz="1800" dirty="0">
                <a:solidFill>
                  <a:srgbClr val="000000"/>
                </a:solidFill>
                <a:effectLst/>
                <a:latin typeface="Times New Roman" panose="02020603050405020304" pitchFamily="18" charset="0"/>
                <a:ea typeface="Calibri" panose="020F0502020204030204" pitchFamily="34" charset="0"/>
              </a:rPr>
              <a:t>Fekete, I., </a:t>
            </a:r>
            <a:r>
              <a:rPr lang="sk-SK" sz="1800" dirty="0">
                <a:effectLst/>
                <a:latin typeface="Times New Roman" panose="02020603050405020304" pitchFamily="18" charset="0"/>
                <a:ea typeface="Calibri" panose="020F0502020204030204" pitchFamily="34" charset="0"/>
              </a:rPr>
              <a:t>K otázke premlčania regresných nárokov poisťovne. Socialistické súdnictvo, 1981, č.  4;  </a:t>
            </a:r>
            <a:r>
              <a:rPr lang="sk-SK" sz="1800" dirty="0">
                <a:solidFill>
                  <a:srgbClr val="000000"/>
                </a:solidFill>
                <a:effectLst/>
                <a:latin typeface="Times New Roman" panose="02020603050405020304" pitchFamily="18" charset="0"/>
                <a:ea typeface="Calibri" panose="020F0502020204030204" pitchFamily="34" charset="0"/>
              </a:rPr>
              <a:t>Fekete, I., Regresné právo v poistení zodpovednosti za škody spôsobené prevádzkou motorových vozidiel v európskych štátoch, </a:t>
            </a:r>
            <a:r>
              <a:rPr lang="sk-SK" sz="1800" dirty="0" err="1">
                <a:solidFill>
                  <a:srgbClr val="000000"/>
                </a:solidFill>
                <a:effectLst/>
                <a:latin typeface="Times New Roman" panose="02020603050405020304" pitchFamily="18" charset="0"/>
                <a:ea typeface="Calibri" panose="020F0502020204030204" pitchFamily="34" charset="0"/>
              </a:rPr>
              <a:t>Pojistný</a:t>
            </a:r>
            <a:r>
              <a:rPr lang="sk-SK" sz="1800" dirty="0">
                <a:solidFill>
                  <a:srgbClr val="000000"/>
                </a:solidFill>
                <a:effectLst/>
                <a:latin typeface="Times New Roman" panose="02020603050405020304" pitchFamily="18" charset="0"/>
                <a:ea typeface="Calibri" panose="020F0502020204030204" pitchFamily="34" charset="0"/>
              </a:rPr>
              <a:t> obzor, 1984, č, 2; </a:t>
            </a:r>
            <a:r>
              <a:rPr lang="sk-SK" sz="1800" dirty="0">
                <a:latin typeface="Times New Roman" panose="02020603050405020304" pitchFamily="18" charset="0"/>
                <a:ea typeface="Calibri" panose="020F0502020204030204" pitchFamily="34" charset="0"/>
              </a:rPr>
              <a:t>Postihové právo poisťovne vo svetle súdnej praxe. Socialistické súdnictvo, 1985, č. 2; Fekete, I., Teoretické a praktické otázky postihového práva poisťovne. </a:t>
            </a:r>
            <a:r>
              <a:rPr lang="sk-SK" sz="1800" dirty="0" err="1">
                <a:latin typeface="Times New Roman" panose="02020603050405020304" pitchFamily="18" charset="0"/>
                <a:ea typeface="Calibri" panose="020F0502020204030204" pitchFamily="34" charset="0"/>
              </a:rPr>
              <a:t>Pojistný</a:t>
            </a:r>
            <a:r>
              <a:rPr lang="sk-SK" sz="1800" dirty="0">
                <a:latin typeface="Times New Roman" panose="02020603050405020304" pitchFamily="18" charset="0"/>
                <a:ea typeface="Calibri" panose="020F0502020204030204" pitchFamily="34" charset="0"/>
              </a:rPr>
              <a:t> obzor, 1987, č. 11; Fekete, I., Základné právne problémy postihového práva poistiteľa. Podnikateľ a právo, 1996, č. 7;  Fekete</a:t>
            </a:r>
            <a:r>
              <a:rPr lang="sk-SK" sz="1800" dirty="0">
                <a:effectLst/>
                <a:latin typeface="Times New Roman" panose="02020603050405020304" pitchFamily="18" charset="0"/>
                <a:ea typeface="Calibri" panose="020F0502020204030204" pitchFamily="34" charset="0"/>
              </a:rPr>
              <a:t>, I., Zásady realizácie regresného práva poisťovne. Poistné rozhľady, 1997, č. 3</a:t>
            </a:r>
            <a:r>
              <a:rPr lang="sk-SK" sz="1800" dirty="0">
                <a:latin typeface="Times New Roman" panose="02020603050405020304" pitchFamily="18" charset="0"/>
                <a:ea typeface="Calibri" panose="020F0502020204030204" pitchFamily="34" charset="0"/>
              </a:rPr>
              <a:t>; Fekete, I., Postihové právo poistiteľa a nárok na náhradu škody. Poistné rozhľady, 1998, č. 1;  </a:t>
            </a:r>
            <a:r>
              <a:rPr lang="sk-SK" sz="1800" dirty="0">
                <a:effectLst/>
                <a:latin typeface="Times New Roman" panose="02020603050405020304" pitchFamily="18" charset="0"/>
                <a:ea typeface="Calibri" panose="020F0502020204030204" pitchFamily="34" charset="0"/>
              </a:rPr>
              <a:t>Fekete, I., Právne problémy postihového (regresného) práva poisťovne. Obchodné právo, 2000, č. 1.  </a:t>
            </a:r>
            <a:endParaRPr lang="sk-SK" sz="1800" dirty="0"/>
          </a:p>
        </p:txBody>
      </p:sp>
      <p:sp>
        <p:nvSpPr>
          <p:cNvPr id="4" name="Zástupný objekt pre číslo snímky 3">
            <a:extLst>
              <a:ext uri="{FF2B5EF4-FFF2-40B4-BE49-F238E27FC236}">
                <a16:creationId xmlns:a16="http://schemas.microsoft.com/office/drawing/2014/main" id="{459FBD99-C81C-2922-B7D1-47304C1F3BC4}"/>
              </a:ext>
            </a:extLst>
          </p:cNvPr>
          <p:cNvSpPr>
            <a:spLocks noGrp="1"/>
          </p:cNvSpPr>
          <p:nvPr>
            <p:ph type="sldNum" sz="quarter" idx="12"/>
          </p:nvPr>
        </p:nvSpPr>
        <p:spPr/>
        <p:txBody>
          <a:bodyPr/>
          <a:lstStyle/>
          <a:p>
            <a:fld id="{FB7489C8-ACC1-4046-ADAF-DFD716CD64BF}" type="slidenum">
              <a:rPr lang="sk-SK" smtClean="0"/>
              <a:t>2</a:t>
            </a:fld>
            <a:endParaRPr lang="sk-SK"/>
          </a:p>
        </p:txBody>
      </p:sp>
    </p:spTree>
    <p:extLst>
      <p:ext uri="{BB962C8B-B14F-4D97-AF65-F5344CB8AC3E}">
        <p14:creationId xmlns:p14="http://schemas.microsoft.com/office/powerpoint/2010/main" val="2841685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1EED69-425A-AD4E-F180-04821668556C}"/>
              </a:ext>
            </a:extLst>
          </p:cNvPr>
          <p:cNvSpPr>
            <a:spLocks noGrp="1"/>
          </p:cNvSpPr>
          <p:nvPr>
            <p:ph type="title"/>
          </p:nvPr>
        </p:nvSpPr>
        <p:spPr>
          <a:xfrm>
            <a:off x="838200" y="244930"/>
            <a:ext cx="10515600" cy="342300"/>
          </a:xfrm>
        </p:spPr>
        <p:txBody>
          <a:bodyPr>
            <a:normAutofit fontScale="90000"/>
          </a:bodyPr>
          <a:lstStyle/>
          <a:p>
            <a:r>
              <a:rPr lang="sk-SK" sz="2400" b="1" dirty="0">
                <a:latin typeface="+mn-lt"/>
              </a:rPr>
              <a:t>Právo poisťovateľa na náhradu poistného plnenia </a:t>
            </a:r>
            <a:r>
              <a:rPr lang="sk-SK" sz="2400" b="1" dirty="0" err="1">
                <a:latin typeface="+mn-lt"/>
              </a:rPr>
              <a:t>vs</a:t>
            </a:r>
            <a:r>
              <a:rPr lang="sk-SK" sz="2400" b="1" dirty="0">
                <a:latin typeface="+mn-lt"/>
              </a:rPr>
              <a:t>. postihové právo poisťovateľa.</a:t>
            </a:r>
            <a:endParaRPr lang="sk-SK" sz="2400" dirty="0"/>
          </a:p>
        </p:txBody>
      </p:sp>
      <p:sp>
        <p:nvSpPr>
          <p:cNvPr id="3" name="Zástupný objekt pre obsah 2">
            <a:extLst>
              <a:ext uri="{FF2B5EF4-FFF2-40B4-BE49-F238E27FC236}">
                <a16:creationId xmlns:a16="http://schemas.microsoft.com/office/drawing/2014/main" id="{9B14D169-44D4-3A34-3EA9-E4AD698636BC}"/>
              </a:ext>
            </a:extLst>
          </p:cNvPr>
          <p:cNvSpPr>
            <a:spLocks noGrp="1"/>
          </p:cNvSpPr>
          <p:nvPr>
            <p:ph idx="1"/>
          </p:nvPr>
        </p:nvSpPr>
        <p:spPr>
          <a:xfrm>
            <a:off x="838200" y="713064"/>
            <a:ext cx="10515600" cy="5788403"/>
          </a:xfrm>
          <a:ln>
            <a:solidFill>
              <a:srgbClr val="FFFF00"/>
            </a:solidFill>
          </a:ln>
          <a:effectLst/>
        </p:spPr>
        <p:txBody>
          <a:bodyPr>
            <a:normAutofit lnSpcReduction="10000"/>
          </a:bodyPr>
          <a:lstStyle/>
          <a:p>
            <a:pPr marL="0" indent="0" algn="just">
              <a:buNone/>
            </a:pPr>
            <a:r>
              <a:rPr lang="sk-SK" sz="1800" dirty="0">
                <a:solidFill>
                  <a:srgbClr val="000000"/>
                </a:solidFill>
                <a:ea typeface="Calibri" panose="020F0502020204030204" pitchFamily="34" charset="0"/>
                <a:cs typeface="Times New Roman" panose="02020603050405020304" pitchFamily="18" charset="0"/>
              </a:rPr>
              <a:t>Právne predpisy pred r. 1964 používali pojem „Právo postihu“. Z toho vznikla nesprávna interpretácia, že ide o prechod práva na poisťovateľa proti poistenému. Od r. 1964 sa používa termín </a:t>
            </a:r>
            <a:r>
              <a:rPr lang="sk-SK" sz="1800" b="1" i="1" dirty="0">
                <a:solidFill>
                  <a:srgbClr val="000000"/>
                </a:solidFill>
                <a:ea typeface="Calibri" panose="020F0502020204030204" pitchFamily="34" charset="0"/>
                <a:cs typeface="Times New Roman" panose="02020603050405020304" pitchFamily="18" charset="0"/>
              </a:rPr>
              <a:t>„právo na náhradu </a:t>
            </a:r>
            <a:r>
              <a:rPr lang="sk-SK" sz="1800" b="1" i="1" dirty="0">
                <a:solidFill>
                  <a:srgbClr val="494949"/>
                </a:solidFill>
                <a:effectLst/>
              </a:rPr>
              <a:t>súm, ktoré poisťovňa vyplatila z dôvodu škody spôsobenej prevádzkou motorového vozidla.“</a:t>
            </a:r>
            <a:endParaRPr lang="sk-SK" sz="1800" b="1" i="1" dirty="0">
              <a:solidFill>
                <a:srgbClr val="000000"/>
              </a:solidFill>
              <a:ea typeface="Calibri" panose="020F0502020204030204" pitchFamily="34" charset="0"/>
              <a:cs typeface="Times New Roman" panose="02020603050405020304" pitchFamily="18" charset="0"/>
            </a:endParaRPr>
          </a:p>
          <a:p>
            <a:pPr marL="0" indent="0" algn="just">
              <a:buNone/>
            </a:pPr>
            <a:r>
              <a:rPr lang="sk-SK" sz="1800" dirty="0">
                <a:solidFill>
                  <a:srgbClr val="000000"/>
                </a:solidFill>
                <a:ea typeface="Calibri" panose="020F0502020204030204" pitchFamily="34" charset="0"/>
                <a:cs typeface="Times New Roman" panose="02020603050405020304" pitchFamily="18" charset="0"/>
              </a:rPr>
              <a:t>V ustanovení § 12 ZPZP </a:t>
            </a:r>
            <a:r>
              <a:rPr lang="sk-SK" sz="1800" b="1" dirty="0">
                <a:solidFill>
                  <a:srgbClr val="000000"/>
                </a:solidFill>
                <a:ea typeface="Calibri" panose="020F0502020204030204" pitchFamily="34" charset="0"/>
                <a:cs typeface="Times New Roman" panose="02020603050405020304" pitchFamily="18" charset="0"/>
              </a:rPr>
              <a:t>nejde </a:t>
            </a:r>
            <a:r>
              <a:rPr lang="sk-SK" sz="1800" i="1" dirty="0" err="1">
                <a:solidFill>
                  <a:srgbClr val="000000"/>
                </a:solidFill>
                <a:ea typeface="Calibri" panose="020F0502020204030204" pitchFamily="34" charset="0"/>
                <a:cs typeface="Times New Roman" panose="02020603050405020304" pitchFamily="18" charset="0"/>
              </a:rPr>
              <a:t>strictu</a:t>
            </a:r>
            <a:r>
              <a:rPr lang="sk-SK" sz="1800" i="1" dirty="0">
                <a:solidFill>
                  <a:srgbClr val="000000"/>
                </a:solidFill>
                <a:ea typeface="Calibri" panose="020F0502020204030204" pitchFamily="34" charset="0"/>
                <a:cs typeface="Times New Roman" panose="02020603050405020304" pitchFamily="18" charset="0"/>
              </a:rPr>
              <a:t> sensu</a:t>
            </a:r>
            <a:r>
              <a:rPr lang="sk-SK" sz="1800" b="1" dirty="0">
                <a:solidFill>
                  <a:srgbClr val="000000"/>
                </a:solidFill>
                <a:ea typeface="Calibri" panose="020F0502020204030204" pitchFamily="34" charset="0"/>
                <a:cs typeface="Times New Roman" panose="02020603050405020304" pitchFamily="18" charset="0"/>
              </a:rPr>
              <a:t> o klasické regresné </a:t>
            </a:r>
            <a:r>
              <a:rPr lang="sk-SK" sz="1800" dirty="0">
                <a:solidFill>
                  <a:srgbClr val="000000"/>
                </a:solidFill>
                <a:ea typeface="Calibri" panose="020F0502020204030204" pitchFamily="34" charset="0"/>
                <a:cs typeface="Times New Roman" panose="02020603050405020304" pitchFamily="18" charset="0"/>
              </a:rPr>
              <a:t>(postihové) </a:t>
            </a:r>
            <a:r>
              <a:rPr lang="sk-SK" sz="1800" b="1" dirty="0">
                <a:solidFill>
                  <a:srgbClr val="000000"/>
                </a:solidFill>
                <a:ea typeface="Calibri" panose="020F0502020204030204" pitchFamily="34" charset="0"/>
                <a:cs typeface="Times New Roman" panose="02020603050405020304" pitchFamily="18" charset="0"/>
              </a:rPr>
              <a:t> právo. </a:t>
            </a:r>
            <a:r>
              <a:rPr lang="sk-SK" sz="1800" dirty="0">
                <a:solidFill>
                  <a:srgbClr val="000000"/>
                </a:solidFill>
                <a:ea typeface="Calibri" panose="020F0502020204030204" pitchFamily="34" charset="0"/>
                <a:cs typeface="Times New Roman" panose="02020603050405020304" pitchFamily="18" charset="0"/>
              </a:rPr>
              <a:t> </a:t>
            </a:r>
            <a:r>
              <a:rPr lang="sk-SK" sz="1800" dirty="0" err="1">
                <a:solidFill>
                  <a:srgbClr val="000000"/>
                </a:solidFill>
                <a:ea typeface="Calibri" panose="020F0502020204030204" pitchFamily="34" charset="0"/>
                <a:cs typeface="Times New Roman" panose="02020603050405020304" pitchFamily="18" charset="0"/>
              </a:rPr>
              <a:t>Subrogačný</a:t>
            </a:r>
            <a:r>
              <a:rPr lang="sk-SK" sz="1800" dirty="0">
                <a:solidFill>
                  <a:srgbClr val="000000"/>
                </a:solidFill>
                <a:ea typeface="Calibri" panose="020F0502020204030204" pitchFamily="34" charset="0"/>
                <a:cs typeface="Times New Roman" panose="02020603050405020304" pitchFamily="18" charset="0"/>
              </a:rPr>
              <a:t> regres vzniká v dvoch prípadoch: (1) ak </a:t>
            </a:r>
            <a:r>
              <a:rPr lang="sk-SK" sz="1800" dirty="0" err="1">
                <a:solidFill>
                  <a:srgbClr val="000000"/>
                </a:solidFill>
                <a:ea typeface="Calibri" panose="020F0502020204030204" pitchFamily="34" charset="0"/>
                <a:cs typeface="Times New Roman" panose="02020603050405020304" pitchFamily="18" charset="0"/>
              </a:rPr>
              <a:t>splniteľ</a:t>
            </a:r>
            <a:r>
              <a:rPr lang="sk-SK" sz="1800" dirty="0">
                <a:solidFill>
                  <a:srgbClr val="000000"/>
                </a:solidFill>
                <a:ea typeface="Calibri" panose="020F0502020204030204" pitchFamily="34" charset="0"/>
                <a:cs typeface="Times New Roman" panose="02020603050405020304" pitchFamily="18" charset="0"/>
              </a:rPr>
              <a:t> dlhu splní vlastný, ale materiálne cudzí dlh (splnenie dlhu ručiteľom alebo záložným veriteľom alebo poistné plnenie poisťovateľa v prípade poistenia majetku a prechod práva  poisteného proti škodcovi na poisťovňu podľa § 813 OZ); (2) ak </a:t>
            </a:r>
            <a:r>
              <a:rPr lang="sk-SK" sz="1800" dirty="0" err="1">
                <a:solidFill>
                  <a:srgbClr val="000000"/>
                </a:solidFill>
                <a:ea typeface="Calibri" panose="020F0502020204030204" pitchFamily="34" charset="0"/>
                <a:cs typeface="Times New Roman" panose="02020603050405020304" pitchFamily="18" charset="0"/>
              </a:rPr>
              <a:t>splniteľ</a:t>
            </a:r>
            <a:r>
              <a:rPr lang="sk-SK" sz="1800" dirty="0">
                <a:solidFill>
                  <a:srgbClr val="000000"/>
                </a:solidFill>
                <a:ea typeface="Calibri" panose="020F0502020204030204" pitchFamily="34" charset="0"/>
                <a:cs typeface="Times New Roman" panose="02020603050405020304" pitchFamily="18" charset="0"/>
              </a:rPr>
              <a:t> dlhu splní formálne i materiálne cudzí dlh (splnenie dlhu zástupcom).   </a:t>
            </a:r>
          </a:p>
          <a:p>
            <a:pPr marL="0" indent="0" algn="just">
              <a:buNone/>
            </a:pPr>
            <a:r>
              <a:rPr lang="sk-SK" sz="1800" dirty="0">
                <a:solidFill>
                  <a:srgbClr val="000000"/>
                </a:solidFill>
                <a:ea typeface="Calibri" panose="020F0502020204030204" pitchFamily="34" charset="0"/>
                <a:cs typeface="Times New Roman" panose="02020603050405020304" pitchFamily="18" charset="0"/>
              </a:rPr>
              <a:t>V prípade vnútorného postihu (§ 12 ZPZP) poisťovňa </a:t>
            </a:r>
            <a:r>
              <a:rPr lang="sk-SK" sz="1800" b="1" dirty="0">
                <a:solidFill>
                  <a:srgbClr val="000000"/>
                </a:solidFill>
                <a:ea typeface="Calibri" panose="020F0502020204030204" pitchFamily="34" charset="0"/>
                <a:cs typeface="Times New Roman" panose="02020603050405020304" pitchFamily="18" charset="0"/>
              </a:rPr>
              <a:t>plní formálne  </a:t>
            </a:r>
            <a:r>
              <a:rPr lang="sk-SK" sz="1800" dirty="0">
                <a:solidFill>
                  <a:srgbClr val="000000"/>
                </a:solidFill>
                <a:ea typeface="Calibri" panose="020F0502020204030204" pitchFamily="34" charset="0"/>
                <a:cs typeface="Times New Roman" panose="02020603050405020304" pitchFamily="18" charset="0"/>
              </a:rPr>
              <a:t>(škodu je poisťovateľ povinný uhradiť podľa § 4 ods. 2 ZPZP za poisteného), ale  </a:t>
            </a:r>
            <a:r>
              <a:rPr lang="sk-SK" sz="1800" b="1" dirty="0">
                <a:solidFill>
                  <a:srgbClr val="000000"/>
                </a:solidFill>
                <a:ea typeface="Calibri" panose="020F0502020204030204" pitchFamily="34" charset="0"/>
                <a:cs typeface="Times New Roman" panose="02020603050405020304" pitchFamily="18" charset="0"/>
              </a:rPr>
              <a:t>i materiálne vlastný dlh</a:t>
            </a:r>
            <a:r>
              <a:rPr lang="sk-SK" sz="1800" dirty="0">
                <a:solidFill>
                  <a:srgbClr val="000000"/>
                </a:solidFill>
                <a:ea typeface="Calibri" panose="020F0502020204030204" pitchFamily="34" charset="0"/>
                <a:cs typeface="Times New Roman" panose="02020603050405020304" pitchFamily="18" charset="0"/>
              </a:rPr>
              <a:t> (poškodený má priame právo proti poisťovateľovi podľa § 15 ZPZP) Ide o osobitný (</a:t>
            </a:r>
            <a:r>
              <a:rPr lang="sk-SK" sz="1800" dirty="0" err="1">
                <a:solidFill>
                  <a:srgbClr val="000000"/>
                </a:solidFill>
                <a:ea typeface="Calibri" panose="020F0502020204030204" pitchFamily="34" charset="0"/>
                <a:cs typeface="Times New Roman" panose="02020603050405020304" pitchFamily="18" charset="0"/>
              </a:rPr>
              <a:t>originárny</a:t>
            </a:r>
            <a:r>
              <a:rPr lang="sk-SK" sz="1800" dirty="0">
                <a:solidFill>
                  <a:srgbClr val="000000"/>
                </a:solidFill>
                <a:ea typeface="Calibri" panose="020F0502020204030204" pitchFamily="34" charset="0"/>
                <a:cs typeface="Times New Roman" panose="02020603050405020304" pitchFamily="18" charset="0"/>
              </a:rPr>
              <a:t>) nárok poisťovateľa, ktorý poisťovateľovi vzniká na základe zákona, </a:t>
            </a:r>
            <a:r>
              <a:rPr lang="sk-SK" sz="1800" b="1" dirty="0">
                <a:solidFill>
                  <a:srgbClr val="000000"/>
                </a:solidFill>
                <a:ea typeface="Calibri" panose="020F0502020204030204" pitchFamily="34" charset="0"/>
                <a:cs typeface="Times New Roman" panose="02020603050405020304" pitchFamily="18" charset="0"/>
              </a:rPr>
              <a:t>nie o prechod práva na poisťovateľa.  </a:t>
            </a:r>
            <a:r>
              <a:rPr lang="sk-SK" sz="1800" dirty="0">
                <a:solidFill>
                  <a:srgbClr val="000000"/>
                </a:solidFill>
                <a:ea typeface="Calibri" panose="020F0502020204030204" pitchFamily="34" charset="0"/>
                <a:cs typeface="Times New Roman" panose="02020603050405020304" pitchFamily="18" charset="0"/>
              </a:rPr>
              <a:t>Preto:  </a:t>
            </a:r>
            <a:r>
              <a:rPr lang="sk-SK" sz="1800" b="1" dirty="0">
                <a:effectLst/>
                <a:ea typeface="Calibri" panose="020F0502020204030204" pitchFamily="34" charset="0"/>
                <a:cs typeface="Times New Roman" panose="02020603050405020304" pitchFamily="18" charset="0"/>
              </a:rPr>
              <a:t>(1)</a:t>
            </a:r>
            <a:r>
              <a:rPr lang="sk-SK" sz="1800" dirty="0">
                <a:effectLst/>
                <a:ea typeface="Calibri" panose="020F0502020204030204" pitchFamily="34" charset="0"/>
                <a:cs typeface="Times New Roman" panose="02020603050405020304" pitchFamily="18" charset="0"/>
              </a:rPr>
              <a:t> pre uplatnenie práva poisťovateľa platí všeobecná premlčacia doba (§ 101 OZ),  </a:t>
            </a:r>
            <a:r>
              <a:rPr lang="sk-SK" sz="1800" b="1" dirty="0">
                <a:effectLst/>
                <a:ea typeface="Calibri" panose="020F0502020204030204" pitchFamily="34" charset="0"/>
                <a:cs typeface="Times New Roman" panose="02020603050405020304" pitchFamily="18" charset="0"/>
              </a:rPr>
              <a:t>(2)</a:t>
            </a:r>
            <a:r>
              <a:rPr lang="sk-SK" sz="1800" dirty="0">
                <a:effectLst/>
                <a:ea typeface="Calibri" panose="020F0502020204030204" pitchFamily="34" charset="0"/>
                <a:cs typeface="Times New Roman" panose="02020603050405020304" pitchFamily="18" charset="0"/>
              </a:rPr>
              <a:t> poisťovateľ nemôže voči poistenému (poistníkovi)  pri uplatnení postihu podľa § 12 ZPZP použiť moderačné (zmierňovacie) právo zakotvené v § 450 OZ, </a:t>
            </a:r>
            <a:r>
              <a:rPr lang="sk-SK" sz="1800" b="1" dirty="0">
                <a:effectLst/>
                <a:ea typeface="Calibri" panose="020F0502020204030204" pitchFamily="34" charset="0"/>
                <a:cs typeface="Times New Roman" panose="02020603050405020304" pitchFamily="18" charset="0"/>
              </a:rPr>
              <a:t>(3) </a:t>
            </a:r>
            <a:r>
              <a:rPr lang="sk-SK" sz="1800" dirty="0">
                <a:effectLst/>
                <a:ea typeface="Calibri" panose="020F0502020204030204" pitchFamily="34" charset="0"/>
                <a:cs typeface="Times New Roman" panose="02020603050405020304" pitchFamily="18" charset="0"/>
              </a:rPr>
              <a:t>poisťovateľ môže postihové právo proti poistenému, resp. poistníkovi uplatniť iba v rámci  civilného súdneho konania, nie  v rámci adhézneho konania, ktoré tvorí súčasť trestného konania,   </a:t>
            </a:r>
            <a:r>
              <a:rPr lang="sk-SK" sz="1800" b="1" dirty="0">
                <a:effectLst/>
                <a:ea typeface="Calibri" panose="020F0502020204030204" pitchFamily="34" charset="0"/>
                <a:cs typeface="Times New Roman" panose="02020603050405020304" pitchFamily="18" charset="0"/>
              </a:rPr>
              <a:t>(4) </a:t>
            </a:r>
            <a:r>
              <a:rPr lang="sk-SK" sz="1800" dirty="0">
                <a:effectLst/>
                <a:ea typeface="Calibri" panose="020F0502020204030204" pitchFamily="34" charset="0"/>
                <a:cs typeface="Times New Roman" panose="02020603050405020304" pitchFamily="18" charset="0"/>
              </a:rPr>
              <a:t>v prípade uplatnenie postihu poisťovateľom na súde je miestne príslušným súdom všeobecný súd žalovaného, t. j. poisteného (§ 13 CSP).</a:t>
            </a:r>
          </a:p>
          <a:p>
            <a:pPr marL="0" indent="0" algn="just">
              <a:buNone/>
            </a:pPr>
            <a:r>
              <a:rPr lang="sk-SK" sz="1800" dirty="0">
                <a:solidFill>
                  <a:srgbClr val="FF0000"/>
                </a:solidFill>
                <a:ea typeface="Times New Roman" panose="02020603050405020304" pitchFamily="18" charset="0"/>
              </a:rPr>
              <a:t>Právo poisťovateľa na vrátenie poistného plnenia (jeho časti)  je tradičným a </a:t>
            </a:r>
            <a:r>
              <a:rPr lang="sk-SK" sz="1800" b="1" dirty="0">
                <a:solidFill>
                  <a:srgbClr val="FF0000"/>
                </a:solidFill>
                <a:ea typeface="Times New Roman" panose="02020603050405020304" pitchFamily="18" charset="0"/>
              </a:rPr>
              <a:t>najdôležitejším právnym prostriedkom, pomocou ktorého sa sprítomňuje preventívna funkcia zodpovednosť za škodu v poistení. </a:t>
            </a:r>
            <a:r>
              <a:rPr lang="sk-SK" sz="1800" dirty="0">
                <a:solidFill>
                  <a:srgbClr val="FF0000"/>
                </a:solidFill>
                <a:ea typeface="Times New Roman" panose="02020603050405020304" pitchFamily="18" charset="0"/>
              </a:rPr>
              <a:t>Prostredníctvom postihu sa prelamuje mechanické rozdelenie škody, ktoré vznikne v dôsledku vstupu poisťovne do zodpovednostného vzťahu medzi poisteným škodcom a poškodeným. </a:t>
            </a:r>
            <a:r>
              <a:rPr lang="sk-SK" sz="1800" b="1" dirty="0">
                <a:solidFill>
                  <a:srgbClr val="FF0000"/>
                </a:solidFill>
                <a:ea typeface="Times New Roman" panose="02020603050405020304" pitchFamily="18" charset="0"/>
              </a:rPr>
              <a:t>Okrem reparačnej a preventívnej funkcie má postih proti poistenému v obmedzenom rozsahu plniť aj represívnu funkciu (alkohol,  úmyselné  spôsobenie škody). </a:t>
            </a:r>
          </a:p>
          <a:p>
            <a:pPr marL="0" indent="0" algn="just">
              <a:buNone/>
            </a:pPr>
            <a:endParaRPr lang="sk-SK" sz="1800" b="1" dirty="0">
              <a:solidFill>
                <a:srgbClr val="000000"/>
              </a:solidFill>
              <a:effectLst/>
              <a:ea typeface="Times New Roman" panose="02020603050405020304" pitchFamily="18" charset="0"/>
            </a:endParaRPr>
          </a:p>
        </p:txBody>
      </p:sp>
      <p:sp>
        <p:nvSpPr>
          <p:cNvPr id="4" name="Zástupný objekt pre číslo snímky 3">
            <a:extLst>
              <a:ext uri="{FF2B5EF4-FFF2-40B4-BE49-F238E27FC236}">
                <a16:creationId xmlns:a16="http://schemas.microsoft.com/office/drawing/2014/main" id="{13C51E7D-8243-C5DA-00AE-B18CDE0D04E8}"/>
              </a:ext>
            </a:extLst>
          </p:cNvPr>
          <p:cNvSpPr>
            <a:spLocks noGrp="1"/>
          </p:cNvSpPr>
          <p:nvPr>
            <p:ph type="sldNum" sz="quarter" idx="12"/>
          </p:nvPr>
        </p:nvSpPr>
        <p:spPr/>
        <p:txBody>
          <a:bodyPr/>
          <a:lstStyle/>
          <a:p>
            <a:fld id="{FB7489C8-ACC1-4046-ADAF-DFD716CD64BF}" type="slidenum">
              <a:rPr lang="sk-SK" smtClean="0"/>
              <a:t>3</a:t>
            </a:fld>
            <a:endParaRPr lang="sk-SK"/>
          </a:p>
        </p:txBody>
      </p:sp>
    </p:spTree>
    <p:extLst>
      <p:ext uri="{BB962C8B-B14F-4D97-AF65-F5344CB8AC3E}">
        <p14:creationId xmlns:p14="http://schemas.microsoft.com/office/powerpoint/2010/main" val="3210808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7B641D-8D15-BB54-D91A-6F5982E69781}"/>
              </a:ext>
            </a:extLst>
          </p:cNvPr>
          <p:cNvSpPr>
            <a:spLocks noGrp="1"/>
          </p:cNvSpPr>
          <p:nvPr>
            <p:ph type="title"/>
          </p:nvPr>
        </p:nvSpPr>
        <p:spPr>
          <a:xfrm>
            <a:off x="679508" y="176169"/>
            <a:ext cx="10674292" cy="444616"/>
          </a:xfrm>
        </p:spPr>
        <p:txBody>
          <a:bodyPr>
            <a:normAutofit/>
          </a:bodyPr>
          <a:lstStyle/>
          <a:p>
            <a:r>
              <a:rPr lang="sk-SK" sz="2400" b="1" dirty="0">
                <a:latin typeface="+mn-lt"/>
              </a:rPr>
              <a:t>Stručná analýza právnej úpravy postihového práva de </a:t>
            </a:r>
            <a:r>
              <a:rPr lang="sk-SK" sz="2400" b="1" dirty="0" err="1">
                <a:latin typeface="+mn-lt"/>
              </a:rPr>
              <a:t>lege</a:t>
            </a:r>
            <a:r>
              <a:rPr lang="sk-SK" sz="2400" b="1" dirty="0">
                <a:latin typeface="+mn-lt"/>
              </a:rPr>
              <a:t> lata</a:t>
            </a:r>
          </a:p>
        </p:txBody>
      </p:sp>
      <p:sp>
        <p:nvSpPr>
          <p:cNvPr id="3" name="Zástupný objekt pre obsah 2">
            <a:extLst>
              <a:ext uri="{FF2B5EF4-FFF2-40B4-BE49-F238E27FC236}">
                <a16:creationId xmlns:a16="http://schemas.microsoft.com/office/drawing/2014/main" id="{43050350-9A5F-AA6C-270E-E7E67E56E15B}"/>
              </a:ext>
            </a:extLst>
          </p:cNvPr>
          <p:cNvSpPr>
            <a:spLocks noGrp="1"/>
          </p:cNvSpPr>
          <p:nvPr>
            <p:ph idx="1"/>
          </p:nvPr>
        </p:nvSpPr>
        <p:spPr>
          <a:xfrm>
            <a:off x="616404" y="679508"/>
            <a:ext cx="10737396" cy="5889072"/>
          </a:xfrm>
        </p:spPr>
        <p:txBody>
          <a:bodyPr>
            <a:normAutofit fontScale="92500"/>
          </a:bodyPr>
          <a:lstStyle/>
          <a:p>
            <a:pPr marL="0" indent="0" algn="just">
              <a:buNone/>
            </a:pPr>
            <a:r>
              <a:rPr lang="sk-SK" sz="1600" dirty="0"/>
              <a:t>V ustanovení § 12 ZPZP prevažne ide o mechanické prevzatie právnej úpravy zo zákonného poistenia (§ 11 ods. 1 vyhlášky č. 423/1991 Z. z.). </a:t>
            </a:r>
          </a:p>
          <a:p>
            <a:pPr marL="0" indent="0" algn="just">
              <a:buNone/>
            </a:pPr>
            <a:r>
              <a:rPr lang="sk-SK" sz="1600" dirty="0"/>
              <a:t>Ustanovenie § 12 ZPZP má </a:t>
            </a:r>
            <a:r>
              <a:rPr lang="sk-SK" sz="1600" b="1" dirty="0"/>
              <a:t>kogentnú povahu: </a:t>
            </a:r>
            <a:r>
              <a:rPr lang="sk-SK" sz="1600" dirty="0"/>
              <a:t>postihové dôvody nemôže poisťovateľ zužovať ani rozširovať. Poisťovateľ má právo alebo aj povinnosť postih uplatňovať? Môže poisťovňa uplatňovať postihové právo selektívne alebo  dokonca  diskriminačne (§ 2 ods. 2 OZ)? </a:t>
            </a:r>
          </a:p>
          <a:p>
            <a:pPr marL="0" indent="0" algn="just">
              <a:buNone/>
            </a:pPr>
            <a:r>
              <a:rPr lang="sk-SK" sz="1600" dirty="0"/>
              <a:t>Ustanovenie § 12 ods. 1 a 2 ZPZP </a:t>
            </a:r>
            <a:r>
              <a:rPr lang="sk-SK" sz="1600" b="1" dirty="0"/>
              <a:t>paralelne a celkom zbytočne  upravuje rovnaké dôvody regresu proti poistenému a poistníkovi. </a:t>
            </a:r>
          </a:p>
          <a:p>
            <a:pPr marL="0" indent="0" algn="just">
              <a:buNone/>
            </a:pPr>
            <a:r>
              <a:rPr lang="sk-SK" sz="1600" dirty="0"/>
              <a:t>Uplatnenie postihu </a:t>
            </a:r>
            <a:r>
              <a:rPr lang="sk-SK" sz="1600" b="1" dirty="0"/>
              <a:t>proti poistníkovi </a:t>
            </a:r>
            <a:r>
              <a:rPr lang="sk-SK" sz="1600" dirty="0"/>
              <a:t>podľa § 12 ods. 1 ZPZP </a:t>
            </a:r>
            <a:r>
              <a:rPr lang="sk-SK" sz="1600" b="1" dirty="0"/>
              <a:t>je veľmi sporné.</a:t>
            </a:r>
            <a:r>
              <a:rPr lang="sk-SK" sz="1600" dirty="0"/>
              <a:t> Poisťovateľ vypláca poistné plnenie za poisteného, nie za poisťovateľa (pozri § 4 ods. 2 a 4 ZPZP).  Zákonodarca regresom proti poistníkovi vnáša represívne prvky, čo by malo byť vecou poistnej zmluvy, nie zákona. </a:t>
            </a:r>
          </a:p>
          <a:p>
            <a:pPr marL="0" indent="0" algn="just">
              <a:buNone/>
            </a:pPr>
            <a:r>
              <a:rPr lang="sk-SK" sz="1600" dirty="0"/>
              <a:t>Terminologická nepresnosť: Predvetie § 12 ods. 1 a ods. 2  ZPZP hovorí o </a:t>
            </a:r>
            <a:r>
              <a:rPr lang="sk-SK" sz="1600" b="1" dirty="0"/>
              <a:t>nároku poisťovateľa </a:t>
            </a:r>
            <a:r>
              <a:rPr lang="sk-SK" sz="1600" dirty="0"/>
              <a:t>na náhradu poistného plnenia (v odseku 3 už hovorí o „práve poisťovateľa na náhradu poistného plnenia“.) Vyhláška č. 423/1991 Zb. hovorila o </a:t>
            </a:r>
            <a:r>
              <a:rPr lang="sk-SK" sz="1600" b="1" dirty="0"/>
              <a:t>práve poisťovateľa </a:t>
            </a:r>
            <a:r>
              <a:rPr lang="sk-SK" sz="1600" dirty="0"/>
              <a:t>(rovnako § 10 českého zákona). </a:t>
            </a:r>
          </a:p>
          <a:p>
            <a:pPr marL="0" indent="0" algn="just">
              <a:buNone/>
            </a:pPr>
            <a:r>
              <a:rPr lang="sk-SK" sz="1600" dirty="0"/>
              <a:t>Ustanovenie § 12 ods. 1 i 2 ZPZP pripúšťa </a:t>
            </a:r>
            <a:r>
              <a:rPr lang="sk-SK" sz="1600" b="1" dirty="0"/>
              <a:t>postihové dôvody v neobvykle veľkom rozsahu </a:t>
            </a:r>
            <a:r>
              <a:rPr lang="sk-SK" sz="1600" dirty="0"/>
              <a:t>(8 regresných dôvodov). Odstrašujúcim príkladom je česká úprava, ktorá pozná 10 regresných dôvodov </a:t>
            </a:r>
            <a:r>
              <a:rPr lang="sk-SK" sz="1600" dirty="0">
                <a:solidFill>
                  <a:srgbClr val="000000"/>
                </a:solidFill>
              </a:rPr>
              <a:t>(Odstrašujúci príklad § 10 ods. 4 českého zákona:  „</a:t>
            </a:r>
            <a:r>
              <a:rPr lang="sk-SK" sz="1600" dirty="0" err="1">
                <a:solidFill>
                  <a:srgbClr val="000000"/>
                </a:solidFill>
              </a:rPr>
              <a:t>Pojistitel</a:t>
            </a:r>
            <a:r>
              <a:rPr lang="sk-SK" sz="1600" dirty="0">
                <a:solidFill>
                  <a:srgbClr val="000000"/>
                </a:solidFill>
              </a:rPr>
              <a:t> má proti </a:t>
            </a:r>
            <a:r>
              <a:rPr lang="sk-SK" sz="1600" dirty="0" err="1">
                <a:solidFill>
                  <a:srgbClr val="000000"/>
                </a:solidFill>
              </a:rPr>
              <a:t>pojistníkovi</a:t>
            </a:r>
            <a:r>
              <a:rPr lang="sk-SK" sz="1600" dirty="0">
                <a:solidFill>
                  <a:srgbClr val="000000"/>
                </a:solidFill>
              </a:rPr>
              <a:t> právo na úhradu </a:t>
            </a:r>
            <a:r>
              <a:rPr lang="sk-SK" sz="1600" dirty="0" err="1">
                <a:solidFill>
                  <a:srgbClr val="000000"/>
                </a:solidFill>
              </a:rPr>
              <a:t>částky</a:t>
            </a:r>
            <a:r>
              <a:rPr lang="sk-SK" sz="1600" dirty="0">
                <a:solidFill>
                  <a:srgbClr val="000000"/>
                </a:solidFill>
              </a:rPr>
              <a:t>, </a:t>
            </a:r>
            <a:r>
              <a:rPr lang="sk-SK" sz="1600" dirty="0" err="1">
                <a:solidFill>
                  <a:srgbClr val="000000"/>
                </a:solidFill>
              </a:rPr>
              <a:t>kterou</a:t>
            </a:r>
            <a:r>
              <a:rPr lang="sk-SK" sz="1600" dirty="0">
                <a:solidFill>
                  <a:srgbClr val="000000"/>
                </a:solidFill>
              </a:rPr>
              <a:t> vyplatil z </a:t>
            </a:r>
            <a:r>
              <a:rPr lang="sk-SK" sz="1600" dirty="0" err="1">
                <a:solidFill>
                  <a:srgbClr val="000000"/>
                </a:solidFill>
              </a:rPr>
              <a:t>důvodu</a:t>
            </a:r>
            <a:r>
              <a:rPr lang="sk-SK" sz="1600" dirty="0">
                <a:solidFill>
                  <a:srgbClr val="000000"/>
                </a:solidFill>
              </a:rPr>
              <a:t> </a:t>
            </a:r>
            <a:r>
              <a:rPr lang="sk-SK" sz="1600" dirty="0" err="1">
                <a:solidFill>
                  <a:srgbClr val="000000"/>
                </a:solidFill>
              </a:rPr>
              <a:t>újmy</a:t>
            </a:r>
            <a:r>
              <a:rPr lang="sk-SK" sz="1600" dirty="0">
                <a:solidFill>
                  <a:srgbClr val="000000"/>
                </a:solidFill>
              </a:rPr>
              <a:t> </a:t>
            </a:r>
            <a:r>
              <a:rPr lang="sk-SK" sz="1600" dirty="0" err="1">
                <a:solidFill>
                  <a:srgbClr val="000000"/>
                </a:solidFill>
              </a:rPr>
              <a:t>způsobené</a:t>
            </a:r>
            <a:r>
              <a:rPr lang="sk-SK" sz="1600" dirty="0">
                <a:solidFill>
                  <a:srgbClr val="000000"/>
                </a:solidFill>
              </a:rPr>
              <a:t> </a:t>
            </a:r>
            <a:r>
              <a:rPr lang="sk-SK" sz="1600" dirty="0" err="1">
                <a:solidFill>
                  <a:srgbClr val="000000"/>
                </a:solidFill>
              </a:rPr>
              <a:t>provozem</a:t>
            </a:r>
            <a:r>
              <a:rPr lang="sk-SK" sz="1600" dirty="0">
                <a:solidFill>
                  <a:srgbClr val="000000"/>
                </a:solidFill>
              </a:rPr>
              <a:t> vozidla, </a:t>
            </a:r>
            <a:r>
              <a:rPr lang="sk-SK" sz="1600" dirty="0" err="1">
                <a:solidFill>
                  <a:srgbClr val="000000"/>
                </a:solidFill>
              </a:rPr>
              <a:t>jestliže</a:t>
            </a:r>
            <a:r>
              <a:rPr lang="sk-SK" sz="1600" dirty="0">
                <a:solidFill>
                  <a:srgbClr val="000000"/>
                </a:solidFill>
              </a:rPr>
              <a:t> </a:t>
            </a:r>
            <a:r>
              <a:rPr lang="sk-SK" sz="1600" dirty="0" err="1">
                <a:solidFill>
                  <a:srgbClr val="000000"/>
                </a:solidFill>
              </a:rPr>
              <a:t>její</a:t>
            </a:r>
            <a:r>
              <a:rPr lang="sk-SK" sz="1600" dirty="0">
                <a:solidFill>
                  <a:srgbClr val="000000"/>
                </a:solidFill>
              </a:rPr>
              <a:t> </a:t>
            </a:r>
            <a:r>
              <a:rPr lang="sk-SK" sz="1600" dirty="0" err="1">
                <a:solidFill>
                  <a:srgbClr val="000000"/>
                </a:solidFill>
              </a:rPr>
              <a:t>příčinou</a:t>
            </a:r>
            <a:r>
              <a:rPr lang="sk-SK" sz="1600" dirty="0">
                <a:solidFill>
                  <a:srgbClr val="000000"/>
                </a:solidFill>
              </a:rPr>
              <a:t> </a:t>
            </a:r>
            <a:r>
              <a:rPr lang="sk-SK" sz="1600" dirty="0" err="1">
                <a:solidFill>
                  <a:srgbClr val="000000"/>
                </a:solidFill>
              </a:rPr>
              <a:t>byla</a:t>
            </a:r>
            <a:r>
              <a:rPr lang="sk-SK" sz="1600" dirty="0">
                <a:solidFill>
                  <a:srgbClr val="000000"/>
                </a:solidFill>
              </a:rPr>
              <a:t> </a:t>
            </a:r>
            <a:r>
              <a:rPr lang="sk-SK" sz="1600" dirty="0" err="1">
                <a:solidFill>
                  <a:srgbClr val="000000"/>
                </a:solidFill>
              </a:rPr>
              <a:t>skutečnost</a:t>
            </a:r>
            <a:r>
              <a:rPr lang="sk-SK" sz="1600" dirty="0">
                <a:solidFill>
                  <a:srgbClr val="000000"/>
                </a:solidFill>
              </a:rPr>
              <a:t>, </a:t>
            </a:r>
            <a:r>
              <a:rPr lang="sk-SK" sz="1600" dirty="0" err="1">
                <a:solidFill>
                  <a:srgbClr val="000000"/>
                </a:solidFill>
              </a:rPr>
              <a:t>kterou</a:t>
            </a:r>
            <a:r>
              <a:rPr lang="sk-SK" sz="1600" dirty="0">
                <a:solidFill>
                  <a:srgbClr val="000000"/>
                </a:solidFill>
              </a:rPr>
              <a:t> pro </a:t>
            </a:r>
            <a:r>
              <a:rPr lang="sk-SK" sz="1600" dirty="0" err="1">
                <a:solidFill>
                  <a:srgbClr val="000000"/>
                </a:solidFill>
              </a:rPr>
              <a:t>vědomě</a:t>
            </a:r>
            <a:r>
              <a:rPr lang="sk-SK" sz="1600" dirty="0">
                <a:solidFill>
                  <a:srgbClr val="000000"/>
                </a:solidFill>
              </a:rPr>
              <a:t> nepravdivé nebo neúplné </a:t>
            </a:r>
            <a:r>
              <a:rPr lang="sk-SK" sz="1600" dirty="0" err="1">
                <a:solidFill>
                  <a:srgbClr val="000000"/>
                </a:solidFill>
              </a:rPr>
              <a:t>odpovědi</a:t>
            </a:r>
            <a:r>
              <a:rPr lang="sk-SK" sz="1600" dirty="0">
                <a:solidFill>
                  <a:srgbClr val="000000"/>
                </a:solidFill>
              </a:rPr>
              <a:t> </a:t>
            </a:r>
            <a:r>
              <a:rPr lang="sk-SK" sz="1600" dirty="0" err="1">
                <a:solidFill>
                  <a:srgbClr val="000000"/>
                </a:solidFill>
              </a:rPr>
              <a:t>nemohl</a:t>
            </a:r>
            <a:r>
              <a:rPr lang="sk-SK" sz="1600" dirty="0">
                <a:solidFill>
                  <a:srgbClr val="000000"/>
                </a:solidFill>
              </a:rPr>
              <a:t> </a:t>
            </a:r>
            <a:r>
              <a:rPr lang="sk-SK" sz="1600" dirty="0" err="1">
                <a:solidFill>
                  <a:srgbClr val="000000"/>
                </a:solidFill>
              </a:rPr>
              <a:t>pojistitel</a:t>
            </a:r>
            <a:r>
              <a:rPr lang="sk-SK" sz="1600" dirty="0">
                <a:solidFill>
                  <a:srgbClr val="000000"/>
                </a:solidFill>
              </a:rPr>
              <a:t> </a:t>
            </a:r>
            <a:r>
              <a:rPr lang="sk-SK" sz="1600" dirty="0" err="1">
                <a:solidFill>
                  <a:srgbClr val="000000"/>
                </a:solidFill>
              </a:rPr>
              <a:t>zjistit</a:t>
            </a:r>
            <a:r>
              <a:rPr lang="sk-SK" sz="1600" dirty="0">
                <a:solidFill>
                  <a:srgbClr val="000000"/>
                </a:solidFill>
              </a:rPr>
              <a:t> </a:t>
            </a:r>
            <a:r>
              <a:rPr lang="sk-SK" sz="1600" dirty="0" err="1">
                <a:solidFill>
                  <a:srgbClr val="000000"/>
                </a:solidFill>
              </a:rPr>
              <a:t>při</a:t>
            </a:r>
            <a:r>
              <a:rPr lang="sk-SK" sz="1600" dirty="0">
                <a:solidFill>
                  <a:srgbClr val="000000"/>
                </a:solidFill>
              </a:rPr>
              <a:t> </a:t>
            </a:r>
            <a:r>
              <a:rPr lang="sk-SK" sz="1600" dirty="0" err="1">
                <a:solidFill>
                  <a:srgbClr val="000000"/>
                </a:solidFill>
              </a:rPr>
              <a:t>sjednávání</a:t>
            </a:r>
            <a:r>
              <a:rPr lang="sk-SK" sz="1600" dirty="0">
                <a:solidFill>
                  <a:srgbClr val="000000"/>
                </a:solidFill>
              </a:rPr>
              <a:t> </a:t>
            </a:r>
            <a:r>
              <a:rPr lang="sk-SK" sz="1600" dirty="0" err="1">
                <a:solidFill>
                  <a:srgbClr val="000000"/>
                </a:solidFill>
              </a:rPr>
              <a:t>pojištění</a:t>
            </a:r>
            <a:r>
              <a:rPr lang="sk-SK" sz="1600" dirty="0">
                <a:solidFill>
                  <a:srgbClr val="000000"/>
                </a:solidFill>
              </a:rPr>
              <a:t> a </a:t>
            </a:r>
            <a:r>
              <a:rPr lang="sk-SK" sz="1600" dirty="0" err="1">
                <a:solidFill>
                  <a:srgbClr val="000000"/>
                </a:solidFill>
              </a:rPr>
              <a:t>která</a:t>
            </a:r>
            <a:r>
              <a:rPr lang="sk-SK" sz="1600" dirty="0">
                <a:solidFill>
                  <a:srgbClr val="000000"/>
                </a:solidFill>
              </a:rPr>
              <a:t> </a:t>
            </a:r>
            <a:r>
              <a:rPr lang="sk-SK" sz="1600" dirty="0" err="1">
                <a:solidFill>
                  <a:srgbClr val="000000"/>
                </a:solidFill>
              </a:rPr>
              <a:t>byla</a:t>
            </a:r>
            <a:r>
              <a:rPr lang="sk-SK" sz="1600" dirty="0">
                <a:solidFill>
                  <a:srgbClr val="000000"/>
                </a:solidFill>
              </a:rPr>
              <a:t> pro </a:t>
            </a:r>
            <a:r>
              <a:rPr lang="sk-SK" sz="1600" dirty="0" err="1">
                <a:solidFill>
                  <a:srgbClr val="000000"/>
                </a:solidFill>
              </a:rPr>
              <a:t>uzavření</a:t>
            </a:r>
            <a:r>
              <a:rPr lang="sk-SK" sz="1600" dirty="0">
                <a:solidFill>
                  <a:srgbClr val="000000"/>
                </a:solidFill>
              </a:rPr>
              <a:t> </a:t>
            </a:r>
            <a:r>
              <a:rPr lang="sk-SK" sz="1600" dirty="0" err="1">
                <a:solidFill>
                  <a:srgbClr val="000000"/>
                </a:solidFill>
              </a:rPr>
              <a:t>pojistné</a:t>
            </a:r>
            <a:r>
              <a:rPr lang="sk-SK" sz="1600" dirty="0">
                <a:solidFill>
                  <a:srgbClr val="000000"/>
                </a:solidFill>
              </a:rPr>
              <a:t> </a:t>
            </a:r>
            <a:r>
              <a:rPr lang="sk-SK" sz="1600" dirty="0" err="1">
                <a:solidFill>
                  <a:srgbClr val="000000"/>
                </a:solidFill>
              </a:rPr>
              <a:t>smlouvy</a:t>
            </a:r>
            <a:r>
              <a:rPr lang="sk-SK" sz="1600" dirty="0">
                <a:solidFill>
                  <a:srgbClr val="000000"/>
                </a:solidFill>
              </a:rPr>
              <a:t> podstatná.“).</a:t>
            </a:r>
            <a:r>
              <a:rPr lang="sk-SK" sz="1600" dirty="0"/>
              <a:t>  Maďarský zákon pozná iba 6 regresných dôvodov a Poľský iba 4. </a:t>
            </a:r>
          </a:p>
          <a:p>
            <a:pPr marL="0" indent="0" algn="just">
              <a:buNone/>
            </a:pPr>
            <a:r>
              <a:rPr lang="sk-SK" sz="1600" dirty="0"/>
              <a:t>Viaceré regresné dôvody sú naformulované vágne a nie sú v príčinnej súvislosti so vznikom poistnej udalosti. To vytvára priestor pre zneužitie inštitútu postihu (pozri § 10 ods. 1 až 4 ZPZP). </a:t>
            </a:r>
          </a:p>
          <a:p>
            <a:pPr marL="0" indent="0" algn="just">
              <a:buNone/>
            </a:pPr>
            <a:r>
              <a:rPr lang="sk-SK" sz="1600" dirty="0"/>
              <a:t>Regres proti poistníkovi </a:t>
            </a:r>
            <a:r>
              <a:rPr lang="sk-SK" sz="1600" b="1" dirty="0"/>
              <a:t>z dôvodu omeškania s platením poistného </a:t>
            </a:r>
            <a:r>
              <a:rPr lang="sk-SK" sz="1600" dirty="0"/>
              <a:t>podľa § 12 ods. 1 písm.  f) ZPZP je svetovým unikátom a do zákona nepatrí.</a:t>
            </a:r>
          </a:p>
          <a:p>
            <a:pPr marL="0" indent="0" algn="just">
              <a:buNone/>
            </a:pPr>
            <a:r>
              <a:rPr lang="sk-SK" sz="1600" dirty="0"/>
              <a:t>Právna úprava nerieši možnú kumuláciu postihových dôvodov alebo právnu povahu postihu, ak postih smeruje proti viacerým osobám.</a:t>
            </a:r>
          </a:p>
          <a:p>
            <a:pPr marL="0" indent="0">
              <a:buNone/>
            </a:pPr>
            <a:r>
              <a:rPr lang="sk-SK" sz="1600" dirty="0"/>
              <a:t> </a:t>
            </a:r>
          </a:p>
        </p:txBody>
      </p:sp>
      <p:sp>
        <p:nvSpPr>
          <p:cNvPr id="4" name="Zástupný objekt pre číslo snímky 3">
            <a:extLst>
              <a:ext uri="{FF2B5EF4-FFF2-40B4-BE49-F238E27FC236}">
                <a16:creationId xmlns:a16="http://schemas.microsoft.com/office/drawing/2014/main" id="{99D28928-B902-8DF4-4F4E-9430F47EA786}"/>
              </a:ext>
            </a:extLst>
          </p:cNvPr>
          <p:cNvSpPr>
            <a:spLocks noGrp="1"/>
          </p:cNvSpPr>
          <p:nvPr>
            <p:ph type="sldNum" sz="quarter" idx="12"/>
          </p:nvPr>
        </p:nvSpPr>
        <p:spPr/>
        <p:txBody>
          <a:bodyPr/>
          <a:lstStyle/>
          <a:p>
            <a:fld id="{FB7489C8-ACC1-4046-ADAF-DFD716CD64BF}" type="slidenum">
              <a:rPr lang="sk-SK" smtClean="0"/>
              <a:t>4</a:t>
            </a:fld>
            <a:endParaRPr lang="sk-SK"/>
          </a:p>
        </p:txBody>
      </p:sp>
    </p:spTree>
    <p:extLst>
      <p:ext uri="{BB962C8B-B14F-4D97-AF65-F5344CB8AC3E}">
        <p14:creationId xmlns:p14="http://schemas.microsoft.com/office/powerpoint/2010/main" val="476592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1AE1E4-DE9E-134D-5D00-BA78279C8BFD}"/>
              </a:ext>
            </a:extLst>
          </p:cNvPr>
          <p:cNvSpPr>
            <a:spLocks noGrp="1"/>
          </p:cNvSpPr>
          <p:nvPr>
            <p:ph type="title"/>
          </p:nvPr>
        </p:nvSpPr>
        <p:spPr>
          <a:xfrm>
            <a:off x="609600" y="190500"/>
            <a:ext cx="10744200" cy="650875"/>
          </a:xfrm>
        </p:spPr>
        <p:txBody>
          <a:bodyPr>
            <a:normAutofit/>
          </a:bodyPr>
          <a:lstStyle/>
          <a:p>
            <a:r>
              <a:rPr lang="sk-SK" sz="2400" b="1" dirty="0">
                <a:latin typeface="+mn-lt"/>
              </a:rPr>
              <a:t>Genéza postihových  dôvodov (vyhláška č. 423/1991 a zákon č. 381/2001 Z. z.)</a:t>
            </a:r>
          </a:p>
        </p:txBody>
      </p:sp>
      <p:sp>
        <p:nvSpPr>
          <p:cNvPr id="3" name="Zástupný objekt pre obsah 2">
            <a:extLst>
              <a:ext uri="{FF2B5EF4-FFF2-40B4-BE49-F238E27FC236}">
                <a16:creationId xmlns:a16="http://schemas.microsoft.com/office/drawing/2014/main" id="{FA1FBE24-62CA-2DD1-1B3E-798EDE7830C2}"/>
              </a:ext>
            </a:extLst>
          </p:cNvPr>
          <p:cNvSpPr>
            <a:spLocks noGrp="1"/>
          </p:cNvSpPr>
          <p:nvPr>
            <p:ph sz="half" idx="1"/>
          </p:nvPr>
        </p:nvSpPr>
        <p:spPr>
          <a:xfrm>
            <a:off x="609600" y="762000"/>
            <a:ext cx="5194300" cy="5892800"/>
          </a:xfrm>
        </p:spPr>
        <p:txBody>
          <a:bodyPr>
            <a:normAutofit fontScale="55000" lnSpcReduction="20000"/>
          </a:bodyPr>
          <a:lstStyle/>
          <a:p>
            <a:pPr marL="0" indent="0" algn="just">
              <a:buNone/>
            </a:pPr>
            <a:endParaRPr lang="sk-SK" sz="3100" dirty="0">
              <a:solidFill>
                <a:srgbClr val="494949"/>
              </a:solidFill>
            </a:endParaRPr>
          </a:p>
          <a:p>
            <a:pPr marL="0" indent="0" algn="just">
              <a:buNone/>
            </a:pPr>
            <a:r>
              <a:rPr lang="sk-SK" sz="3100" b="1" dirty="0">
                <a:solidFill>
                  <a:srgbClr val="494949"/>
                </a:solidFill>
              </a:rPr>
              <a:t>Postih podľa § 11 ods. 1  vyhlášky č. 423/1991 Zb. </a:t>
            </a:r>
            <a:endParaRPr lang="sk-SK" sz="3100" b="1" i="0" dirty="0">
              <a:solidFill>
                <a:srgbClr val="000000"/>
              </a:solidFill>
              <a:effectLst/>
            </a:endParaRPr>
          </a:p>
          <a:p>
            <a:pPr marL="0" indent="0" algn="just">
              <a:buNone/>
            </a:pPr>
            <a:r>
              <a:rPr lang="sk-SK" sz="3100" b="0" i="0" dirty="0">
                <a:solidFill>
                  <a:srgbClr val="000000"/>
                </a:solidFill>
                <a:effectLst/>
              </a:rPr>
              <a:t>a) </a:t>
            </a:r>
            <a:r>
              <a:rPr lang="sk-SK" sz="3100" b="0" i="0" dirty="0">
                <a:solidFill>
                  <a:srgbClr val="494949"/>
                </a:solidFill>
                <a:effectLst/>
              </a:rPr>
              <a:t>spôsobil škodu úmyselne alebo po požití </a:t>
            </a:r>
            <a:r>
              <a:rPr lang="sk-SK" sz="3100" i="1" dirty="0">
                <a:solidFill>
                  <a:srgbClr val="FF0000"/>
                </a:solidFill>
                <a:effectLst/>
              </a:rPr>
              <a:t>alkoholického nápoja, </a:t>
            </a:r>
            <a:r>
              <a:rPr lang="sk-SK" sz="3100" b="0" i="0" dirty="0">
                <a:solidFill>
                  <a:srgbClr val="494949"/>
                </a:solidFill>
                <a:effectLst/>
              </a:rPr>
              <a:t>ak bol zistený v krvi obsah alkoholu vo výške nad 0,30 promile, alebo návykovej látky, alebo lieku označeného zákazom viesť motorové vozidlo,</a:t>
            </a:r>
          </a:p>
          <a:p>
            <a:pPr marL="0" indent="0" algn="just">
              <a:buNone/>
            </a:pPr>
            <a:r>
              <a:rPr lang="sk-SK" sz="3100" b="0" i="0" dirty="0">
                <a:solidFill>
                  <a:srgbClr val="000000"/>
                </a:solidFill>
                <a:effectLst/>
              </a:rPr>
              <a:t>b) </a:t>
            </a:r>
            <a:r>
              <a:rPr lang="sk-SK" sz="3100" b="0" i="0" dirty="0">
                <a:solidFill>
                  <a:srgbClr val="494949"/>
                </a:solidFill>
                <a:effectLst/>
              </a:rPr>
              <a:t>spôsobil škodu prevádzkou motorového vozidla, ktoré podľa právoplatného rozsudku v trestnom konaní súdnom </a:t>
            </a:r>
            <a:r>
              <a:rPr lang="sk-SK" sz="3100" b="0" i="1" dirty="0">
                <a:solidFill>
                  <a:srgbClr val="FF0000"/>
                </a:solidFill>
                <a:effectLst/>
              </a:rPr>
              <a:t>použil alebo </a:t>
            </a:r>
            <a:r>
              <a:rPr lang="sk-SK" sz="3100" b="0" i="1" dirty="0" err="1">
                <a:solidFill>
                  <a:srgbClr val="FF0000"/>
                </a:solidFill>
                <a:effectLst/>
              </a:rPr>
              <a:t>spolupoužil</a:t>
            </a:r>
            <a:r>
              <a:rPr lang="sk-SK" sz="3100" b="0" i="1" dirty="0">
                <a:solidFill>
                  <a:srgbClr val="FF0000"/>
                </a:solidFill>
                <a:effectLst/>
              </a:rPr>
              <a:t> neoprávnene </a:t>
            </a:r>
            <a:r>
              <a:rPr lang="sk-SK" sz="3100" b="0" i="0" dirty="0">
                <a:solidFill>
                  <a:srgbClr val="494949"/>
                </a:solidFill>
                <a:effectLst/>
              </a:rPr>
              <a:t>alebo si ho privlastnil,</a:t>
            </a:r>
          </a:p>
          <a:p>
            <a:pPr marL="0" indent="0" algn="just">
              <a:buNone/>
            </a:pPr>
            <a:r>
              <a:rPr lang="sk-SK" sz="3100" b="0" i="0" dirty="0">
                <a:solidFill>
                  <a:srgbClr val="000000"/>
                </a:solidFill>
                <a:effectLst/>
              </a:rPr>
              <a:t>c) </a:t>
            </a:r>
            <a:r>
              <a:rPr lang="sk-SK" sz="3100" b="0" i="0" dirty="0">
                <a:solidFill>
                  <a:srgbClr val="494949"/>
                </a:solidFill>
                <a:effectLst/>
              </a:rPr>
              <a:t>viedol motorové vozidlo </a:t>
            </a:r>
            <a:r>
              <a:rPr lang="sk-SK" sz="3100" b="0" i="1" dirty="0">
                <a:solidFill>
                  <a:srgbClr val="FF0000"/>
                </a:solidFill>
                <a:effectLst/>
              </a:rPr>
              <a:t>bez predpísaného vodičského oprávnenia, </a:t>
            </a:r>
            <a:r>
              <a:rPr lang="sk-SK" sz="3100" b="0" i="0" dirty="0">
                <a:solidFill>
                  <a:srgbClr val="494949"/>
                </a:solidFill>
                <a:effectLst/>
              </a:rPr>
              <a:t>alebo v dobe zákazu činnosti viesť motorové vozidlo uložené súdom alebo orgánom policajného zboru,</a:t>
            </a:r>
          </a:p>
          <a:p>
            <a:pPr marL="0" indent="0" algn="just">
              <a:buNone/>
            </a:pPr>
            <a:r>
              <a:rPr lang="sk-SK" sz="3100" b="0" i="0" dirty="0">
                <a:solidFill>
                  <a:srgbClr val="000000"/>
                </a:solidFill>
                <a:effectLst/>
              </a:rPr>
              <a:t>d) </a:t>
            </a:r>
            <a:r>
              <a:rPr lang="sk-SK" sz="3100" b="0" i="0" dirty="0">
                <a:solidFill>
                  <a:srgbClr val="494949"/>
                </a:solidFill>
                <a:effectLst/>
              </a:rPr>
              <a:t>spôsobil škodu motorovým vozidlom, ktoré použil na prevádzku, hoci podľa osobitných predpisov</a:t>
            </a:r>
            <a:r>
              <a:rPr lang="sk-SK" sz="3100" b="1" i="1" u="none" strike="noStrike" baseline="30000" dirty="0">
                <a:solidFill>
                  <a:srgbClr val="5F1675"/>
                </a:solidFill>
                <a:effectLst/>
                <a:hlinkClick r:id="rId2" tooltip="Odkaz na predpis alebo ustanovenie"/>
              </a:rPr>
              <a:t>3</a:t>
            </a:r>
            <a:r>
              <a:rPr lang="sk-SK" sz="3100" b="1" i="1" u="none" strike="noStrike" dirty="0">
                <a:solidFill>
                  <a:srgbClr val="5F1675"/>
                </a:solidFill>
                <a:effectLst/>
                <a:hlinkClick r:id="rId2" tooltip="Odkaz na predpis alebo ustanovenie"/>
              </a:rPr>
              <a:t>)</a:t>
            </a:r>
            <a:r>
              <a:rPr lang="sk-SK" sz="3100" b="0" i="0" dirty="0">
                <a:solidFill>
                  <a:srgbClr val="494949"/>
                </a:solidFill>
                <a:effectLst/>
              </a:rPr>
              <a:t> tak </a:t>
            </a:r>
            <a:r>
              <a:rPr lang="sk-SK" sz="3100" b="0" i="1" dirty="0">
                <a:solidFill>
                  <a:srgbClr val="FF0000"/>
                </a:solidFill>
                <a:effectLst/>
              </a:rPr>
              <a:t>nesmel urobiť,</a:t>
            </a:r>
          </a:p>
          <a:p>
            <a:pPr marL="0" indent="0" algn="just">
              <a:buNone/>
            </a:pPr>
            <a:r>
              <a:rPr lang="sk-SK" sz="3100" b="0" i="0" dirty="0">
                <a:solidFill>
                  <a:srgbClr val="000000"/>
                </a:solidFill>
                <a:effectLst/>
              </a:rPr>
              <a:t>e) </a:t>
            </a:r>
            <a:r>
              <a:rPr lang="sk-SK" sz="3100" b="0" i="1" dirty="0">
                <a:solidFill>
                  <a:srgbClr val="FF0000"/>
                </a:solidFill>
                <a:effectLst/>
              </a:rPr>
              <a:t>zveril vedenie </a:t>
            </a:r>
            <a:r>
              <a:rPr lang="sk-SK" sz="3100" b="0" i="0" dirty="0">
                <a:solidFill>
                  <a:srgbClr val="494949"/>
                </a:solidFill>
                <a:effectLst/>
              </a:rPr>
              <a:t>motorového vozidla osobe, ktorá </a:t>
            </a:r>
            <a:r>
              <a:rPr lang="sk-SK" sz="3100" b="0" i="1" dirty="0">
                <a:solidFill>
                  <a:srgbClr val="FF0000"/>
                </a:solidFill>
                <a:effectLst/>
              </a:rPr>
              <a:t>nemala predpísané vodičské oprávnenie, </a:t>
            </a:r>
            <a:r>
              <a:rPr lang="sk-SK" sz="3100" b="0" i="0" dirty="0">
                <a:solidFill>
                  <a:srgbClr val="494949"/>
                </a:solidFill>
                <a:effectLst/>
              </a:rPr>
              <a:t>alebo osobe, ktorá mala zákaz činnosti viesť motorové vozidlo uložené súdom alebo orgánom policajného zboru, alebo osobe, o ktorej vedel, že požila alkoholický nápoj alebo návykovú látku alebo liek označený zákazom viesť motorové vozidlo.</a:t>
            </a:r>
          </a:p>
          <a:p>
            <a:pPr marL="0" indent="0" algn="just">
              <a:buNone/>
            </a:pPr>
            <a:r>
              <a:rPr lang="sk-SK" sz="3100" b="0" i="0" dirty="0">
                <a:solidFill>
                  <a:srgbClr val="000000"/>
                </a:solidFill>
                <a:effectLst/>
              </a:rPr>
              <a:t>f) </a:t>
            </a:r>
            <a:r>
              <a:rPr lang="sk-SK" sz="3100" b="0" i="1" dirty="0">
                <a:solidFill>
                  <a:srgbClr val="FF0000"/>
                </a:solidFill>
                <a:effectLst/>
              </a:rPr>
              <a:t>použil motorové vozidlo na iný účel,</a:t>
            </a:r>
            <a:r>
              <a:rPr lang="sk-SK" sz="3100" b="0" i="0" dirty="0">
                <a:solidFill>
                  <a:srgbClr val="494949"/>
                </a:solidFill>
                <a:effectLst/>
              </a:rPr>
              <a:t> ako ustanovujú podmienky na určenie výšky poistného</a:t>
            </a:r>
          </a:p>
          <a:p>
            <a:pPr marL="0" indent="0">
              <a:buNone/>
            </a:pPr>
            <a:endParaRPr lang="sk-SK" dirty="0"/>
          </a:p>
        </p:txBody>
      </p:sp>
      <p:sp>
        <p:nvSpPr>
          <p:cNvPr id="4" name="Zástupný objekt pre obsah 3">
            <a:extLst>
              <a:ext uri="{FF2B5EF4-FFF2-40B4-BE49-F238E27FC236}">
                <a16:creationId xmlns:a16="http://schemas.microsoft.com/office/drawing/2014/main" id="{7A782982-B6FF-73F6-BD13-84F5C89A528D}"/>
              </a:ext>
            </a:extLst>
          </p:cNvPr>
          <p:cNvSpPr>
            <a:spLocks noGrp="1"/>
          </p:cNvSpPr>
          <p:nvPr>
            <p:ph sz="half" idx="2"/>
          </p:nvPr>
        </p:nvSpPr>
        <p:spPr>
          <a:xfrm>
            <a:off x="5905500" y="762000"/>
            <a:ext cx="5880100" cy="5892800"/>
          </a:xfrm>
        </p:spPr>
        <p:txBody>
          <a:bodyPr>
            <a:normAutofit fontScale="55000" lnSpcReduction="20000"/>
          </a:bodyPr>
          <a:lstStyle/>
          <a:p>
            <a:pPr marL="0" indent="0" algn="just">
              <a:buNone/>
            </a:pPr>
            <a:endParaRPr lang="sk-SK" sz="3100" dirty="0"/>
          </a:p>
          <a:p>
            <a:pPr marL="0" indent="0" algn="just">
              <a:buNone/>
            </a:pPr>
            <a:r>
              <a:rPr lang="sk-SK" sz="3100" b="1" dirty="0"/>
              <a:t>Postih podľa § 12 ods. 1 a 2 zákon č. 381/2001 Z. z. </a:t>
            </a:r>
          </a:p>
          <a:p>
            <a:pPr marL="0" indent="0" algn="just">
              <a:buNone/>
            </a:pPr>
            <a:r>
              <a:rPr lang="sk-SK" sz="3100" dirty="0"/>
              <a:t>a) </a:t>
            </a:r>
            <a:r>
              <a:rPr lang="sk-SK" sz="3100" i="1" dirty="0">
                <a:solidFill>
                  <a:srgbClr val="FF0000"/>
                </a:solidFill>
              </a:rPr>
              <a:t>spôsobil škodu úmyselne </a:t>
            </a:r>
            <a:r>
              <a:rPr lang="sk-SK" sz="3100" dirty="0"/>
              <a:t>alebo ak viedol motorové vozidlo pod vplyvom </a:t>
            </a:r>
            <a:r>
              <a:rPr lang="sk-SK" sz="3100" i="1" dirty="0">
                <a:solidFill>
                  <a:srgbClr val="FF0000"/>
                </a:solidFill>
              </a:rPr>
              <a:t>návykovej látky</a:t>
            </a:r>
            <a:r>
              <a:rPr lang="sk-SK" sz="3100" dirty="0"/>
              <a:t>,</a:t>
            </a:r>
            <a:r>
              <a:rPr lang="sk-SK" sz="3100" b="1" i="1" baseline="30000" dirty="0">
                <a:solidFill>
                  <a:srgbClr val="0563C1"/>
                </a:solidFill>
                <a:hlinkClick r:id="rId3" tooltip="Odkaz na predpis alebo ustanovenie">
                  <a:extLst>
                    <a:ext uri="{A12FA001-AC4F-418D-AE19-62706E023703}">
                      <ahyp:hlinkClr xmlns:ahyp="http://schemas.microsoft.com/office/drawing/2018/hyperlinkcolor" val="tx"/>
                    </a:ext>
                  </a:extLst>
                </a:hlinkClick>
              </a:rPr>
              <a:t>15d</a:t>
            </a:r>
            <a:r>
              <a:rPr lang="sk-SK" sz="3100" b="1" i="1" dirty="0">
                <a:hlinkClick r:id="rId3" tooltip="Odkaz na predpis alebo ustanovenie">
                  <a:extLst>
                    <a:ext uri="{A12FA001-AC4F-418D-AE19-62706E023703}">
                      <ahyp:hlinkClr xmlns:ahyp="http://schemas.microsoft.com/office/drawing/2018/hyperlinkcolor" val="tx"/>
                    </a:ext>
                  </a:extLst>
                </a:hlinkClick>
              </a:rPr>
              <a:t>)</a:t>
            </a:r>
            <a:endParaRPr lang="sk-SK" sz="3100" dirty="0"/>
          </a:p>
          <a:p>
            <a:pPr marL="0" indent="0" algn="just">
              <a:buNone/>
            </a:pPr>
            <a:r>
              <a:rPr lang="sk-SK" sz="3100" dirty="0"/>
              <a:t>b)spôsobil škodu prevádzkou motorového vozidla, ktoré </a:t>
            </a:r>
            <a:r>
              <a:rPr lang="sk-SK" sz="3100" i="1" dirty="0">
                <a:solidFill>
                  <a:srgbClr val="FF0000"/>
                </a:solidFill>
              </a:rPr>
              <a:t>použil neoprávnene,</a:t>
            </a:r>
          </a:p>
          <a:p>
            <a:pPr marL="0" indent="0" algn="just">
              <a:buNone/>
            </a:pPr>
            <a:r>
              <a:rPr lang="sk-SK" sz="3100" dirty="0"/>
              <a:t>c) viedol motorové vozidlo </a:t>
            </a:r>
            <a:r>
              <a:rPr lang="sk-SK" sz="3100" i="1" dirty="0">
                <a:solidFill>
                  <a:srgbClr val="FF0000"/>
                </a:solidFill>
              </a:rPr>
              <a:t>bez predpísaného vodičského oprávnenia</a:t>
            </a:r>
            <a:r>
              <a:rPr lang="sk-SK" sz="3100" dirty="0"/>
              <a:t> alebo v čase zákazu činnosti viesť motorové vozidlo uloženého súdom alebo iným príslušným orgánom,</a:t>
            </a:r>
            <a:r>
              <a:rPr lang="sk-SK" sz="3100" b="1" i="1" baseline="30000" dirty="0">
                <a:solidFill>
                  <a:srgbClr val="0563C1"/>
                </a:solidFill>
                <a:hlinkClick r:id="rId4" tooltip="Odkaz na predpis alebo ustanovenie">
                  <a:extLst>
                    <a:ext uri="{A12FA001-AC4F-418D-AE19-62706E023703}">
                      <ahyp:hlinkClr xmlns:ahyp="http://schemas.microsoft.com/office/drawing/2018/hyperlinkcolor" val="tx"/>
                    </a:ext>
                  </a:extLst>
                </a:hlinkClick>
              </a:rPr>
              <a:t>16</a:t>
            </a:r>
            <a:r>
              <a:rPr lang="sk-SK" sz="3100" b="1" i="1" dirty="0">
                <a:hlinkClick r:id="rId4" tooltip="Odkaz na predpis alebo ustanovenie">
                  <a:extLst>
                    <a:ext uri="{A12FA001-AC4F-418D-AE19-62706E023703}">
                      <ahyp:hlinkClr xmlns:ahyp="http://schemas.microsoft.com/office/drawing/2018/hyperlinkcolor" val="tx"/>
                    </a:ext>
                  </a:extLst>
                </a:hlinkClick>
              </a:rPr>
              <a:t>)</a:t>
            </a:r>
            <a:endParaRPr lang="sk-SK" sz="3100" dirty="0"/>
          </a:p>
          <a:p>
            <a:pPr marL="0" indent="0" algn="just">
              <a:buNone/>
            </a:pPr>
            <a:r>
              <a:rPr lang="sk-SK" sz="3100" dirty="0"/>
              <a:t>d) spôsobil škodu motorovým vozidlom, o ktorom vedel, že jeho </a:t>
            </a:r>
            <a:r>
              <a:rPr lang="sk-SK" sz="3100" i="1" dirty="0">
                <a:solidFill>
                  <a:srgbClr val="FF0000"/>
                </a:solidFill>
              </a:rPr>
              <a:t>technická spôsobilosť nezodpovedá </a:t>
            </a:r>
            <a:r>
              <a:rPr lang="sk-SK" sz="3100" dirty="0"/>
              <a:t>podmienkam na používanie v premávke na pozemných komunikáciách podľa osobitného predpisu</a:t>
            </a:r>
            <a:r>
              <a:rPr lang="sk-SK" sz="3100" b="1" i="1" baseline="30000" dirty="0">
                <a:solidFill>
                  <a:srgbClr val="0563C1"/>
                </a:solidFill>
                <a:hlinkClick r:id="rId5" tooltip="Odkaz na predpis alebo ustanovenie">
                  <a:extLst>
                    <a:ext uri="{A12FA001-AC4F-418D-AE19-62706E023703}">
                      <ahyp:hlinkClr xmlns:ahyp="http://schemas.microsoft.com/office/drawing/2018/hyperlinkcolor" val="tx"/>
                    </a:ext>
                  </a:extLst>
                </a:hlinkClick>
              </a:rPr>
              <a:t>17</a:t>
            </a:r>
            <a:r>
              <a:rPr lang="sk-SK" sz="3100" b="1" i="1" dirty="0">
                <a:hlinkClick r:id="rId5" tooltip="Odkaz na predpis alebo ustanovenie">
                  <a:extLst>
                    <a:ext uri="{A12FA001-AC4F-418D-AE19-62706E023703}">
                      <ahyp:hlinkClr xmlns:ahyp="http://schemas.microsoft.com/office/drawing/2018/hyperlinkcolor" val="tx"/>
                    </a:ext>
                  </a:extLst>
                </a:hlinkClick>
              </a:rPr>
              <a:t>)</a:t>
            </a:r>
            <a:r>
              <a:rPr lang="sk-SK" sz="3100" dirty="0"/>
              <a:t> a tento stav bol v príčinnej súvislosti so spôsobenou škodou,</a:t>
            </a:r>
          </a:p>
          <a:p>
            <a:pPr marL="0" indent="0" algn="just">
              <a:buNone/>
            </a:pPr>
            <a:r>
              <a:rPr lang="sk-SK" sz="3100" dirty="0"/>
              <a:t>e) vedome </a:t>
            </a:r>
            <a:r>
              <a:rPr lang="sk-SK" sz="3100" i="1" dirty="0">
                <a:solidFill>
                  <a:srgbClr val="FF0000"/>
                </a:solidFill>
              </a:rPr>
              <a:t>zveril vedenie motorového vozidla osobe, </a:t>
            </a:r>
            <a:r>
              <a:rPr lang="sk-SK" sz="3100" dirty="0"/>
              <a:t>ktorá nespĺňa podmienky na vedenie motorového vozidla podľa osobitného predpisu,</a:t>
            </a:r>
            <a:r>
              <a:rPr lang="sk-SK" sz="3100" b="1" i="1" baseline="30000" dirty="0">
                <a:solidFill>
                  <a:srgbClr val="0563C1"/>
                </a:solidFill>
                <a:hlinkClick r:id="rId6" tooltip="Odkaz na predpis alebo ustanovenie">
                  <a:extLst>
                    <a:ext uri="{A12FA001-AC4F-418D-AE19-62706E023703}">
                      <ahyp:hlinkClr xmlns:ahyp="http://schemas.microsoft.com/office/drawing/2018/hyperlinkcolor" val="tx"/>
                    </a:ext>
                  </a:extLst>
                </a:hlinkClick>
              </a:rPr>
              <a:t>18</a:t>
            </a:r>
            <a:r>
              <a:rPr lang="sk-SK" sz="3100" b="1" i="1" dirty="0">
                <a:hlinkClick r:id="rId6" tooltip="Odkaz na predpis alebo ustanovenie">
                  <a:extLst>
                    <a:ext uri="{A12FA001-AC4F-418D-AE19-62706E023703}">
                      <ahyp:hlinkClr xmlns:ahyp="http://schemas.microsoft.com/office/drawing/2018/hyperlinkcolor" val="tx"/>
                    </a:ext>
                  </a:extLst>
                </a:hlinkClick>
              </a:rPr>
              <a:t>)</a:t>
            </a:r>
            <a:endParaRPr lang="sk-SK" sz="3100" dirty="0"/>
          </a:p>
          <a:p>
            <a:pPr marL="0" indent="0" algn="just">
              <a:buNone/>
            </a:pPr>
            <a:r>
              <a:rPr lang="sk-SK" sz="3100" dirty="0"/>
              <a:t>f)porušil povinnosť </a:t>
            </a:r>
            <a:r>
              <a:rPr lang="sk-SK" sz="3100" i="1" dirty="0">
                <a:solidFill>
                  <a:srgbClr val="FF0000"/>
                </a:solidFill>
              </a:rPr>
              <a:t>ohlásiť dopravnú nehodu </a:t>
            </a:r>
            <a:r>
              <a:rPr lang="sk-SK" sz="3100" dirty="0"/>
              <a:t>podľa osobitného prepisu,</a:t>
            </a:r>
            <a:r>
              <a:rPr lang="sk-SK" sz="3100" b="1" i="1" baseline="30000" dirty="0">
                <a:solidFill>
                  <a:srgbClr val="0563C1"/>
                </a:solidFill>
                <a:hlinkClick r:id="rId7" tooltip="Odkaz na predpis alebo ustanovenie">
                  <a:extLst>
                    <a:ext uri="{A12FA001-AC4F-418D-AE19-62706E023703}">
                      <ahyp:hlinkClr xmlns:ahyp="http://schemas.microsoft.com/office/drawing/2018/hyperlinkcolor" val="tx"/>
                    </a:ext>
                  </a:extLst>
                </a:hlinkClick>
              </a:rPr>
              <a:t>19</a:t>
            </a:r>
            <a:r>
              <a:rPr lang="sk-SK" sz="3100" b="1" i="1" dirty="0">
                <a:hlinkClick r:id="rId7" tooltip="Odkaz na predpis alebo ustanovenie">
                  <a:extLst>
                    <a:ext uri="{A12FA001-AC4F-418D-AE19-62706E023703}">
                      <ahyp:hlinkClr xmlns:ahyp="http://schemas.microsoft.com/office/drawing/2018/hyperlinkcolor" val="tx"/>
                    </a:ext>
                  </a:extLst>
                </a:hlinkClick>
              </a:rPr>
              <a:t>)</a:t>
            </a:r>
            <a:r>
              <a:rPr lang="sk-SK" sz="3100" dirty="0"/>
              <a:t> ktorá je poistnou udalosťou,</a:t>
            </a:r>
          </a:p>
          <a:p>
            <a:pPr marL="0" indent="0" algn="just">
              <a:buNone/>
            </a:pPr>
            <a:r>
              <a:rPr lang="sk-SK" sz="3100" b="1" dirty="0">
                <a:solidFill>
                  <a:srgbClr val="FF0000"/>
                </a:solidFill>
              </a:rPr>
              <a:t>g) spôsobil škodu motorovým vozidlom a bez dôvodov hodných osobitného zreteľa porušil povinnosti podľa </a:t>
            </a:r>
            <a:r>
              <a:rPr lang="sk-SK" sz="3100" b="1" i="1" dirty="0">
                <a:solidFill>
                  <a:srgbClr val="FF0000"/>
                </a:solidFill>
                <a:hlinkClick r:id="rId8" tooltip="Odkaz na predpis alebo ustanovenie">
                  <a:extLst>
                    <a:ext uri="{A12FA001-AC4F-418D-AE19-62706E023703}">
                      <ahyp:hlinkClr xmlns:ahyp="http://schemas.microsoft.com/office/drawing/2018/hyperlinkcolor" val="tx"/>
                    </a:ext>
                  </a:extLst>
                </a:hlinkClick>
              </a:rPr>
              <a:t>§ 10 ods. 1 až 4</a:t>
            </a:r>
            <a:r>
              <a:rPr lang="sk-SK" sz="3100" b="1" dirty="0">
                <a:solidFill>
                  <a:srgbClr val="FF0000"/>
                </a:solidFill>
              </a:rPr>
              <a:t>,</a:t>
            </a:r>
          </a:p>
          <a:p>
            <a:pPr marL="0" indent="0" algn="just">
              <a:buNone/>
            </a:pPr>
            <a:r>
              <a:rPr lang="sk-SK" sz="3100" b="1" dirty="0">
                <a:solidFill>
                  <a:srgbClr val="FF0000"/>
                </a:solidFill>
              </a:rPr>
              <a:t>h) sa odmietol po dopravnej nehode podrobiť skúške na prítomnosť návykovej látky.</a:t>
            </a:r>
            <a:r>
              <a:rPr lang="sk-SK" sz="3100" b="1" i="1" baseline="30000" dirty="0">
                <a:solidFill>
                  <a:srgbClr val="0563C1"/>
                </a:solidFill>
                <a:hlinkClick r:id="rId3" tooltip="Odkaz na predpis alebo ustanovenie">
                  <a:extLst>
                    <a:ext uri="{A12FA001-AC4F-418D-AE19-62706E023703}">
                      <ahyp:hlinkClr xmlns:ahyp="http://schemas.microsoft.com/office/drawing/2018/hyperlinkcolor" val="tx"/>
                    </a:ext>
                  </a:extLst>
                </a:hlinkClick>
              </a:rPr>
              <a:t>15d</a:t>
            </a:r>
            <a:r>
              <a:rPr lang="sk-SK" sz="3100" b="1" i="1" dirty="0">
                <a:solidFill>
                  <a:srgbClr val="FF0000"/>
                </a:solidFill>
                <a:hlinkClick r:id="rId3" tooltip="Odkaz na predpis alebo ustanovenie">
                  <a:extLst>
                    <a:ext uri="{A12FA001-AC4F-418D-AE19-62706E023703}">
                      <ahyp:hlinkClr xmlns:ahyp="http://schemas.microsoft.com/office/drawing/2018/hyperlinkcolor" val="tx"/>
                    </a:ext>
                  </a:extLst>
                </a:hlinkClick>
              </a:rPr>
              <a:t>)</a:t>
            </a:r>
            <a:endParaRPr lang="sk-SK" sz="3100" b="1" dirty="0">
              <a:solidFill>
                <a:srgbClr val="FF0000"/>
              </a:solidFill>
            </a:endParaRPr>
          </a:p>
          <a:p>
            <a:pPr marL="0" indent="0">
              <a:buNone/>
            </a:pPr>
            <a:endParaRPr lang="sk-SK" dirty="0"/>
          </a:p>
        </p:txBody>
      </p:sp>
      <p:sp>
        <p:nvSpPr>
          <p:cNvPr id="5" name="Zástupný objekt pre číslo snímky 4">
            <a:extLst>
              <a:ext uri="{FF2B5EF4-FFF2-40B4-BE49-F238E27FC236}">
                <a16:creationId xmlns:a16="http://schemas.microsoft.com/office/drawing/2014/main" id="{24D76F88-B91F-E5F2-9E56-2B93067D8472}"/>
              </a:ext>
            </a:extLst>
          </p:cNvPr>
          <p:cNvSpPr>
            <a:spLocks noGrp="1"/>
          </p:cNvSpPr>
          <p:nvPr>
            <p:ph type="sldNum" sz="quarter" idx="12"/>
          </p:nvPr>
        </p:nvSpPr>
        <p:spPr/>
        <p:txBody>
          <a:bodyPr/>
          <a:lstStyle/>
          <a:p>
            <a:fld id="{FB7489C8-ACC1-4046-ADAF-DFD716CD64BF}" type="slidenum">
              <a:rPr lang="sk-SK" smtClean="0"/>
              <a:t>5</a:t>
            </a:fld>
            <a:endParaRPr lang="sk-SK"/>
          </a:p>
        </p:txBody>
      </p:sp>
    </p:spTree>
    <p:extLst>
      <p:ext uri="{BB962C8B-B14F-4D97-AF65-F5344CB8AC3E}">
        <p14:creationId xmlns:p14="http://schemas.microsoft.com/office/powerpoint/2010/main" val="1028877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C1B0EF-46DB-39EC-38F0-98CB6232972B}"/>
              </a:ext>
            </a:extLst>
          </p:cNvPr>
          <p:cNvSpPr>
            <a:spLocks noGrp="1"/>
          </p:cNvSpPr>
          <p:nvPr>
            <p:ph type="title"/>
          </p:nvPr>
        </p:nvSpPr>
        <p:spPr>
          <a:xfrm>
            <a:off x="838200" y="138793"/>
            <a:ext cx="10515600" cy="689881"/>
          </a:xfrm>
        </p:spPr>
        <p:txBody>
          <a:bodyPr>
            <a:normAutofit/>
          </a:bodyPr>
          <a:lstStyle/>
          <a:p>
            <a:r>
              <a:rPr lang="sk-SK" sz="2200" b="1" dirty="0">
                <a:latin typeface="+mn-lt"/>
              </a:rPr>
              <a:t>Paralelná úprava postihu proti poistníkovi a poistenému. </a:t>
            </a:r>
            <a:r>
              <a:rPr lang="sk-SK" sz="2200" b="1" dirty="0" err="1">
                <a:latin typeface="+mn-lt"/>
              </a:rPr>
              <a:t>Superfluum</a:t>
            </a:r>
            <a:r>
              <a:rPr lang="sk-SK" sz="2200" b="1" dirty="0">
                <a:latin typeface="+mn-lt"/>
              </a:rPr>
              <a:t> </a:t>
            </a:r>
            <a:r>
              <a:rPr lang="sk-SK" sz="2200" b="1" dirty="0" err="1">
                <a:latin typeface="+mn-lt"/>
              </a:rPr>
              <a:t>non</a:t>
            </a:r>
            <a:r>
              <a:rPr lang="sk-SK" sz="2200" b="1" dirty="0">
                <a:latin typeface="+mn-lt"/>
              </a:rPr>
              <a:t> </a:t>
            </a:r>
            <a:r>
              <a:rPr lang="sk-SK" sz="2200" b="1" dirty="0" err="1">
                <a:latin typeface="+mn-lt"/>
              </a:rPr>
              <a:t>nocet</a:t>
            </a:r>
            <a:r>
              <a:rPr lang="sk-SK" sz="2200" b="1" dirty="0">
                <a:latin typeface="+mn-lt"/>
              </a:rPr>
              <a:t>?</a:t>
            </a:r>
          </a:p>
        </p:txBody>
      </p:sp>
      <p:sp>
        <p:nvSpPr>
          <p:cNvPr id="3" name="Zástupný objekt pre obsah 2">
            <a:extLst>
              <a:ext uri="{FF2B5EF4-FFF2-40B4-BE49-F238E27FC236}">
                <a16:creationId xmlns:a16="http://schemas.microsoft.com/office/drawing/2014/main" id="{3B2AD90D-72A7-8D9E-01EB-04CF7D5FD7EA}"/>
              </a:ext>
            </a:extLst>
          </p:cNvPr>
          <p:cNvSpPr>
            <a:spLocks noGrp="1"/>
          </p:cNvSpPr>
          <p:nvPr>
            <p:ph sz="half" idx="1"/>
          </p:nvPr>
        </p:nvSpPr>
        <p:spPr>
          <a:xfrm>
            <a:off x="838200" y="861332"/>
            <a:ext cx="5181600" cy="5315631"/>
          </a:xfrm>
        </p:spPr>
        <p:txBody>
          <a:bodyPr>
            <a:normAutofit fontScale="55000" lnSpcReduction="20000"/>
          </a:bodyPr>
          <a:lstStyle/>
          <a:p>
            <a:pPr marL="0" indent="0">
              <a:buNone/>
            </a:pPr>
            <a:r>
              <a:rPr lang="sk-SK" dirty="0"/>
              <a:t>Postih proti </a:t>
            </a:r>
            <a:r>
              <a:rPr lang="sk-SK" b="1" dirty="0"/>
              <a:t>poistníkov</a:t>
            </a:r>
            <a:r>
              <a:rPr lang="sk-SK" dirty="0"/>
              <a:t>i (tomu, kto uzavrel poistnú zmluvu) (§ 12 ods. 1 ZPZP):</a:t>
            </a:r>
          </a:p>
          <a:p>
            <a:pPr marL="0" indent="0" algn="just">
              <a:buNone/>
            </a:pPr>
            <a:r>
              <a:rPr lang="sk-SK" b="1" i="0" dirty="0">
                <a:solidFill>
                  <a:srgbClr val="FF0000"/>
                </a:solidFill>
                <a:effectLst/>
              </a:rPr>
              <a:t>a) pôsobil škodu úmyselne alebo ak viedol motorové vozidlo pod vplyvom návykovej látky,</a:t>
            </a:r>
            <a:r>
              <a:rPr lang="sk-SK" b="1" i="1" u="none" strike="noStrike" baseline="30000" dirty="0">
                <a:solidFill>
                  <a:srgbClr val="FF0000"/>
                </a:solidFill>
                <a:effectLst/>
                <a:hlinkClick r:id="rId2" tooltip="Odkaz na predpis alebo ustanovenie">
                  <a:extLst>
                    <a:ext uri="{A12FA001-AC4F-418D-AE19-62706E023703}">
                      <ahyp:hlinkClr xmlns:ahyp="http://schemas.microsoft.com/office/drawing/2018/hyperlinkcolor" val="tx"/>
                    </a:ext>
                  </a:extLst>
                </a:hlinkClick>
              </a:rPr>
              <a:t>15d</a:t>
            </a:r>
            <a:r>
              <a:rPr lang="sk-SK" b="1" i="1" u="none" strike="noStrike" dirty="0">
                <a:solidFill>
                  <a:srgbClr val="FF0000"/>
                </a:solidFill>
                <a:effectLst/>
                <a:hlinkClick r:id="rId2" tooltip="Odkaz na predpis alebo ustanovenie">
                  <a:extLst>
                    <a:ext uri="{A12FA001-AC4F-418D-AE19-62706E023703}">
                      <ahyp:hlinkClr xmlns:ahyp="http://schemas.microsoft.com/office/drawing/2018/hyperlinkcolor" val="tx"/>
                    </a:ext>
                  </a:extLst>
                </a:hlinkClick>
              </a:rPr>
              <a:t>)</a:t>
            </a:r>
            <a:endParaRPr lang="sk-SK" b="1" i="1" u="none" strike="noStrike" dirty="0">
              <a:solidFill>
                <a:srgbClr val="FF0000"/>
              </a:solidFill>
              <a:effectLst/>
            </a:endParaRPr>
          </a:p>
          <a:p>
            <a:pPr marL="0" indent="0" algn="just">
              <a:buNone/>
            </a:pPr>
            <a:r>
              <a:rPr lang="sk-SK" b="1" i="0" dirty="0">
                <a:solidFill>
                  <a:srgbClr val="FF0000"/>
                </a:solidFill>
                <a:effectLst/>
              </a:rPr>
              <a:t>b) viedol motorové vozidlo bez predpísaného vodičského oprávnenia alebo v čase zákazu činnosti viesť motorové vozidlo uloženého súdom alebo iným príslušným orgánom,</a:t>
            </a:r>
            <a:r>
              <a:rPr lang="sk-SK" b="1" i="1" u="none" strike="noStrike" baseline="30000" dirty="0">
                <a:solidFill>
                  <a:srgbClr val="FF0000"/>
                </a:solidFill>
                <a:effectLst/>
                <a:hlinkClick r:id="rId3" tooltip="Odkaz na predpis alebo ustanovenie">
                  <a:extLst>
                    <a:ext uri="{A12FA001-AC4F-418D-AE19-62706E023703}">
                      <ahyp:hlinkClr xmlns:ahyp="http://schemas.microsoft.com/office/drawing/2018/hyperlinkcolor" val="tx"/>
                    </a:ext>
                  </a:extLst>
                </a:hlinkClick>
              </a:rPr>
              <a:t>16</a:t>
            </a:r>
            <a:r>
              <a:rPr lang="sk-SK" b="1" i="1" u="none" strike="noStrike" dirty="0">
                <a:solidFill>
                  <a:srgbClr val="FF0000"/>
                </a:solidFill>
                <a:effectLst/>
                <a:hlinkClick r:id="rId3" tooltip="Odkaz na predpis alebo ustanovenie">
                  <a:extLst>
                    <a:ext uri="{A12FA001-AC4F-418D-AE19-62706E023703}">
                      <ahyp:hlinkClr xmlns:ahyp="http://schemas.microsoft.com/office/drawing/2018/hyperlinkcolor" val="tx"/>
                    </a:ext>
                  </a:extLst>
                </a:hlinkClick>
              </a:rPr>
              <a:t>)</a:t>
            </a:r>
            <a:endParaRPr lang="sk-SK" b="1" i="0" dirty="0">
              <a:solidFill>
                <a:srgbClr val="FF0000"/>
              </a:solidFill>
              <a:effectLst/>
            </a:endParaRPr>
          </a:p>
          <a:p>
            <a:pPr marL="0" indent="0" algn="just">
              <a:buNone/>
            </a:pPr>
            <a:r>
              <a:rPr lang="sk-SK" b="1" i="0" dirty="0">
                <a:solidFill>
                  <a:srgbClr val="FF0000"/>
                </a:solidFill>
                <a:effectLst/>
              </a:rPr>
              <a:t>c) spôsobil škodu motorovým vozidlom, o ktorom vedel, že jeho technická spôsobilosť nezodpovedá podmienkam na používanie v premávke na pozemných komunikáciách podľa osobitného predpisu</a:t>
            </a:r>
            <a:r>
              <a:rPr lang="sk-SK" b="1" i="1" u="none" strike="noStrike" baseline="30000" dirty="0">
                <a:solidFill>
                  <a:srgbClr val="0563C1"/>
                </a:solidFill>
                <a:effectLst/>
                <a:hlinkClick r:id="rId4" tooltip="Odkaz na predpis alebo ustanovenie">
                  <a:extLst>
                    <a:ext uri="{A12FA001-AC4F-418D-AE19-62706E023703}">
                      <ahyp:hlinkClr xmlns:ahyp="http://schemas.microsoft.com/office/drawing/2018/hyperlinkcolor" val="tx"/>
                    </a:ext>
                  </a:extLst>
                </a:hlinkClick>
              </a:rPr>
              <a:t>17</a:t>
            </a:r>
            <a:r>
              <a:rPr lang="sk-SK" b="1" i="1" u="none" strike="noStrike" dirty="0">
                <a:solidFill>
                  <a:srgbClr val="FF0000"/>
                </a:solidFill>
                <a:effectLst/>
                <a:hlinkClick r:id="rId4" tooltip="Odkaz na predpis alebo ustanovenie">
                  <a:extLst>
                    <a:ext uri="{A12FA001-AC4F-418D-AE19-62706E023703}">
                      <ahyp:hlinkClr xmlns:ahyp="http://schemas.microsoft.com/office/drawing/2018/hyperlinkcolor" val="tx"/>
                    </a:ext>
                  </a:extLst>
                </a:hlinkClick>
              </a:rPr>
              <a:t>)</a:t>
            </a:r>
            <a:r>
              <a:rPr lang="sk-SK" b="1" i="0" dirty="0">
                <a:solidFill>
                  <a:srgbClr val="FF0000"/>
                </a:solidFill>
                <a:effectLst/>
              </a:rPr>
              <a:t> a tento stav bol v príčinnej súvislosti so spôsobenou škodou,</a:t>
            </a:r>
          </a:p>
          <a:p>
            <a:pPr marL="0" indent="0" algn="just">
              <a:buNone/>
            </a:pPr>
            <a:r>
              <a:rPr lang="sk-SK" b="1" i="0" dirty="0">
                <a:solidFill>
                  <a:srgbClr val="00B050"/>
                </a:solidFill>
                <a:effectLst/>
              </a:rPr>
              <a:t>d) vedome zveril vedenie motorového vozidla osobe, ktorá nespĺňa podmienky na vedenie motorového vozidla podľa osobitného predpisu,</a:t>
            </a:r>
            <a:r>
              <a:rPr lang="sk-SK" b="1" i="1" u="none" strike="noStrike" baseline="30000" dirty="0">
                <a:solidFill>
                  <a:srgbClr val="0563C1"/>
                </a:solidFill>
                <a:effectLst/>
                <a:hlinkClick r:id="rId5" tooltip="Odkaz na predpis alebo ustanovenie">
                  <a:extLst>
                    <a:ext uri="{A12FA001-AC4F-418D-AE19-62706E023703}">
                      <ahyp:hlinkClr xmlns:ahyp="http://schemas.microsoft.com/office/drawing/2018/hyperlinkcolor" val="tx"/>
                    </a:ext>
                  </a:extLst>
                </a:hlinkClick>
              </a:rPr>
              <a:t>18</a:t>
            </a:r>
            <a:r>
              <a:rPr lang="sk-SK" b="1" i="1" u="none" strike="noStrike" dirty="0">
                <a:solidFill>
                  <a:srgbClr val="00B050"/>
                </a:solidFill>
                <a:effectLst/>
                <a:hlinkClick r:id="rId5" tooltip="Odkaz na predpis alebo ustanovenie">
                  <a:extLst>
                    <a:ext uri="{A12FA001-AC4F-418D-AE19-62706E023703}">
                      <ahyp:hlinkClr xmlns:ahyp="http://schemas.microsoft.com/office/drawing/2018/hyperlinkcolor" val="tx"/>
                    </a:ext>
                  </a:extLst>
                </a:hlinkClick>
              </a:rPr>
              <a:t>)</a:t>
            </a:r>
            <a:endParaRPr lang="sk-SK" b="1" i="0" dirty="0">
              <a:solidFill>
                <a:srgbClr val="00B050"/>
              </a:solidFill>
              <a:effectLst/>
            </a:endParaRPr>
          </a:p>
          <a:p>
            <a:pPr marL="0" indent="0" algn="just">
              <a:buNone/>
            </a:pPr>
            <a:r>
              <a:rPr lang="sk-SK" b="1" i="0" dirty="0">
                <a:solidFill>
                  <a:srgbClr val="FF0000"/>
                </a:solidFill>
                <a:effectLst/>
              </a:rPr>
              <a:t>e) porušil povinnosť ohlásiť dopravnú nehodu podľa osobitného predpisu,</a:t>
            </a:r>
            <a:r>
              <a:rPr lang="sk-SK" b="1" i="1" u="none" strike="noStrike" baseline="30000" dirty="0">
                <a:solidFill>
                  <a:srgbClr val="0563C1"/>
                </a:solidFill>
                <a:effectLst/>
                <a:hlinkClick r:id="rId6" tooltip="Odkaz na predpis alebo ustanovenie">
                  <a:extLst>
                    <a:ext uri="{A12FA001-AC4F-418D-AE19-62706E023703}">
                      <ahyp:hlinkClr xmlns:ahyp="http://schemas.microsoft.com/office/drawing/2018/hyperlinkcolor" val="tx"/>
                    </a:ext>
                  </a:extLst>
                </a:hlinkClick>
              </a:rPr>
              <a:t>19</a:t>
            </a:r>
            <a:r>
              <a:rPr lang="sk-SK" b="1" i="1" u="none" strike="noStrike" dirty="0">
                <a:solidFill>
                  <a:srgbClr val="FF0000"/>
                </a:solidFill>
                <a:effectLst/>
                <a:hlinkClick r:id="rId6" tooltip="Odkaz na predpis alebo ustanovenie">
                  <a:extLst>
                    <a:ext uri="{A12FA001-AC4F-418D-AE19-62706E023703}">
                      <ahyp:hlinkClr xmlns:ahyp="http://schemas.microsoft.com/office/drawing/2018/hyperlinkcolor" val="tx"/>
                    </a:ext>
                  </a:extLst>
                </a:hlinkClick>
              </a:rPr>
              <a:t>)</a:t>
            </a:r>
            <a:r>
              <a:rPr lang="sk-SK" b="1" i="0" dirty="0">
                <a:solidFill>
                  <a:srgbClr val="FF0000"/>
                </a:solidFill>
                <a:effectLst/>
              </a:rPr>
              <a:t> ktorá je poistnou udalosťou,</a:t>
            </a:r>
          </a:p>
          <a:p>
            <a:pPr marL="0" indent="0" algn="just">
              <a:buNone/>
            </a:pPr>
            <a:r>
              <a:rPr lang="sk-SK" b="1" i="0" u="sng" dirty="0">
                <a:solidFill>
                  <a:srgbClr val="00B050"/>
                </a:solidFill>
                <a:effectLst/>
              </a:rPr>
              <a:t>f) v čase, keď nastala poistná udalosť, bol v omeškaní s platením poistného,</a:t>
            </a:r>
          </a:p>
          <a:p>
            <a:pPr marL="0" indent="0" algn="just">
              <a:buNone/>
            </a:pPr>
            <a:r>
              <a:rPr lang="sk-SK" b="1" i="0" dirty="0">
                <a:solidFill>
                  <a:srgbClr val="FF0000"/>
                </a:solidFill>
                <a:effectLst/>
              </a:rPr>
              <a:t>g) spôsobil škodu motorovým vozidlom a bez dôvodov hodných osobitného zreteľa porušil povinnosti podľa </a:t>
            </a:r>
            <a:r>
              <a:rPr lang="sk-SK" b="1" i="1" u="none" strike="noStrike" dirty="0">
                <a:solidFill>
                  <a:srgbClr val="FF0000"/>
                </a:solidFill>
                <a:effectLst/>
                <a:hlinkClick r:id="rId7" tooltip="Odkaz na predpis alebo ustanovenie">
                  <a:extLst>
                    <a:ext uri="{A12FA001-AC4F-418D-AE19-62706E023703}">
                      <ahyp:hlinkClr xmlns:ahyp="http://schemas.microsoft.com/office/drawing/2018/hyperlinkcolor" val="tx"/>
                    </a:ext>
                  </a:extLst>
                </a:hlinkClick>
              </a:rPr>
              <a:t>§ 10 ods. 1 až 4</a:t>
            </a:r>
            <a:r>
              <a:rPr lang="sk-SK" b="1" i="0" dirty="0">
                <a:solidFill>
                  <a:srgbClr val="FF0000"/>
                </a:solidFill>
                <a:effectLst/>
              </a:rPr>
              <a:t>,</a:t>
            </a:r>
          </a:p>
          <a:p>
            <a:pPr marL="0" indent="0" algn="just">
              <a:buNone/>
            </a:pPr>
            <a:r>
              <a:rPr lang="sk-SK" b="1" i="0" dirty="0">
                <a:solidFill>
                  <a:srgbClr val="FF0000"/>
                </a:solidFill>
                <a:effectLst/>
              </a:rPr>
              <a:t>h) sa odmietol po dopravnej nehode podrobiť skúške na prítomnosť návykovej látky.</a:t>
            </a:r>
            <a:r>
              <a:rPr lang="sk-SK" b="1" i="1" u="none" strike="noStrike" baseline="30000" dirty="0">
                <a:solidFill>
                  <a:srgbClr val="0563C1"/>
                </a:solidFill>
                <a:effectLst/>
                <a:hlinkClick r:id="rId2" tooltip="Odkaz na predpis alebo ustanovenie">
                  <a:extLst>
                    <a:ext uri="{A12FA001-AC4F-418D-AE19-62706E023703}">
                      <ahyp:hlinkClr xmlns:ahyp="http://schemas.microsoft.com/office/drawing/2018/hyperlinkcolor" val="tx"/>
                    </a:ext>
                  </a:extLst>
                </a:hlinkClick>
              </a:rPr>
              <a:t>15d</a:t>
            </a:r>
            <a:r>
              <a:rPr lang="sk-SK" b="1" i="1" u="none" strike="noStrike" dirty="0">
                <a:solidFill>
                  <a:srgbClr val="FF0000"/>
                </a:solidFill>
                <a:effectLst/>
                <a:hlinkClick r:id="rId2" tooltip="Odkaz na predpis alebo ustanovenie">
                  <a:extLst>
                    <a:ext uri="{A12FA001-AC4F-418D-AE19-62706E023703}">
                      <ahyp:hlinkClr xmlns:ahyp="http://schemas.microsoft.com/office/drawing/2018/hyperlinkcolor" val="tx"/>
                    </a:ext>
                  </a:extLst>
                </a:hlinkClick>
              </a:rPr>
              <a:t>)</a:t>
            </a:r>
            <a:endParaRPr lang="sk-SK" b="1" i="0" dirty="0">
              <a:solidFill>
                <a:srgbClr val="FF0000"/>
              </a:solidFill>
              <a:effectLst/>
            </a:endParaRPr>
          </a:p>
          <a:p>
            <a:pPr marL="0" indent="0">
              <a:buNone/>
            </a:pPr>
            <a:endParaRPr lang="sk-SK" dirty="0"/>
          </a:p>
        </p:txBody>
      </p:sp>
      <p:sp>
        <p:nvSpPr>
          <p:cNvPr id="4" name="Zástupný objekt pre obsah 3">
            <a:extLst>
              <a:ext uri="{FF2B5EF4-FFF2-40B4-BE49-F238E27FC236}">
                <a16:creationId xmlns:a16="http://schemas.microsoft.com/office/drawing/2014/main" id="{7C6711D3-2AC4-7A98-1E43-C208FD147D02}"/>
              </a:ext>
            </a:extLst>
          </p:cNvPr>
          <p:cNvSpPr>
            <a:spLocks noGrp="1"/>
          </p:cNvSpPr>
          <p:nvPr>
            <p:ph sz="half" idx="2"/>
          </p:nvPr>
        </p:nvSpPr>
        <p:spPr>
          <a:xfrm>
            <a:off x="6139545" y="861332"/>
            <a:ext cx="5181600" cy="5315631"/>
          </a:xfrm>
        </p:spPr>
        <p:txBody>
          <a:bodyPr>
            <a:normAutofit fontScale="55000" lnSpcReduction="20000"/>
          </a:bodyPr>
          <a:lstStyle/>
          <a:p>
            <a:pPr marL="0" indent="0">
              <a:buNone/>
            </a:pPr>
            <a:r>
              <a:rPr lang="sk-SK" dirty="0"/>
              <a:t>Postih proti </a:t>
            </a:r>
            <a:r>
              <a:rPr lang="sk-SK" b="1" dirty="0"/>
              <a:t>poistenému </a:t>
            </a:r>
            <a:r>
              <a:rPr lang="sk-SK" dirty="0"/>
              <a:t>(tomu, kto </a:t>
            </a:r>
            <a:r>
              <a:rPr lang="sk-SK" dirty="0" err="1"/>
              <a:t>zodpopvedá</a:t>
            </a:r>
            <a:r>
              <a:rPr lang="sk-SK" dirty="0"/>
              <a:t> za škodu) (§ 12 ods. 2 ZPZP):</a:t>
            </a:r>
          </a:p>
          <a:p>
            <a:pPr marL="0" indent="0" algn="just">
              <a:buNone/>
            </a:pPr>
            <a:r>
              <a:rPr lang="sk-SK" b="1" i="0" dirty="0">
                <a:solidFill>
                  <a:srgbClr val="00B050"/>
                </a:solidFill>
                <a:effectLst/>
              </a:rPr>
              <a:t>a) spôsobil škodu úmyselne alebo ak viedol motorové vozidlo pod vplyvom návykovej látky,</a:t>
            </a:r>
            <a:r>
              <a:rPr lang="sk-SK" b="1" i="1" u="none" strike="noStrike" baseline="30000" dirty="0">
                <a:solidFill>
                  <a:srgbClr val="0563C1"/>
                </a:solidFill>
                <a:effectLst/>
                <a:hlinkClick r:id="rId2" tooltip="Odkaz na predpis alebo ustanovenie">
                  <a:extLst>
                    <a:ext uri="{A12FA001-AC4F-418D-AE19-62706E023703}">
                      <ahyp:hlinkClr xmlns:ahyp="http://schemas.microsoft.com/office/drawing/2018/hyperlinkcolor" val="tx"/>
                    </a:ext>
                  </a:extLst>
                </a:hlinkClick>
              </a:rPr>
              <a:t>15d</a:t>
            </a:r>
            <a:r>
              <a:rPr lang="sk-SK" b="1" i="1" u="none" strike="noStrike" dirty="0">
                <a:solidFill>
                  <a:srgbClr val="00B050"/>
                </a:solidFill>
                <a:effectLst/>
                <a:hlinkClick r:id="rId2" tooltip="Odkaz na predpis alebo ustanovenie">
                  <a:extLst>
                    <a:ext uri="{A12FA001-AC4F-418D-AE19-62706E023703}">
                      <ahyp:hlinkClr xmlns:ahyp="http://schemas.microsoft.com/office/drawing/2018/hyperlinkcolor" val="tx"/>
                    </a:ext>
                  </a:extLst>
                </a:hlinkClick>
              </a:rPr>
              <a:t>)</a:t>
            </a:r>
            <a:endParaRPr lang="sk-SK" b="1" i="0" dirty="0">
              <a:solidFill>
                <a:srgbClr val="00B050"/>
              </a:solidFill>
              <a:effectLst/>
            </a:endParaRPr>
          </a:p>
          <a:p>
            <a:pPr marL="0" indent="0" algn="just">
              <a:buNone/>
            </a:pPr>
            <a:r>
              <a:rPr lang="sk-SK" b="1" i="1" u="sng" dirty="0">
                <a:solidFill>
                  <a:srgbClr val="00B050"/>
                </a:solidFill>
                <a:effectLst/>
              </a:rPr>
              <a:t>b)spôsobil škodu prevádzkou motorového vozidla, ktoré použil neoprávnene,</a:t>
            </a:r>
          </a:p>
          <a:p>
            <a:pPr marL="0" indent="0" algn="just">
              <a:buNone/>
            </a:pPr>
            <a:r>
              <a:rPr lang="sk-SK" b="1" i="0" dirty="0">
                <a:solidFill>
                  <a:srgbClr val="00B050"/>
                </a:solidFill>
                <a:effectLst/>
              </a:rPr>
              <a:t>c) viedol motorové vozidlo bez predpísaného vodičského oprávnenia alebo v čase zákazu činnosti viesť motorové vozidlo uloženého súdom alebo iným príslušným orgánom,</a:t>
            </a:r>
            <a:r>
              <a:rPr lang="sk-SK" b="1" i="1" u="none" strike="noStrike" baseline="30000" dirty="0">
                <a:solidFill>
                  <a:srgbClr val="0563C1"/>
                </a:solidFill>
                <a:effectLst/>
                <a:hlinkClick r:id="rId3" tooltip="Odkaz na predpis alebo ustanovenie">
                  <a:extLst>
                    <a:ext uri="{A12FA001-AC4F-418D-AE19-62706E023703}">
                      <ahyp:hlinkClr xmlns:ahyp="http://schemas.microsoft.com/office/drawing/2018/hyperlinkcolor" val="tx"/>
                    </a:ext>
                  </a:extLst>
                </a:hlinkClick>
              </a:rPr>
              <a:t>16</a:t>
            </a:r>
            <a:r>
              <a:rPr lang="sk-SK" b="1" i="1" u="none" strike="noStrike" dirty="0">
                <a:solidFill>
                  <a:srgbClr val="00B050"/>
                </a:solidFill>
                <a:effectLst/>
                <a:hlinkClick r:id="rId3" tooltip="Odkaz na predpis alebo ustanovenie">
                  <a:extLst>
                    <a:ext uri="{A12FA001-AC4F-418D-AE19-62706E023703}">
                      <ahyp:hlinkClr xmlns:ahyp="http://schemas.microsoft.com/office/drawing/2018/hyperlinkcolor" val="tx"/>
                    </a:ext>
                  </a:extLst>
                </a:hlinkClick>
              </a:rPr>
              <a:t>)</a:t>
            </a:r>
            <a:endParaRPr lang="sk-SK" b="1" i="0" dirty="0">
              <a:solidFill>
                <a:srgbClr val="00B050"/>
              </a:solidFill>
              <a:effectLst/>
            </a:endParaRPr>
          </a:p>
          <a:p>
            <a:pPr marL="0" indent="0" algn="just">
              <a:buNone/>
            </a:pPr>
            <a:r>
              <a:rPr lang="sk-SK" b="1" i="0" dirty="0">
                <a:solidFill>
                  <a:srgbClr val="00B050"/>
                </a:solidFill>
                <a:effectLst/>
              </a:rPr>
              <a:t>d) spôsobil škodu motorovým vozidlom, o ktorom vedel, že jeho technická spôsobilosť nezodpovedá podmienkam na používanie v premávke na pozemných komunikáciách podľa osobitného predpisu</a:t>
            </a:r>
            <a:r>
              <a:rPr lang="sk-SK" b="1" i="1" u="none" strike="noStrike" baseline="30000" dirty="0">
                <a:solidFill>
                  <a:srgbClr val="0563C1"/>
                </a:solidFill>
                <a:effectLst/>
                <a:hlinkClick r:id="rId4" tooltip="Odkaz na predpis alebo ustanovenie">
                  <a:extLst>
                    <a:ext uri="{A12FA001-AC4F-418D-AE19-62706E023703}">
                      <ahyp:hlinkClr xmlns:ahyp="http://schemas.microsoft.com/office/drawing/2018/hyperlinkcolor" val="tx"/>
                    </a:ext>
                  </a:extLst>
                </a:hlinkClick>
              </a:rPr>
              <a:t>17</a:t>
            </a:r>
            <a:r>
              <a:rPr lang="sk-SK" b="1" i="1" u="none" strike="noStrike" dirty="0">
                <a:solidFill>
                  <a:srgbClr val="00B050"/>
                </a:solidFill>
                <a:effectLst/>
                <a:hlinkClick r:id="rId4" tooltip="Odkaz na predpis alebo ustanovenie">
                  <a:extLst>
                    <a:ext uri="{A12FA001-AC4F-418D-AE19-62706E023703}">
                      <ahyp:hlinkClr xmlns:ahyp="http://schemas.microsoft.com/office/drawing/2018/hyperlinkcolor" val="tx"/>
                    </a:ext>
                  </a:extLst>
                </a:hlinkClick>
              </a:rPr>
              <a:t>)</a:t>
            </a:r>
            <a:r>
              <a:rPr lang="sk-SK" b="1" i="0" dirty="0">
                <a:solidFill>
                  <a:srgbClr val="00B050"/>
                </a:solidFill>
                <a:effectLst/>
              </a:rPr>
              <a:t> a tento stav bol v príčinnej súvislosti so spôsobenou škodou,</a:t>
            </a:r>
          </a:p>
          <a:p>
            <a:pPr marL="0" indent="0" algn="just">
              <a:buNone/>
            </a:pPr>
            <a:r>
              <a:rPr lang="sk-SK" b="1" i="0" dirty="0">
                <a:solidFill>
                  <a:srgbClr val="00B050"/>
                </a:solidFill>
                <a:effectLst/>
              </a:rPr>
              <a:t>e) vedome zveril vedenie motorového vozidla osobe, ktorá nespĺňa podmienky na vedenie motorového vozidla podľa osobitného predpisu,</a:t>
            </a:r>
            <a:r>
              <a:rPr lang="sk-SK" b="1" i="1" u="none" strike="noStrike" baseline="30000" dirty="0">
                <a:solidFill>
                  <a:srgbClr val="0563C1"/>
                </a:solidFill>
                <a:effectLst/>
                <a:hlinkClick r:id="rId5" tooltip="Odkaz na predpis alebo ustanovenie">
                  <a:extLst>
                    <a:ext uri="{A12FA001-AC4F-418D-AE19-62706E023703}">
                      <ahyp:hlinkClr xmlns:ahyp="http://schemas.microsoft.com/office/drawing/2018/hyperlinkcolor" val="tx"/>
                    </a:ext>
                  </a:extLst>
                </a:hlinkClick>
              </a:rPr>
              <a:t>18</a:t>
            </a:r>
            <a:r>
              <a:rPr lang="sk-SK" b="1" i="1" u="none" strike="noStrike" dirty="0">
                <a:solidFill>
                  <a:srgbClr val="00B050"/>
                </a:solidFill>
                <a:effectLst/>
                <a:hlinkClick r:id="rId5" tooltip="Odkaz na predpis alebo ustanovenie">
                  <a:extLst>
                    <a:ext uri="{A12FA001-AC4F-418D-AE19-62706E023703}">
                      <ahyp:hlinkClr xmlns:ahyp="http://schemas.microsoft.com/office/drawing/2018/hyperlinkcolor" val="tx"/>
                    </a:ext>
                  </a:extLst>
                </a:hlinkClick>
              </a:rPr>
              <a:t>)</a:t>
            </a:r>
            <a:endParaRPr lang="sk-SK" b="1" i="0" dirty="0">
              <a:solidFill>
                <a:srgbClr val="00B050"/>
              </a:solidFill>
              <a:effectLst/>
            </a:endParaRPr>
          </a:p>
          <a:p>
            <a:pPr marL="0" indent="0" algn="just">
              <a:buNone/>
            </a:pPr>
            <a:r>
              <a:rPr lang="sk-SK" b="1" i="0" dirty="0">
                <a:solidFill>
                  <a:srgbClr val="00B050"/>
                </a:solidFill>
                <a:effectLst/>
              </a:rPr>
              <a:t>f) porušil povinnosť ohlásiť dopravnú nehodu podľa osobitného predpisu,</a:t>
            </a:r>
            <a:r>
              <a:rPr lang="sk-SK" b="1" i="1" u="none" strike="noStrike" baseline="30000" dirty="0">
                <a:solidFill>
                  <a:srgbClr val="0563C1"/>
                </a:solidFill>
                <a:effectLst/>
                <a:hlinkClick r:id="rId6" tooltip="Odkaz na predpis alebo ustanovenie">
                  <a:extLst>
                    <a:ext uri="{A12FA001-AC4F-418D-AE19-62706E023703}">
                      <ahyp:hlinkClr xmlns:ahyp="http://schemas.microsoft.com/office/drawing/2018/hyperlinkcolor" val="tx"/>
                    </a:ext>
                  </a:extLst>
                </a:hlinkClick>
              </a:rPr>
              <a:t>19</a:t>
            </a:r>
            <a:r>
              <a:rPr lang="sk-SK" b="1" i="1" u="none" strike="noStrike" dirty="0">
                <a:solidFill>
                  <a:srgbClr val="00B050"/>
                </a:solidFill>
                <a:effectLst/>
                <a:hlinkClick r:id="rId6" tooltip="Odkaz na predpis alebo ustanovenie">
                  <a:extLst>
                    <a:ext uri="{A12FA001-AC4F-418D-AE19-62706E023703}">
                      <ahyp:hlinkClr xmlns:ahyp="http://schemas.microsoft.com/office/drawing/2018/hyperlinkcolor" val="tx"/>
                    </a:ext>
                  </a:extLst>
                </a:hlinkClick>
              </a:rPr>
              <a:t>)</a:t>
            </a:r>
            <a:r>
              <a:rPr lang="sk-SK" b="1" i="0" dirty="0">
                <a:solidFill>
                  <a:srgbClr val="00B050"/>
                </a:solidFill>
                <a:effectLst/>
              </a:rPr>
              <a:t> ktorá je poistnou udalosťou, </a:t>
            </a:r>
          </a:p>
          <a:p>
            <a:pPr marL="0" indent="0" algn="just">
              <a:buNone/>
            </a:pPr>
            <a:r>
              <a:rPr lang="sk-SK" b="1" i="0" dirty="0">
                <a:solidFill>
                  <a:srgbClr val="00B050"/>
                </a:solidFill>
                <a:effectLst/>
              </a:rPr>
              <a:t>g) spôsobil škodu motorovým vozidlom a bez dôvodov hodných osobitného zreteľa porušil povinnosti podľa </a:t>
            </a:r>
            <a:r>
              <a:rPr lang="sk-SK" b="1" i="1" u="none" strike="noStrike" dirty="0">
                <a:solidFill>
                  <a:srgbClr val="00B050"/>
                </a:solidFill>
                <a:effectLst/>
                <a:hlinkClick r:id="rId7" tooltip="Odkaz na predpis alebo ustanovenie">
                  <a:extLst>
                    <a:ext uri="{A12FA001-AC4F-418D-AE19-62706E023703}">
                      <ahyp:hlinkClr xmlns:ahyp="http://schemas.microsoft.com/office/drawing/2018/hyperlinkcolor" val="tx"/>
                    </a:ext>
                  </a:extLst>
                </a:hlinkClick>
              </a:rPr>
              <a:t>§ 10 ods. 1 až 4</a:t>
            </a:r>
            <a:r>
              <a:rPr lang="sk-SK" b="1" i="0" dirty="0">
                <a:solidFill>
                  <a:srgbClr val="00B050"/>
                </a:solidFill>
                <a:effectLst/>
              </a:rPr>
              <a:t>,</a:t>
            </a:r>
          </a:p>
          <a:p>
            <a:pPr marL="0" indent="0" algn="just">
              <a:buNone/>
            </a:pPr>
            <a:r>
              <a:rPr lang="sk-SK" b="1" i="0" dirty="0">
                <a:solidFill>
                  <a:srgbClr val="00B050"/>
                </a:solidFill>
                <a:effectLst/>
              </a:rPr>
              <a:t>h) sa odmietol po dopravnej nehode podrobiť skúške na prítomnosť návykovej látky.</a:t>
            </a:r>
            <a:r>
              <a:rPr lang="sk-SK" b="1" i="1" u="none" strike="noStrike" baseline="30000" dirty="0">
                <a:solidFill>
                  <a:srgbClr val="0563C1"/>
                </a:solidFill>
                <a:effectLst/>
                <a:hlinkClick r:id="rId2" tooltip="Odkaz na predpis alebo ustanovenie">
                  <a:extLst>
                    <a:ext uri="{A12FA001-AC4F-418D-AE19-62706E023703}">
                      <ahyp:hlinkClr xmlns:ahyp="http://schemas.microsoft.com/office/drawing/2018/hyperlinkcolor" val="tx"/>
                    </a:ext>
                  </a:extLst>
                </a:hlinkClick>
              </a:rPr>
              <a:t>15d</a:t>
            </a:r>
            <a:r>
              <a:rPr lang="sk-SK" b="1" i="1" u="none" strike="noStrike" dirty="0">
                <a:solidFill>
                  <a:srgbClr val="00B050"/>
                </a:solidFill>
                <a:effectLst/>
                <a:hlinkClick r:id="rId2" tooltip="Odkaz na predpis alebo ustanovenie">
                  <a:extLst>
                    <a:ext uri="{A12FA001-AC4F-418D-AE19-62706E023703}">
                      <ahyp:hlinkClr xmlns:ahyp="http://schemas.microsoft.com/office/drawing/2018/hyperlinkcolor" val="tx"/>
                    </a:ext>
                  </a:extLst>
                </a:hlinkClick>
              </a:rPr>
              <a:t>)</a:t>
            </a:r>
            <a:endParaRPr lang="sk-SK" b="1" i="0" dirty="0">
              <a:solidFill>
                <a:srgbClr val="00B050"/>
              </a:solidFill>
              <a:effectLst/>
            </a:endParaRPr>
          </a:p>
          <a:p>
            <a:pPr marL="0" indent="0">
              <a:buNone/>
            </a:pPr>
            <a:endParaRPr lang="sk-SK" dirty="0"/>
          </a:p>
        </p:txBody>
      </p:sp>
      <p:sp>
        <p:nvSpPr>
          <p:cNvPr id="5" name="Zástupný objekt pre číslo snímky 4">
            <a:extLst>
              <a:ext uri="{FF2B5EF4-FFF2-40B4-BE49-F238E27FC236}">
                <a16:creationId xmlns:a16="http://schemas.microsoft.com/office/drawing/2014/main" id="{4E7976C1-BD81-AE80-6A8B-EEA4A0D1AACC}"/>
              </a:ext>
            </a:extLst>
          </p:cNvPr>
          <p:cNvSpPr>
            <a:spLocks noGrp="1"/>
          </p:cNvSpPr>
          <p:nvPr>
            <p:ph type="sldNum" sz="quarter" idx="12"/>
          </p:nvPr>
        </p:nvSpPr>
        <p:spPr/>
        <p:txBody>
          <a:bodyPr/>
          <a:lstStyle/>
          <a:p>
            <a:fld id="{FB7489C8-ACC1-4046-ADAF-DFD716CD64BF}" type="slidenum">
              <a:rPr lang="sk-SK" smtClean="0"/>
              <a:t>6</a:t>
            </a:fld>
            <a:endParaRPr lang="sk-SK"/>
          </a:p>
        </p:txBody>
      </p:sp>
    </p:spTree>
    <p:extLst>
      <p:ext uri="{BB962C8B-B14F-4D97-AF65-F5344CB8AC3E}">
        <p14:creationId xmlns:p14="http://schemas.microsoft.com/office/powerpoint/2010/main" val="1670805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6A88AA-4962-21E7-A1DF-63FC5262ADF0}"/>
              </a:ext>
            </a:extLst>
          </p:cNvPr>
          <p:cNvSpPr>
            <a:spLocks noGrp="1"/>
          </p:cNvSpPr>
          <p:nvPr>
            <p:ph type="title"/>
          </p:nvPr>
        </p:nvSpPr>
        <p:spPr>
          <a:xfrm>
            <a:off x="838200" y="89807"/>
            <a:ext cx="10515600" cy="469447"/>
          </a:xfrm>
        </p:spPr>
        <p:txBody>
          <a:bodyPr>
            <a:normAutofit/>
          </a:bodyPr>
          <a:lstStyle/>
          <a:p>
            <a:r>
              <a:rPr lang="sk-SK" sz="2400" b="1" dirty="0">
                <a:latin typeface="+mn-lt"/>
              </a:rPr>
              <a:t>Preventívny a/alebo represívny charakter postihového práva?</a:t>
            </a:r>
          </a:p>
        </p:txBody>
      </p:sp>
      <p:sp>
        <p:nvSpPr>
          <p:cNvPr id="3" name="Zástupný objekt pre obsah 2">
            <a:extLst>
              <a:ext uri="{FF2B5EF4-FFF2-40B4-BE49-F238E27FC236}">
                <a16:creationId xmlns:a16="http://schemas.microsoft.com/office/drawing/2014/main" id="{FB32F347-C3F5-5FA3-93A1-B6CC35E2CC74}"/>
              </a:ext>
            </a:extLst>
          </p:cNvPr>
          <p:cNvSpPr>
            <a:spLocks noGrp="1"/>
          </p:cNvSpPr>
          <p:nvPr>
            <p:ph idx="1"/>
          </p:nvPr>
        </p:nvSpPr>
        <p:spPr>
          <a:xfrm>
            <a:off x="838200" y="612322"/>
            <a:ext cx="10515600" cy="5780314"/>
          </a:xfrm>
        </p:spPr>
        <p:txBody>
          <a:bodyPr>
            <a:noAutofit/>
          </a:bodyPr>
          <a:lstStyle/>
          <a:p>
            <a:pPr marL="0" indent="0" algn="just">
              <a:buNone/>
            </a:pPr>
            <a:r>
              <a:rPr lang="sk-SK" sz="1600" dirty="0"/>
              <a:t>Prioritou postihového práva bola už v zákonnom poistení bola </a:t>
            </a:r>
            <a:r>
              <a:rPr lang="sk-SK" sz="1600" b="1" dirty="0"/>
              <a:t>preventívna funkcia, </a:t>
            </a:r>
            <a:r>
              <a:rPr lang="sk-SK" sz="1600" dirty="0"/>
              <a:t>t. j. výchova poistených ako účastníkov cestnej premávky dodržiavať pravidlá cestnej premávky; sekundárne pôsobiť na poistníkov a poistených, aby plnili povinnosti voči poisťovateľovi. </a:t>
            </a:r>
            <a:r>
              <a:rPr lang="sk-SK" sz="1600" b="1" dirty="0"/>
              <a:t>Zákon č. 381/2001 Z. z. </a:t>
            </a:r>
            <a:r>
              <a:rPr lang="sk-SK" sz="1600" dirty="0"/>
              <a:t>sa tohto cieľa vzdialil: </a:t>
            </a:r>
            <a:r>
              <a:rPr lang="sk-SK" sz="1600" b="1" dirty="0"/>
              <a:t>preferuje represívnu funkciu pred preventívnou a na princíp primeranosti postihu buď sporadicky alebo vôbec neprihliada.</a:t>
            </a:r>
          </a:p>
          <a:p>
            <a:pPr marL="0" indent="0" algn="just">
              <a:buNone/>
            </a:pPr>
            <a:r>
              <a:rPr lang="sk-SK" sz="1600" dirty="0"/>
              <a:t>Malá ukážka z porovnania textov slovenskej a českej právnej úpravy alebo </a:t>
            </a:r>
            <a:r>
              <a:rPr lang="sk-SK" sz="1600" b="1" dirty="0"/>
              <a:t>„</a:t>
            </a:r>
            <a:r>
              <a:rPr lang="sk-SK" sz="1600" b="1" i="1" dirty="0"/>
              <a:t>ako</a:t>
            </a:r>
            <a:r>
              <a:rPr lang="sk-SK" sz="1600" b="1" dirty="0"/>
              <a:t> </a:t>
            </a:r>
            <a:r>
              <a:rPr lang="sk-SK" sz="1600" b="1" i="1" dirty="0"/>
              <a:t>sa diabol dokáže </a:t>
            </a:r>
            <a:r>
              <a:rPr lang="sk-SK" sz="1600" b="1" i="1" dirty="0" err="1"/>
              <a:t>skrýť</a:t>
            </a:r>
            <a:r>
              <a:rPr lang="sk-SK" sz="1600" b="1" i="1" dirty="0"/>
              <a:t> v detailoch.“ </a:t>
            </a:r>
          </a:p>
          <a:p>
            <a:pPr marL="0" indent="0" algn="just">
              <a:buNone/>
            </a:pPr>
            <a:r>
              <a:rPr lang="sk-SK" sz="1600" b="1" dirty="0">
                <a:solidFill>
                  <a:srgbClr val="FF0000"/>
                </a:solidFill>
              </a:rPr>
              <a:t>V slovenskej právnej úprave absentuje kauzalita medzi poistným plnením poisťovateľa a porušením právnej povinnosti poisteného. </a:t>
            </a:r>
          </a:p>
          <a:p>
            <a:pPr marL="0" indent="0" algn="just">
              <a:buNone/>
            </a:pPr>
            <a:r>
              <a:rPr lang="sk-SK" sz="1600" b="1" dirty="0"/>
              <a:t>1)</a:t>
            </a:r>
            <a:r>
              <a:rPr lang="sk-SK" sz="1600" dirty="0"/>
              <a:t> V ustanovení § 10 ods. 1 českého zákona sa jednotlivé dôvody postihu začínajú slovami: </a:t>
            </a:r>
            <a:r>
              <a:rPr lang="sk-SK" sz="1600" b="1" i="1" dirty="0">
                <a:solidFill>
                  <a:srgbClr val="FF0000"/>
                </a:solidFill>
              </a:rPr>
              <a:t>poistený </a:t>
            </a:r>
            <a:r>
              <a:rPr lang="sk-SK" sz="1600" b="1" i="1" dirty="0">
                <a:solidFill>
                  <a:srgbClr val="FF0000"/>
                </a:solidFill>
                <a:effectLst/>
              </a:rPr>
              <a:t>bez </a:t>
            </a:r>
            <a:r>
              <a:rPr lang="sk-SK" sz="1600" b="1" i="1" dirty="0" err="1">
                <a:solidFill>
                  <a:srgbClr val="FF0000"/>
                </a:solidFill>
                <a:effectLst/>
              </a:rPr>
              <a:t>zřetele</a:t>
            </a:r>
            <a:r>
              <a:rPr lang="sk-SK" sz="1600" b="1" i="1" dirty="0">
                <a:solidFill>
                  <a:srgbClr val="FF0000"/>
                </a:solidFill>
                <a:effectLst/>
              </a:rPr>
              <a:t> hodného </a:t>
            </a:r>
            <a:r>
              <a:rPr lang="sk-SK" sz="1600" b="1" i="1" dirty="0" err="1">
                <a:solidFill>
                  <a:srgbClr val="FF0000"/>
                </a:solidFill>
                <a:effectLst/>
              </a:rPr>
              <a:t>důvodu</a:t>
            </a:r>
            <a:r>
              <a:rPr lang="sk-SK" sz="1600" b="1" i="1" dirty="0">
                <a:solidFill>
                  <a:srgbClr val="FF0000"/>
                </a:solidFill>
                <a:effectLst/>
              </a:rPr>
              <a:t> nesplnil </a:t>
            </a:r>
            <a:r>
              <a:rPr lang="sk-SK" sz="1600" b="1" i="1" dirty="0" err="1">
                <a:solidFill>
                  <a:srgbClr val="FF0000"/>
                </a:solidFill>
                <a:effectLst/>
              </a:rPr>
              <a:t>povinnost</a:t>
            </a:r>
            <a:r>
              <a:rPr lang="sk-SK" sz="1600" b="1" i="1" dirty="0">
                <a:solidFill>
                  <a:srgbClr val="FF0000"/>
                </a:solidFill>
                <a:effectLst/>
              </a:rPr>
              <a:t>   </a:t>
            </a:r>
            <a:r>
              <a:rPr lang="sk-SK" sz="1600" dirty="0">
                <a:effectLst/>
              </a:rPr>
              <a:t>(zákon č. 381/2001 tak robí iba v § 12 ods. 1 písm. g)  a ods. 2 písm. g)</a:t>
            </a:r>
          </a:p>
          <a:p>
            <a:pPr marL="0" indent="0" algn="just">
              <a:buNone/>
            </a:pPr>
            <a:r>
              <a:rPr lang="sk-SK" sz="1600" b="1" u="sng" dirty="0">
                <a:solidFill>
                  <a:srgbClr val="000000"/>
                </a:solidFill>
              </a:rPr>
              <a:t>2) Slovenská úprava </a:t>
            </a:r>
            <a:r>
              <a:rPr lang="sk-SK" sz="1600" b="1" dirty="0">
                <a:solidFill>
                  <a:srgbClr val="000000"/>
                </a:solidFill>
              </a:rPr>
              <a:t>(§ 12 ods. 2 písm. f) : </a:t>
            </a:r>
            <a:r>
              <a:rPr lang="sk-SK" sz="1600" dirty="0">
                <a:solidFill>
                  <a:srgbClr val="000000"/>
                </a:solidFill>
              </a:rPr>
              <a:t>Poisťovateľ má proti poistenému, ktorý nie je poistníkom, nárok na náhradu poistného plnenia alebo jeho časti, ktoré za neho vyplatil z dôvodu škody spôsobenej prevádzkou motorového vozidla, ak</a:t>
            </a:r>
            <a:endParaRPr lang="sk-SK" sz="1600" b="1" dirty="0">
              <a:solidFill>
                <a:srgbClr val="000000"/>
              </a:solidFill>
            </a:endParaRPr>
          </a:p>
          <a:p>
            <a:pPr marL="0" indent="0" algn="just">
              <a:buNone/>
            </a:pPr>
            <a:r>
              <a:rPr lang="sk-SK" sz="1600" b="1" dirty="0">
                <a:solidFill>
                  <a:srgbClr val="000000"/>
                </a:solidFill>
              </a:rPr>
              <a:t>písm. e) </a:t>
            </a:r>
            <a:r>
              <a:rPr lang="sk-SK" sz="1600" dirty="0">
                <a:solidFill>
                  <a:srgbClr val="000000"/>
                </a:solidFill>
              </a:rPr>
              <a:t>porušil povinnosť ohlásiť dopravnú nehodu podľa osobitného predpisu,</a:t>
            </a:r>
            <a:r>
              <a:rPr lang="sk-SK" sz="1600" b="1" baseline="30000" dirty="0">
                <a:solidFill>
                  <a:srgbClr val="05507A"/>
                </a:solidFill>
                <a:hlinkClick r:id="rId2"/>
              </a:rPr>
              <a:t>19</a:t>
            </a:r>
            <a:r>
              <a:rPr lang="sk-SK" sz="1600" b="1" dirty="0">
                <a:solidFill>
                  <a:srgbClr val="05507A"/>
                </a:solidFill>
                <a:hlinkClick r:id="rId2"/>
              </a:rPr>
              <a:t>)</a:t>
            </a:r>
            <a:r>
              <a:rPr lang="sk-SK" sz="1600" dirty="0">
                <a:solidFill>
                  <a:srgbClr val="000000"/>
                </a:solidFill>
              </a:rPr>
              <a:t> ktorá je poistnou udalosťou,</a:t>
            </a:r>
            <a:endParaRPr lang="sk-SK" sz="1600" b="1" dirty="0">
              <a:solidFill>
                <a:srgbClr val="000000"/>
              </a:solidFill>
            </a:endParaRPr>
          </a:p>
          <a:p>
            <a:pPr marL="0" indent="0" algn="just">
              <a:buNone/>
            </a:pPr>
            <a:r>
              <a:rPr lang="sk-SK" sz="1600" b="1" dirty="0">
                <a:solidFill>
                  <a:srgbClr val="000000"/>
                </a:solidFill>
              </a:rPr>
              <a:t>písm. g) </a:t>
            </a:r>
            <a:r>
              <a:rPr lang="sk-SK" sz="1600" dirty="0">
                <a:solidFill>
                  <a:srgbClr val="000000"/>
                </a:solidFill>
              </a:rPr>
              <a:t>spôsobil škodu motorovým vozidlom a </a:t>
            </a:r>
            <a:r>
              <a:rPr lang="sk-SK" sz="1600" i="1" dirty="0">
                <a:solidFill>
                  <a:srgbClr val="FF0000"/>
                </a:solidFill>
              </a:rPr>
              <a:t>bez dôvodov hodných osobitného zreteľa </a:t>
            </a:r>
            <a:r>
              <a:rPr lang="sk-SK" sz="1600" dirty="0">
                <a:solidFill>
                  <a:srgbClr val="000000"/>
                </a:solidFill>
              </a:rPr>
              <a:t>porušil povinnosti podľa § 10 ods. 1 až 4.</a:t>
            </a:r>
          </a:p>
          <a:p>
            <a:pPr marL="0" indent="0" algn="just">
              <a:buNone/>
            </a:pPr>
            <a:r>
              <a:rPr lang="sk-SK" sz="1600" b="1" i="0" u="sng" dirty="0">
                <a:solidFill>
                  <a:srgbClr val="000000"/>
                </a:solidFill>
                <a:effectLst/>
              </a:rPr>
              <a:t>3) Česká  úprava </a:t>
            </a:r>
            <a:r>
              <a:rPr lang="sk-SK" sz="1600" i="0" dirty="0">
                <a:solidFill>
                  <a:srgbClr val="000000"/>
                </a:solidFill>
                <a:effectLst/>
              </a:rPr>
              <a:t>(§ 10 ods. 1 zákon č. 168/1999 Z. z.) dôsledne sleduje zásadu </a:t>
            </a:r>
            <a:r>
              <a:rPr lang="sk-SK" sz="1600" i="1" dirty="0" err="1">
                <a:solidFill>
                  <a:srgbClr val="000000"/>
                </a:solidFill>
                <a:effectLst/>
              </a:rPr>
              <a:t>effectus</a:t>
            </a:r>
            <a:r>
              <a:rPr lang="sk-SK" sz="1600" i="1" dirty="0">
                <a:solidFill>
                  <a:srgbClr val="000000"/>
                </a:solidFill>
                <a:effectLst/>
              </a:rPr>
              <a:t> </a:t>
            </a:r>
            <a:r>
              <a:rPr lang="sk-SK" sz="1600" i="1" dirty="0" err="1">
                <a:solidFill>
                  <a:srgbClr val="000000"/>
                </a:solidFill>
                <a:effectLst/>
              </a:rPr>
              <a:t>sequitur</a:t>
            </a:r>
            <a:r>
              <a:rPr lang="sk-SK" sz="1600" i="1" dirty="0">
                <a:solidFill>
                  <a:srgbClr val="000000"/>
                </a:solidFill>
                <a:effectLst/>
              </a:rPr>
              <a:t> </a:t>
            </a:r>
            <a:r>
              <a:rPr lang="sk-SK" sz="1600" i="1" dirty="0" err="1">
                <a:solidFill>
                  <a:srgbClr val="000000"/>
                </a:solidFill>
                <a:effectLst/>
              </a:rPr>
              <a:t>causam</a:t>
            </a:r>
            <a:r>
              <a:rPr lang="sk-SK" sz="1600" i="1" dirty="0">
                <a:solidFill>
                  <a:srgbClr val="000000"/>
                </a:solidFill>
                <a:effectLst/>
              </a:rPr>
              <a:t>, teda že </a:t>
            </a:r>
            <a:r>
              <a:rPr lang="sk-SK" sz="1600" i="0" dirty="0">
                <a:solidFill>
                  <a:srgbClr val="000000"/>
                </a:solidFill>
                <a:effectLst/>
              </a:rPr>
              <a:t>účinok má nasledovať príčinu.</a:t>
            </a:r>
            <a:r>
              <a:rPr lang="sk-SK" sz="1600" b="1" i="0" dirty="0">
                <a:solidFill>
                  <a:srgbClr val="000000"/>
                </a:solidFill>
                <a:effectLst/>
              </a:rPr>
              <a:t> </a:t>
            </a:r>
            <a:r>
              <a:rPr lang="sk-SK" sz="1600" b="0" i="0" dirty="0" err="1">
                <a:solidFill>
                  <a:srgbClr val="000000"/>
                </a:solidFill>
                <a:effectLst/>
              </a:rPr>
              <a:t>Pojistitel</a:t>
            </a:r>
            <a:r>
              <a:rPr lang="sk-SK" sz="1600" b="0" i="0" dirty="0">
                <a:solidFill>
                  <a:srgbClr val="000000"/>
                </a:solidFill>
                <a:effectLst/>
              </a:rPr>
              <a:t> má proti </a:t>
            </a:r>
            <a:r>
              <a:rPr lang="sk-SK" sz="1600" b="0" i="0" dirty="0" err="1">
                <a:solidFill>
                  <a:srgbClr val="000000"/>
                </a:solidFill>
                <a:effectLst/>
              </a:rPr>
              <a:t>pojištěnému</a:t>
            </a:r>
            <a:r>
              <a:rPr lang="sk-SK" sz="1600" b="0" i="0" dirty="0">
                <a:solidFill>
                  <a:srgbClr val="000000"/>
                </a:solidFill>
                <a:effectLst/>
              </a:rPr>
              <a:t> </a:t>
            </a:r>
            <a:r>
              <a:rPr lang="sk-SK" sz="1600" b="0" i="0" dirty="0" err="1">
                <a:solidFill>
                  <a:srgbClr val="000000"/>
                </a:solidFill>
                <a:effectLst/>
              </a:rPr>
              <a:t>postižní</a:t>
            </a:r>
            <a:r>
              <a:rPr lang="sk-SK" sz="1600" b="0" i="0" dirty="0">
                <a:solidFill>
                  <a:srgbClr val="000000"/>
                </a:solidFill>
                <a:effectLst/>
              </a:rPr>
              <a:t> právo, </a:t>
            </a:r>
            <a:r>
              <a:rPr lang="sk-SK" sz="1600" b="1" i="0" dirty="0" err="1">
                <a:solidFill>
                  <a:srgbClr val="FF0000"/>
                </a:solidFill>
                <a:effectLst/>
              </a:rPr>
              <a:t>jestliže</a:t>
            </a:r>
            <a:r>
              <a:rPr lang="sk-SK" sz="1600" b="1" i="0" dirty="0">
                <a:solidFill>
                  <a:srgbClr val="FF0000"/>
                </a:solidFill>
                <a:effectLst/>
              </a:rPr>
              <a:t> </a:t>
            </a:r>
            <a:r>
              <a:rPr lang="sk-SK" sz="1600" b="1" i="0" dirty="0" err="1">
                <a:solidFill>
                  <a:srgbClr val="FF0000"/>
                </a:solidFill>
                <a:effectLst/>
              </a:rPr>
              <a:t>prokáže</a:t>
            </a:r>
            <a:r>
              <a:rPr lang="sk-SK" sz="1600" b="1" i="0" dirty="0">
                <a:solidFill>
                  <a:srgbClr val="FF0000"/>
                </a:solidFill>
                <a:effectLst/>
              </a:rPr>
              <a:t>, </a:t>
            </a:r>
            <a:r>
              <a:rPr lang="sk-SK" sz="1600" b="0" i="0" dirty="0">
                <a:solidFill>
                  <a:srgbClr val="000000"/>
                </a:solidFill>
                <a:effectLst/>
              </a:rPr>
              <a:t>že </a:t>
            </a:r>
            <a:r>
              <a:rPr lang="sk-SK" sz="1600" b="0" i="0" dirty="0" err="1">
                <a:solidFill>
                  <a:srgbClr val="000000"/>
                </a:solidFill>
                <a:effectLst/>
              </a:rPr>
              <a:t>pojištěný</a:t>
            </a:r>
            <a:endParaRPr lang="sk-SK" sz="1600" b="1" i="0" dirty="0">
              <a:solidFill>
                <a:srgbClr val="000000"/>
              </a:solidFill>
              <a:effectLst/>
            </a:endParaRPr>
          </a:p>
          <a:p>
            <a:pPr marL="0" indent="0" algn="just">
              <a:buNone/>
            </a:pPr>
            <a:r>
              <a:rPr lang="sk-SK" sz="1600" b="1" i="0" dirty="0">
                <a:solidFill>
                  <a:srgbClr val="000000"/>
                </a:solidFill>
                <a:effectLst/>
              </a:rPr>
              <a:t>písm. b): </a:t>
            </a:r>
            <a:r>
              <a:rPr lang="sk-SK" sz="1600" b="0" i="0" dirty="0">
                <a:solidFill>
                  <a:srgbClr val="000000"/>
                </a:solidFill>
                <a:effectLst/>
              </a:rPr>
              <a:t>bez </a:t>
            </a:r>
            <a:r>
              <a:rPr lang="sk-SK" sz="1600" b="0" i="0" dirty="0" err="1">
                <a:solidFill>
                  <a:srgbClr val="000000"/>
                </a:solidFill>
                <a:effectLst/>
              </a:rPr>
              <a:t>zřetele</a:t>
            </a:r>
            <a:r>
              <a:rPr lang="sk-SK" sz="1600" b="0" i="0" dirty="0">
                <a:solidFill>
                  <a:srgbClr val="000000"/>
                </a:solidFill>
                <a:effectLst/>
              </a:rPr>
              <a:t> hodného </a:t>
            </a:r>
            <a:r>
              <a:rPr lang="sk-SK" sz="1600" b="0" i="0" dirty="0" err="1">
                <a:solidFill>
                  <a:srgbClr val="000000"/>
                </a:solidFill>
                <a:effectLst/>
              </a:rPr>
              <a:t>důvodu</a:t>
            </a:r>
            <a:r>
              <a:rPr lang="sk-SK" sz="1600" b="0" i="0" dirty="0">
                <a:solidFill>
                  <a:srgbClr val="000000"/>
                </a:solidFill>
                <a:effectLst/>
              </a:rPr>
              <a:t> nesplnil </a:t>
            </a:r>
            <a:r>
              <a:rPr lang="sk-SK" sz="1600" b="0" i="0" dirty="0" err="1">
                <a:solidFill>
                  <a:srgbClr val="000000"/>
                </a:solidFill>
                <a:effectLst/>
              </a:rPr>
              <a:t>povinnost</a:t>
            </a:r>
            <a:r>
              <a:rPr lang="sk-SK" sz="1600" b="0" i="0" dirty="0">
                <a:solidFill>
                  <a:srgbClr val="000000"/>
                </a:solidFill>
                <a:effectLst/>
              </a:rPr>
              <a:t> </a:t>
            </a:r>
            <a:r>
              <a:rPr lang="sk-SK" sz="1600" b="0" i="0" dirty="0" err="1">
                <a:solidFill>
                  <a:srgbClr val="000000"/>
                </a:solidFill>
                <a:effectLst/>
              </a:rPr>
              <a:t>podle</a:t>
            </a:r>
            <a:r>
              <a:rPr lang="sk-SK" sz="1600" b="0" i="0" dirty="0">
                <a:solidFill>
                  <a:srgbClr val="000000"/>
                </a:solidFill>
                <a:effectLst/>
              </a:rPr>
              <a:t> zákona </a:t>
            </a:r>
            <a:r>
              <a:rPr lang="sk-SK" sz="1600" b="0" i="0" dirty="0" err="1">
                <a:solidFill>
                  <a:srgbClr val="000000"/>
                </a:solidFill>
                <a:effectLst/>
              </a:rPr>
              <a:t>upravujícího</a:t>
            </a:r>
            <a:r>
              <a:rPr lang="sk-SK" sz="1600" b="0" i="0" dirty="0">
                <a:solidFill>
                  <a:srgbClr val="000000"/>
                </a:solidFill>
                <a:effectLst/>
              </a:rPr>
              <a:t> </a:t>
            </a:r>
            <a:r>
              <a:rPr lang="sk-SK" sz="1600" b="0" i="0" dirty="0" err="1">
                <a:solidFill>
                  <a:srgbClr val="000000"/>
                </a:solidFill>
                <a:effectLst/>
              </a:rPr>
              <a:t>provoz</a:t>
            </a:r>
            <a:r>
              <a:rPr lang="sk-SK" sz="1600" b="0" i="0" dirty="0">
                <a:solidFill>
                  <a:srgbClr val="000000"/>
                </a:solidFill>
                <a:effectLst/>
              </a:rPr>
              <a:t> na </a:t>
            </a:r>
            <a:r>
              <a:rPr lang="sk-SK" sz="1600" b="0" i="0" dirty="0" err="1">
                <a:solidFill>
                  <a:srgbClr val="000000"/>
                </a:solidFill>
                <a:effectLst/>
              </a:rPr>
              <a:t>pozemních</a:t>
            </a:r>
            <a:r>
              <a:rPr lang="sk-SK" sz="1600" b="0" i="0" dirty="0">
                <a:solidFill>
                  <a:srgbClr val="000000"/>
                </a:solidFill>
                <a:effectLst/>
              </a:rPr>
              <a:t> </a:t>
            </a:r>
            <a:r>
              <a:rPr lang="sk-SK" sz="1600" b="0" i="0" dirty="0" err="1">
                <a:solidFill>
                  <a:srgbClr val="000000"/>
                </a:solidFill>
                <a:effectLst/>
              </a:rPr>
              <a:t>komunikacích</a:t>
            </a:r>
            <a:r>
              <a:rPr lang="sk-SK" sz="1600" b="0" i="0" dirty="0">
                <a:solidFill>
                  <a:srgbClr val="000000"/>
                </a:solidFill>
                <a:effectLst/>
              </a:rPr>
              <a:t> </a:t>
            </a:r>
            <a:r>
              <a:rPr lang="sk-SK" sz="1600" b="0" i="0" dirty="0" err="1">
                <a:solidFill>
                  <a:srgbClr val="000000"/>
                </a:solidFill>
                <a:effectLst/>
              </a:rPr>
              <a:t>sepsat</a:t>
            </a:r>
            <a:r>
              <a:rPr lang="sk-SK" sz="1600" b="0" i="0" dirty="0">
                <a:solidFill>
                  <a:srgbClr val="000000"/>
                </a:solidFill>
                <a:effectLst/>
              </a:rPr>
              <a:t> </a:t>
            </a:r>
            <a:r>
              <a:rPr lang="sk-SK" sz="1600" b="0" i="0" dirty="0" err="1">
                <a:solidFill>
                  <a:srgbClr val="000000"/>
                </a:solidFill>
                <a:effectLst/>
              </a:rPr>
              <a:t>společný</a:t>
            </a:r>
            <a:r>
              <a:rPr lang="sk-SK" sz="1600" b="0" i="0" dirty="0">
                <a:solidFill>
                  <a:srgbClr val="000000"/>
                </a:solidFill>
                <a:effectLst/>
              </a:rPr>
              <a:t> záznam o dopravní </a:t>
            </a:r>
            <a:r>
              <a:rPr lang="sk-SK" sz="1600" b="0" i="0" dirty="0" err="1">
                <a:solidFill>
                  <a:srgbClr val="000000"/>
                </a:solidFill>
                <a:effectLst/>
              </a:rPr>
              <a:t>nehodě</a:t>
            </a:r>
            <a:r>
              <a:rPr lang="sk-SK" sz="1600" b="0" i="0" dirty="0">
                <a:solidFill>
                  <a:srgbClr val="000000"/>
                </a:solidFill>
                <a:effectLst/>
              </a:rPr>
              <a:t> nebo </a:t>
            </a:r>
            <a:r>
              <a:rPr lang="sk-SK" sz="1600" b="0" i="0" dirty="0" err="1">
                <a:solidFill>
                  <a:srgbClr val="000000"/>
                </a:solidFill>
                <a:effectLst/>
              </a:rPr>
              <a:t>ohlásit</a:t>
            </a:r>
            <a:r>
              <a:rPr lang="sk-SK" sz="1600" b="0" i="0" dirty="0">
                <a:solidFill>
                  <a:srgbClr val="000000"/>
                </a:solidFill>
                <a:effectLst/>
              </a:rPr>
              <a:t> dopravní nehodu, </a:t>
            </a:r>
            <a:r>
              <a:rPr lang="sk-SK" sz="1600" b="0" i="0" dirty="0" err="1">
                <a:solidFill>
                  <a:srgbClr val="000000"/>
                </a:solidFill>
                <a:effectLst/>
              </a:rPr>
              <a:t>která</a:t>
            </a:r>
            <a:r>
              <a:rPr lang="sk-SK" sz="1600" b="0" i="0" dirty="0">
                <a:solidFill>
                  <a:srgbClr val="000000"/>
                </a:solidFill>
                <a:effectLst/>
              </a:rPr>
              <a:t> je škodnou </a:t>
            </a:r>
            <a:r>
              <a:rPr lang="sk-SK" sz="1600" b="0" i="0" dirty="0" err="1">
                <a:solidFill>
                  <a:srgbClr val="000000"/>
                </a:solidFill>
                <a:effectLst/>
              </a:rPr>
              <a:t>událostí</a:t>
            </a:r>
            <a:r>
              <a:rPr lang="sk-SK" sz="1600" b="0" i="0" dirty="0">
                <a:solidFill>
                  <a:srgbClr val="000000"/>
                </a:solidFill>
                <a:effectLst/>
              </a:rPr>
              <a:t>,</a:t>
            </a:r>
            <a:r>
              <a:rPr lang="sk-SK" sz="1600" i="0" dirty="0">
                <a:effectLst/>
              </a:rPr>
              <a:t> a v </a:t>
            </a:r>
            <a:r>
              <a:rPr lang="sk-SK" sz="1600" i="0" dirty="0" err="1">
                <a:effectLst/>
              </a:rPr>
              <a:t>důsledku</a:t>
            </a:r>
            <a:r>
              <a:rPr lang="sk-SK" sz="1600" i="0" dirty="0">
                <a:effectLst/>
              </a:rPr>
              <a:t> toho </a:t>
            </a:r>
            <a:r>
              <a:rPr lang="sk-SK" sz="1600" b="1" i="0" dirty="0" err="1">
                <a:solidFill>
                  <a:srgbClr val="FF0000"/>
                </a:solidFill>
                <a:effectLst/>
              </a:rPr>
              <a:t>byla</a:t>
            </a:r>
            <a:r>
              <a:rPr lang="sk-SK" sz="1600" b="1" i="0" dirty="0">
                <a:solidFill>
                  <a:srgbClr val="FF0000"/>
                </a:solidFill>
                <a:effectLst/>
              </a:rPr>
              <a:t> </a:t>
            </a:r>
            <a:r>
              <a:rPr lang="sk-SK" sz="1600" b="1" i="0" dirty="0" err="1">
                <a:solidFill>
                  <a:srgbClr val="FF0000"/>
                </a:solidFill>
                <a:effectLst/>
              </a:rPr>
              <a:t>ztížena</a:t>
            </a:r>
            <a:r>
              <a:rPr lang="sk-SK" sz="1600" b="1" i="0" dirty="0">
                <a:solidFill>
                  <a:srgbClr val="FF0000"/>
                </a:solidFill>
                <a:effectLst/>
              </a:rPr>
              <a:t> nebo </a:t>
            </a:r>
            <a:r>
              <a:rPr lang="sk-SK" sz="1600" b="1" i="0" dirty="0" err="1">
                <a:solidFill>
                  <a:srgbClr val="FF0000"/>
                </a:solidFill>
                <a:effectLst/>
              </a:rPr>
              <a:t>znemožněna</a:t>
            </a:r>
            <a:r>
              <a:rPr lang="sk-SK" sz="1600" b="1" i="0" dirty="0">
                <a:solidFill>
                  <a:srgbClr val="FF0000"/>
                </a:solidFill>
                <a:effectLst/>
              </a:rPr>
              <a:t> </a:t>
            </a:r>
            <a:r>
              <a:rPr lang="sk-SK" sz="1600" b="1" i="0" dirty="0" err="1">
                <a:solidFill>
                  <a:srgbClr val="FF0000"/>
                </a:solidFill>
                <a:effectLst/>
              </a:rPr>
              <a:t>možnost</a:t>
            </a:r>
            <a:r>
              <a:rPr lang="sk-SK" sz="1600" b="1" i="0" dirty="0">
                <a:solidFill>
                  <a:srgbClr val="FF0000"/>
                </a:solidFill>
                <a:effectLst/>
              </a:rPr>
              <a:t> </a:t>
            </a:r>
            <a:r>
              <a:rPr lang="sk-SK" sz="1600" b="1" i="0" dirty="0" err="1">
                <a:solidFill>
                  <a:srgbClr val="FF0000"/>
                </a:solidFill>
                <a:effectLst/>
              </a:rPr>
              <a:t>řádného</a:t>
            </a:r>
            <a:r>
              <a:rPr lang="sk-SK" sz="1600" b="1" i="0" dirty="0">
                <a:solidFill>
                  <a:srgbClr val="FF0000"/>
                </a:solidFill>
                <a:effectLst/>
              </a:rPr>
              <a:t> </a:t>
            </a:r>
            <a:r>
              <a:rPr lang="sk-SK" sz="1600" b="1" i="0" dirty="0" err="1">
                <a:solidFill>
                  <a:srgbClr val="FF0000"/>
                </a:solidFill>
                <a:effectLst/>
              </a:rPr>
              <a:t>šetření</a:t>
            </a:r>
            <a:r>
              <a:rPr lang="sk-SK" sz="1600" b="1" i="0" dirty="0">
                <a:solidFill>
                  <a:srgbClr val="FF0000"/>
                </a:solidFill>
                <a:effectLst/>
              </a:rPr>
              <a:t> </a:t>
            </a:r>
            <a:r>
              <a:rPr lang="sk-SK" sz="1600" b="1" i="0" dirty="0" err="1">
                <a:solidFill>
                  <a:srgbClr val="FF0000"/>
                </a:solidFill>
                <a:effectLst/>
              </a:rPr>
              <a:t>pojistitele</a:t>
            </a:r>
            <a:r>
              <a:rPr lang="sk-SK" sz="1600" b="1" i="0" dirty="0">
                <a:solidFill>
                  <a:srgbClr val="FF0000"/>
                </a:solidFill>
                <a:effectLst/>
              </a:rPr>
              <a:t> </a:t>
            </a:r>
            <a:r>
              <a:rPr lang="sk-SK" sz="1600" b="0" i="0" dirty="0" err="1">
                <a:solidFill>
                  <a:srgbClr val="000000"/>
                </a:solidFill>
                <a:effectLst/>
              </a:rPr>
              <a:t>podle</a:t>
            </a:r>
            <a:r>
              <a:rPr lang="sk-SK" sz="1600" b="0" i="0" dirty="0">
                <a:solidFill>
                  <a:srgbClr val="000000"/>
                </a:solidFill>
                <a:effectLst/>
              </a:rPr>
              <a:t> § 9 </a:t>
            </a:r>
            <a:r>
              <a:rPr lang="sk-SK" sz="1600" b="0" i="0" dirty="0" err="1">
                <a:solidFill>
                  <a:srgbClr val="000000"/>
                </a:solidFill>
                <a:effectLst/>
              </a:rPr>
              <a:t>odst</a:t>
            </a:r>
            <a:r>
              <a:rPr lang="sk-SK" sz="1600" b="0" i="0" dirty="0">
                <a:solidFill>
                  <a:srgbClr val="000000"/>
                </a:solidFill>
                <a:effectLst/>
              </a:rPr>
              <a:t>. 3 tohoto zákona nebo </a:t>
            </a:r>
            <a:r>
              <a:rPr lang="sk-SK" sz="1600" b="0" i="0" dirty="0" err="1">
                <a:solidFill>
                  <a:srgbClr val="000000"/>
                </a:solidFill>
                <a:effectLst/>
              </a:rPr>
              <a:t>možnost</a:t>
            </a:r>
            <a:r>
              <a:rPr lang="sk-SK" sz="1600" b="0" i="0" dirty="0">
                <a:solidFill>
                  <a:srgbClr val="000000"/>
                </a:solidFill>
                <a:effectLst/>
              </a:rPr>
              <a:t> </a:t>
            </a:r>
            <a:r>
              <a:rPr lang="sk-SK" sz="1600" b="0" i="0" dirty="0" err="1">
                <a:solidFill>
                  <a:srgbClr val="000000"/>
                </a:solidFill>
                <a:effectLst/>
              </a:rPr>
              <a:t>pojistitele</a:t>
            </a:r>
            <a:r>
              <a:rPr lang="sk-SK" sz="1600" b="0" i="0" dirty="0">
                <a:solidFill>
                  <a:srgbClr val="000000"/>
                </a:solidFill>
                <a:effectLst/>
              </a:rPr>
              <a:t> </a:t>
            </a:r>
            <a:r>
              <a:rPr lang="sk-SK" sz="1600" b="0" i="0" dirty="0" err="1">
                <a:solidFill>
                  <a:srgbClr val="000000"/>
                </a:solidFill>
                <a:effectLst/>
              </a:rPr>
              <a:t>uplatnit</a:t>
            </a:r>
            <a:r>
              <a:rPr lang="sk-SK" sz="1600" b="0" i="0" dirty="0">
                <a:solidFill>
                  <a:srgbClr val="000000"/>
                </a:solidFill>
                <a:effectLst/>
              </a:rPr>
              <a:t> toto právo na náhradu </a:t>
            </a:r>
            <a:r>
              <a:rPr lang="sk-SK" sz="1600" b="0" i="0" dirty="0" err="1">
                <a:solidFill>
                  <a:srgbClr val="000000"/>
                </a:solidFill>
                <a:effectLst/>
              </a:rPr>
              <a:t>pojistného</a:t>
            </a:r>
            <a:r>
              <a:rPr lang="sk-SK" sz="1600" b="0" i="0" dirty="0">
                <a:solidFill>
                  <a:srgbClr val="000000"/>
                </a:solidFill>
                <a:effectLst/>
              </a:rPr>
              <a:t> </a:t>
            </a:r>
            <a:r>
              <a:rPr lang="sk-SK" sz="1600" b="0" i="0" dirty="0" err="1">
                <a:solidFill>
                  <a:srgbClr val="000000"/>
                </a:solidFill>
                <a:effectLst/>
              </a:rPr>
              <a:t>plnění</a:t>
            </a:r>
            <a:r>
              <a:rPr lang="sk-SK" sz="1600" b="0" i="0" dirty="0">
                <a:solidFill>
                  <a:srgbClr val="000000"/>
                </a:solidFill>
                <a:effectLst/>
              </a:rPr>
              <a:t>,</a:t>
            </a:r>
            <a:endParaRPr lang="sk-SK" sz="1600" b="1" i="0" dirty="0">
              <a:solidFill>
                <a:srgbClr val="000000"/>
              </a:solidFill>
              <a:effectLst/>
            </a:endParaRPr>
          </a:p>
          <a:p>
            <a:pPr marL="0" indent="0" algn="just">
              <a:buNone/>
            </a:pPr>
            <a:r>
              <a:rPr lang="sk-SK" sz="1600" b="1" dirty="0">
                <a:solidFill>
                  <a:srgbClr val="000000"/>
                </a:solidFill>
              </a:rPr>
              <a:t>písm. e): </a:t>
            </a:r>
            <a:r>
              <a:rPr lang="sk-SK" sz="1600" i="1" dirty="0">
                <a:solidFill>
                  <a:srgbClr val="FF0000"/>
                </a:solidFill>
              </a:rPr>
              <a:t>bez </a:t>
            </a:r>
            <a:r>
              <a:rPr lang="sk-SK" sz="1600" i="1" dirty="0" err="1">
                <a:solidFill>
                  <a:srgbClr val="FF0000"/>
                </a:solidFill>
              </a:rPr>
              <a:t>zřetele</a:t>
            </a:r>
            <a:r>
              <a:rPr lang="sk-SK" sz="1600" i="1" dirty="0">
                <a:solidFill>
                  <a:srgbClr val="FF0000"/>
                </a:solidFill>
              </a:rPr>
              <a:t> hodného </a:t>
            </a:r>
            <a:r>
              <a:rPr lang="sk-SK" sz="1600" i="1" dirty="0" err="1">
                <a:solidFill>
                  <a:srgbClr val="FF0000"/>
                </a:solidFill>
              </a:rPr>
              <a:t>důvodu</a:t>
            </a:r>
            <a:r>
              <a:rPr lang="sk-SK" sz="1600" dirty="0">
                <a:solidFill>
                  <a:srgbClr val="000000"/>
                </a:solidFill>
              </a:rPr>
              <a:t> nesplnil </a:t>
            </a:r>
            <a:r>
              <a:rPr lang="sk-SK" sz="1600" dirty="0" err="1">
                <a:solidFill>
                  <a:srgbClr val="000000"/>
                </a:solidFill>
              </a:rPr>
              <a:t>povinnost</a:t>
            </a:r>
            <a:r>
              <a:rPr lang="sk-SK" sz="1600" dirty="0">
                <a:solidFill>
                  <a:srgbClr val="000000"/>
                </a:solidFill>
              </a:rPr>
              <a:t> </a:t>
            </a:r>
            <a:r>
              <a:rPr lang="sk-SK" sz="1600" dirty="0" err="1">
                <a:solidFill>
                  <a:srgbClr val="000000"/>
                </a:solidFill>
              </a:rPr>
              <a:t>podle</a:t>
            </a:r>
            <a:r>
              <a:rPr lang="sk-SK" sz="1600" dirty="0">
                <a:solidFill>
                  <a:srgbClr val="000000"/>
                </a:solidFill>
              </a:rPr>
              <a:t> § 8 </a:t>
            </a:r>
            <a:r>
              <a:rPr lang="sk-SK" sz="1600" dirty="0" err="1">
                <a:solidFill>
                  <a:srgbClr val="000000"/>
                </a:solidFill>
              </a:rPr>
              <a:t>odst</a:t>
            </a:r>
            <a:r>
              <a:rPr lang="sk-SK" sz="1600" dirty="0">
                <a:solidFill>
                  <a:srgbClr val="000000"/>
                </a:solidFill>
              </a:rPr>
              <a:t>. 1 až 3 a v </a:t>
            </a:r>
            <a:r>
              <a:rPr lang="sk-SK" sz="1600" dirty="0" err="1">
                <a:solidFill>
                  <a:srgbClr val="000000"/>
                </a:solidFill>
              </a:rPr>
              <a:t>důsledku</a:t>
            </a:r>
            <a:r>
              <a:rPr lang="sk-SK" sz="1600" dirty="0">
                <a:solidFill>
                  <a:srgbClr val="000000"/>
                </a:solidFill>
              </a:rPr>
              <a:t> toho </a:t>
            </a:r>
            <a:r>
              <a:rPr lang="sk-SK" sz="1600" b="1" dirty="0" err="1">
                <a:solidFill>
                  <a:srgbClr val="FF0000"/>
                </a:solidFill>
              </a:rPr>
              <a:t>byla</a:t>
            </a:r>
            <a:r>
              <a:rPr lang="sk-SK" sz="1600" b="1" dirty="0">
                <a:solidFill>
                  <a:srgbClr val="FF0000"/>
                </a:solidFill>
              </a:rPr>
              <a:t> </a:t>
            </a:r>
            <a:r>
              <a:rPr lang="sk-SK" sz="1600" b="1" dirty="0" err="1">
                <a:solidFill>
                  <a:srgbClr val="FF0000"/>
                </a:solidFill>
              </a:rPr>
              <a:t>ztížena</a:t>
            </a:r>
            <a:r>
              <a:rPr lang="sk-SK" sz="1600" b="1" dirty="0">
                <a:solidFill>
                  <a:srgbClr val="FF0000"/>
                </a:solidFill>
              </a:rPr>
              <a:t> nebo </a:t>
            </a:r>
            <a:r>
              <a:rPr lang="sk-SK" sz="1600" b="1" dirty="0" err="1">
                <a:solidFill>
                  <a:srgbClr val="FF0000"/>
                </a:solidFill>
              </a:rPr>
              <a:t>znemožněna</a:t>
            </a:r>
            <a:r>
              <a:rPr lang="sk-SK" sz="1600" b="1" dirty="0">
                <a:solidFill>
                  <a:srgbClr val="FF0000"/>
                </a:solidFill>
              </a:rPr>
              <a:t> </a:t>
            </a:r>
            <a:r>
              <a:rPr lang="sk-SK" sz="1600" b="1" dirty="0" err="1">
                <a:solidFill>
                  <a:srgbClr val="FF0000"/>
                </a:solidFill>
              </a:rPr>
              <a:t>možnost</a:t>
            </a:r>
            <a:r>
              <a:rPr lang="sk-SK" sz="1600" b="1" dirty="0">
                <a:solidFill>
                  <a:srgbClr val="FF0000"/>
                </a:solidFill>
              </a:rPr>
              <a:t> </a:t>
            </a:r>
            <a:r>
              <a:rPr lang="sk-SK" sz="1600" b="1" dirty="0" err="1">
                <a:solidFill>
                  <a:srgbClr val="FF0000"/>
                </a:solidFill>
              </a:rPr>
              <a:t>řádného</a:t>
            </a:r>
            <a:r>
              <a:rPr lang="sk-SK" sz="1600" b="1" dirty="0">
                <a:solidFill>
                  <a:srgbClr val="FF0000"/>
                </a:solidFill>
              </a:rPr>
              <a:t> </a:t>
            </a:r>
            <a:r>
              <a:rPr lang="sk-SK" sz="1600" b="1" dirty="0" err="1">
                <a:solidFill>
                  <a:srgbClr val="FF0000"/>
                </a:solidFill>
              </a:rPr>
              <a:t>šetření</a:t>
            </a:r>
            <a:r>
              <a:rPr lang="sk-SK" sz="1600" b="1" dirty="0">
                <a:solidFill>
                  <a:srgbClr val="FF0000"/>
                </a:solidFill>
              </a:rPr>
              <a:t> </a:t>
            </a:r>
            <a:r>
              <a:rPr lang="sk-SK" sz="1600" b="1" dirty="0" err="1">
                <a:solidFill>
                  <a:srgbClr val="FF0000"/>
                </a:solidFill>
              </a:rPr>
              <a:t>pojistitele</a:t>
            </a:r>
            <a:r>
              <a:rPr lang="sk-SK" sz="1600" b="1" dirty="0">
                <a:solidFill>
                  <a:srgbClr val="FF0000"/>
                </a:solidFill>
              </a:rPr>
              <a:t> </a:t>
            </a:r>
            <a:r>
              <a:rPr lang="sk-SK" sz="1600" dirty="0" err="1">
                <a:solidFill>
                  <a:srgbClr val="000000"/>
                </a:solidFill>
              </a:rPr>
              <a:t>podle</a:t>
            </a:r>
            <a:r>
              <a:rPr lang="sk-SK" sz="1600" dirty="0">
                <a:solidFill>
                  <a:srgbClr val="000000"/>
                </a:solidFill>
              </a:rPr>
              <a:t> § 9 </a:t>
            </a:r>
            <a:r>
              <a:rPr lang="sk-SK" sz="1600" dirty="0" err="1">
                <a:solidFill>
                  <a:srgbClr val="000000"/>
                </a:solidFill>
              </a:rPr>
              <a:t>odst</a:t>
            </a:r>
            <a:r>
              <a:rPr lang="sk-SK" sz="1600" dirty="0">
                <a:solidFill>
                  <a:srgbClr val="000000"/>
                </a:solidFill>
              </a:rPr>
              <a:t>. 3.</a:t>
            </a:r>
          </a:p>
        </p:txBody>
      </p:sp>
      <p:sp>
        <p:nvSpPr>
          <p:cNvPr id="4" name="Zástupný objekt pre číslo snímky 3">
            <a:extLst>
              <a:ext uri="{FF2B5EF4-FFF2-40B4-BE49-F238E27FC236}">
                <a16:creationId xmlns:a16="http://schemas.microsoft.com/office/drawing/2014/main" id="{CC367BEE-008E-7827-478A-51510A7C277D}"/>
              </a:ext>
            </a:extLst>
          </p:cNvPr>
          <p:cNvSpPr>
            <a:spLocks noGrp="1"/>
          </p:cNvSpPr>
          <p:nvPr>
            <p:ph type="sldNum" sz="quarter" idx="12"/>
          </p:nvPr>
        </p:nvSpPr>
        <p:spPr/>
        <p:txBody>
          <a:bodyPr/>
          <a:lstStyle/>
          <a:p>
            <a:fld id="{FB7489C8-ACC1-4046-ADAF-DFD716CD64BF}" type="slidenum">
              <a:rPr lang="sk-SK" smtClean="0"/>
              <a:t>7</a:t>
            </a:fld>
            <a:endParaRPr lang="sk-SK"/>
          </a:p>
        </p:txBody>
      </p:sp>
    </p:spTree>
    <p:extLst>
      <p:ext uri="{BB962C8B-B14F-4D97-AF65-F5344CB8AC3E}">
        <p14:creationId xmlns:p14="http://schemas.microsoft.com/office/powerpoint/2010/main" val="230728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355803-DE57-0A7F-D1A7-BD416412D15B}"/>
              </a:ext>
            </a:extLst>
          </p:cNvPr>
          <p:cNvSpPr>
            <a:spLocks noGrp="1"/>
          </p:cNvSpPr>
          <p:nvPr>
            <p:ph type="title"/>
          </p:nvPr>
        </p:nvSpPr>
        <p:spPr>
          <a:xfrm>
            <a:off x="838200" y="253094"/>
            <a:ext cx="10872831" cy="640896"/>
          </a:xfrm>
        </p:spPr>
        <p:txBody>
          <a:bodyPr>
            <a:noAutofit/>
          </a:bodyPr>
          <a:lstStyle/>
          <a:p>
            <a:r>
              <a:rPr lang="sk-SK" sz="2300" b="1" dirty="0">
                <a:latin typeface="Calibri" panose="020F0502020204030204" pitchFamily="34" charset="0"/>
                <a:cs typeface="Calibri" panose="020F0502020204030204" pitchFamily="34" charset="0"/>
              </a:rPr>
              <a:t>Obmedzenie výšky postihu podľa vyhlášky č. 423/1991 Zb.  a zákona č. 381/2001 Z. z.</a:t>
            </a:r>
          </a:p>
        </p:txBody>
      </p:sp>
      <p:sp>
        <p:nvSpPr>
          <p:cNvPr id="3" name="Zástupný objekt pre obsah 2">
            <a:extLst>
              <a:ext uri="{FF2B5EF4-FFF2-40B4-BE49-F238E27FC236}">
                <a16:creationId xmlns:a16="http://schemas.microsoft.com/office/drawing/2014/main" id="{60EC787F-DF61-86B5-1E7D-CF9D978C826A}"/>
              </a:ext>
            </a:extLst>
          </p:cNvPr>
          <p:cNvSpPr>
            <a:spLocks noGrp="1"/>
          </p:cNvSpPr>
          <p:nvPr>
            <p:ph idx="1"/>
          </p:nvPr>
        </p:nvSpPr>
        <p:spPr>
          <a:xfrm>
            <a:off x="838200" y="926646"/>
            <a:ext cx="10515600" cy="5549655"/>
          </a:xfrm>
        </p:spPr>
        <p:txBody>
          <a:bodyPr>
            <a:normAutofit fontScale="92500" lnSpcReduction="10000"/>
          </a:bodyPr>
          <a:lstStyle/>
          <a:p>
            <a:pPr marL="0" indent="0" algn="just">
              <a:buNone/>
            </a:pPr>
            <a:r>
              <a:rPr lang="sk-SK" sz="1700" b="1" dirty="0">
                <a:latin typeface="+mn-lt"/>
              </a:rPr>
              <a:t>Obmedzenie výšky postihu do 50 %  podľa vyhlášky č. 423/1991 Z. z. </a:t>
            </a:r>
          </a:p>
          <a:p>
            <a:pPr algn="just">
              <a:buFontTx/>
              <a:buChar char="-"/>
            </a:pPr>
            <a:r>
              <a:rPr lang="sk-SK" sz="1700" b="0" i="0" dirty="0">
                <a:effectLst/>
              </a:rPr>
              <a:t>poistený porušil povinnosť uloženú pravidlami cestnej premávky </a:t>
            </a:r>
            <a:r>
              <a:rPr lang="sk-SK" sz="1700" b="1" i="0" dirty="0">
                <a:effectLst/>
              </a:rPr>
              <a:t>ohlásiť orgánom polície nehodu, </a:t>
            </a:r>
            <a:r>
              <a:rPr lang="sk-SK" sz="1700" b="0" i="0" dirty="0">
                <a:effectLst/>
              </a:rPr>
              <a:t>ktorá je udalosťou, ktorá by mohla byť dôvodom vzniku práva na plnenie poisťovne,</a:t>
            </a:r>
          </a:p>
          <a:p>
            <a:pPr algn="just">
              <a:buFontTx/>
              <a:buChar char="-"/>
            </a:pPr>
            <a:r>
              <a:rPr lang="sk-SK" sz="1700" b="0" i="0" dirty="0">
                <a:effectLst/>
              </a:rPr>
              <a:t>poistený porušil povinnosť poskytnúť poisťovni súčinnosť pri zisťovaní príčin a výšky škody, najmä je povinný poisťovni najneskoršie do 15 dní po udalosti, ktorá by mohla byť dôvodom vzniku práva na plnenie poisťovne, </a:t>
            </a:r>
            <a:r>
              <a:rPr lang="sk-SK" sz="1700" b="1" i="0" dirty="0">
                <a:effectLst/>
              </a:rPr>
              <a:t>písomne oznámiť, že došlo ku škode, a dať pravdivé vysvetlenie o jej vzniku a rozsahu</a:t>
            </a:r>
            <a:r>
              <a:rPr lang="sk-SK" sz="1700" b="0" i="0" dirty="0">
                <a:effectLst/>
              </a:rPr>
              <a:t>; ďalej je povinný predložiť v dohodnutej lehote doklady, ktoré si poisťovňa vyžiada,</a:t>
            </a:r>
          </a:p>
          <a:p>
            <a:pPr algn="just"/>
            <a:r>
              <a:rPr lang="sk-SK" sz="1700" b="0" i="0" dirty="0">
                <a:effectLst/>
              </a:rPr>
              <a:t>poistený porušil povinnosť </a:t>
            </a:r>
            <a:r>
              <a:rPr lang="sk-SK" sz="1700" b="0" i="0" dirty="0">
                <a:solidFill>
                  <a:srgbClr val="494949"/>
                </a:solidFill>
                <a:effectLst/>
              </a:rPr>
              <a:t>bez zbytočného odkladu poisťovni oznámiť, že </a:t>
            </a:r>
            <a:r>
              <a:rPr lang="sk-SK" sz="1700" b="1" i="0" dirty="0">
                <a:solidFill>
                  <a:srgbClr val="494949"/>
                </a:solidFill>
                <a:effectLst/>
              </a:rPr>
              <a:t>nastali okolnosti odôvodňujúce práva na náhradu škody  proti tretej osobe </a:t>
            </a:r>
            <a:r>
              <a:rPr lang="sk-SK" sz="1700" b="0" i="0" dirty="0">
                <a:solidFill>
                  <a:srgbClr val="494949"/>
                </a:solidFill>
                <a:effectLst/>
              </a:rPr>
              <a:t>a odovzdať jej doklady potrebné na uplatnenie týchto práv.</a:t>
            </a:r>
            <a:endParaRPr lang="sk-SK" sz="1700" b="0" i="0" dirty="0">
              <a:effectLst/>
            </a:endParaRPr>
          </a:p>
          <a:p>
            <a:pPr marL="0" indent="0" algn="just">
              <a:buNone/>
            </a:pPr>
            <a:r>
              <a:rPr lang="sk-SK" sz="1700" b="1" i="0" dirty="0">
                <a:solidFill>
                  <a:srgbClr val="494949"/>
                </a:solidFill>
                <a:effectLst/>
              </a:rPr>
              <a:t>§ 11 ods. 4 vyhlášky č. 423/1991 Zb.: </a:t>
            </a:r>
            <a:r>
              <a:rPr lang="sk-SK" sz="1700" b="0" i="0" dirty="0">
                <a:solidFill>
                  <a:srgbClr val="494949"/>
                </a:solidFill>
                <a:effectLst/>
              </a:rPr>
              <a:t>Proti poistenému, ktorý v čase, kedy nastala skutočnosť, ktorá bola dôvodom vzniku poistnej udalosti, </a:t>
            </a:r>
            <a:r>
              <a:rPr lang="sk-SK" sz="1700" b="1" i="0" dirty="0">
                <a:solidFill>
                  <a:srgbClr val="494949"/>
                </a:solidFill>
                <a:effectLst/>
              </a:rPr>
              <a:t>bol v omeškaní s platením poistného, </a:t>
            </a:r>
            <a:r>
              <a:rPr lang="sk-SK" sz="1700" b="0" i="0" dirty="0">
                <a:solidFill>
                  <a:srgbClr val="494949"/>
                </a:solidFill>
                <a:effectLst/>
              </a:rPr>
              <a:t>má poisťovňa právo na náhradu </a:t>
            </a:r>
            <a:r>
              <a:rPr lang="sk-SK" sz="1700" b="1" i="0" dirty="0">
                <a:solidFill>
                  <a:srgbClr val="494949"/>
                </a:solidFill>
                <a:effectLst/>
              </a:rPr>
              <a:t>až do 50 % vyplatených súm </a:t>
            </a:r>
            <a:r>
              <a:rPr lang="sk-SK" sz="1700" b="0" i="0" dirty="0">
                <a:solidFill>
                  <a:srgbClr val="494949"/>
                </a:solidFill>
                <a:effectLst/>
              </a:rPr>
              <a:t>(podľa prechádzajúcej úpravy to bolo 20 % najviac 200 eur).</a:t>
            </a:r>
          </a:p>
          <a:p>
            <a:pPr marL="0" indent="0" algn="just">
              <a:buNone/>
            </a:pPr>
            <a:r>
              <a:rPr lang="sk-SK" sz="1700" b="0" i="0" dirty="0">
                <a:solidFill>
                  <a:srgbClr val="494949"/>
                </a:solidFill>
                <a:effectLst/>
              </a:rPr>
              <a:t>Zákonodarca neprevzal limitáciu výšky regresu z vyhlášky č. 423/1991 Zb. Pri tvorbe zákona č. 381/2001 Z. z. </a:t>
            </a:r>
            <a:r>
              <a:rPr lang="sk-SK" sz="1700" b="1" i="0" dirty="0">
                <a:solidFill>
                  <a:srgbClr val="FF0000"/>
                </a:solidFill>
                <a:effectLst/>
              </a:rPr>
              <a:t>sa predpokladalo, že výška postihu bude podliehať  samoregulácii poisťovní a že  každý poisťovateľ bude disponovať regresnými smernicami, ktoré  určia rozsah postihu s prihliadnutím na konkrétne skutkové okolnosti a princíp primeranosti.  </a:t>
            </a:r>
            <a:r>
              <a:rPr lang="sk-SK" sz="1700" i="0" dirty="0">
                <a:effectLst/>
              </a:rPr>
              <a:t>Takto to fungovalo predtým v </a:t>
            </a:r>
            <a:r>
              <a:rPr lang="sk-SK" sz="1700" dirty="0"/>
              <a:t>Slovenskej poisťovni, a. s.</a:t>
            </a:r>
          </a:p>
          <a:p>
            <a:pPr marL="0" indent="0" algn="just">
              <a:buNone/>
            </a:pPr>
            <a:r>
              <a:rPr lang="sk-SK" sz="1700" dirty="0"/>
              <a:t>Princíp primeranosti postihu je uvedený v </a:t>
            </a:r>
            <a:r>
              <a:rPr lang="sk-SK" sz="1700" dirty="0" err="1"/>
              <a:t>úvodzovacej</a:t>
            </a:r>
            <a:r>
              <a:rPr lang="sk-SK" sz="1700" dirty="0"/>
              <a:t> vete § 12 ods. 1 a 2 ZPZP: „Poisťovateľ má proti poistníkovi (poistenému) nárok na náhradu poistného plnenia </a:t>
            </a:r>
            <a:r>
              <a:rPr lang="sk-SK" sz="1700" b="1" dirty="0"/>
              <a:t>alebo jeho časti...“ </a:t>
            </a:r>
          </a:p>
          <a:p>
            <a:pPr marL="0" indent="0" algn="just">
              <a:buNone/>
            </a:pPr>
            <a:r>
              <a:rPr lang="sk-SK" sz="1700" dirty="0"/>
              <a:t>Zákon č. 381/2001 Z. z.  limituje v § 12 ods. 3 iba hornú výšku postihu takto: „</a:t>
            </a:r>
            <a:r>
              <a:rPr lang="sk-SK" sz="1700" dirty="0">
                <a:solidFill>
                  <a:srgbClr val="000000"/>
                </a:solidFill>
              </a:rPr>
              <a:t>Výška náhrady poistného plnenia alebo jej časti, na ktorú vznikne poisťovateľovi nárok podľa odseku 1 alebo 2, nesmie presiahnuť úhrn poistných plnení, ktoré poisťovateľ vyplatil z dôvodu poistnej udalosti.“</a:t>
            </a:r>
          </a:p>
          <a:p>
            <a:pPr marL="0" indent="0">
              <a:buNone/>
            </a:pPr>
            <a:endParaRPr lang="sk-SK" dirty="0"/>
          </a:p>
        </p:txBody>
      </p:sp>
      <p:sp>
        <p:nvSpPr>
          <p:cNvPr id="4" name="Zástupný objekt pre číslo snímky 3">
            <a:extLst>
              <a:ext uri="{FF2B5EF4-FFF2-40B4-BE49-F238E27FC236}">
                <a16:creationId xmlns:a16="http://schemas.microsoft.com/office/drawing/2014/main" id="{17D6A094-9259-63FA-97B3-E0788CB98446}"/>
              </a:ext>
            </a:extLst>
          </p:cNvPr>
          <p:cNvSpPr>
            <a:spLocks noGrp="1"/>
          </p:cNvSpPr>
          <p:nvPr>
            <p:ph type="sldNum" sz="quarter" idx="12"/>
          </p:nvPr>
        </p:nvSpPr>
        <p:spPr/>
        <p:txBody>
          <a:bodyPr/>
          <a:lstStyle/>
          <a:p>
            <a:fld id="{FB7489C8-ACC1-4046-ADAF-DFD716CD64BF}" type="slidenum">
              <a:rPr lang="sk-SK" smtClean="0"/>
              <a:t>8</a:t>
            </a:fld>
            <a:endParaRPr lang="sk-SK"/>
          </a:p>
        </p:txBody>
      </p:sp>
    </p:spTree>
    <p:extLst>
      <p:ext uri="{BB962C8B-B14F-4D97-AF65-F5344CB8AC3E}">
        <p14:creationId xmlns:p14="http://schemas.microsoft.com/office/powerpoint/2010/main" val="1473781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D166A1-5785-5CE6-23E4-4DEF640DB9F8}"/>
              </a:ext>
            </a:extLst>
          </p:cNvPr>
          <p:cNvSpPr>
            <a:spLocks noGrp="1"/>
          </p:cNvSpPr>
          <p:nvPr>
            <p:ph type="title"/>
          </p:nvPr>
        </p:nvSpPr>
        <p:spPr>
          <a:xfrm>
            <a:off x="838200" y="276837"/>
            <a:ext cx="10515600" cy="570451"/>
          </a:xfrm>
        </p:spPr>
        <p:txBody>
          <a:bodyPr>
            <a:normAutofit/>
          </a:bodyPr>
          <a:lstStyle/>
          <a:p>
            <a:r>
              <a:rPr lang="sk-SK" sz="2400" b="1" dirty="0">
                <a:latin typeface="+mn-lt"/>
              </a:rPr>
              <a:t>Ako sa uplatňoval postih proti fyzickej osobe v predchádzajúcej úprave</a:t>
            </a:r>
            <a:endParaRPr lang="sk-SK" sz="2400" dirty="0"/>
          </a:p>
        </p:txBody>
      </p:sp>
      <p:sp>
        <p:nvSpPr>
          <p:cNvPr id="3" name="Zástupný objekt pre obsah 2">
            <a:extLst>
              <a:ext uri="{FF2B5EF4-FFF2-40B4-BE49-F238E27FC236}">
                <a16:creationId xmlns:a16="http://schemas.microsoft.com/office/drawing/2014/main" id="{C1B2F29B-FE81-2064-7B5D-11DB1F35E09F}"/>
              </a:ext>
            </a:extLst>
          </p:cNvPr>
          <p:cNvSpPr>
            <a:spLocks noGrp="1"/>
          </p:cNvSpPr>
          <p:nvPr>
            <p:ph idx="1"/>
          </p:nvPr>
        </p:nvSpPr>
        <p:spPr>
          <a:xfrm>
            <a:off x="838200" y="914400"/>
            <a:ext cx="10515600" cy="5262563"/>
          </a:xfrm>
        </p:spPr>
        <p:txBody>
          <a:bodyPr>
            <a:normAutofit/>
          </a:bodyPr>
          <a:lstStyle/>
          <a:p>
            <a:pPr marL="0" indent="0">
              <a:buNone/>
            </a:pPr>
            <a:endParaRPr lang="sk-SK" sz="1600" dirty="0"/>
          </a:p>
          <a:p>
            <a:pPr marL="0" indent="0">
              <a:buNone/>
            </a:pPr>
            <a:endParaRPr lang="sk-SK" sz="1600" dirty="0"/>
          </a:p>
          <a:p>
            <a:pPr marL="0" indent="0">
              <a:buNone/>
            </a:pPr>
            <a:endParaRPr lang="sk-SK" sz="1600" dirty="0"/>
          </a:p>
          <a:p>
            <a:pPr marL="0" indent="0">
              <a:buNone/>
            </a:pPr>
            <a:r>
              <a:rPr lang="sk-SK" sz="1600" dirty="0" err="1"/>
              <a:t>Prochotský</a:t>
            </a:r>
            <a:r>
              <a:rPr lang="sk-SK" sz="1600" dirty="0"/>
              <a:t>, F.: Zákonné poistenie zodpovednosti za škody spôsobené prevádzkou motorových vozidiel,  BA, SŠP, s. 231</a:t>
            </a:r>
          </a:p>
          <a:p>
            <a:pPr marL="0" indent="0">
              <a:buNone/>
            </a:pPr>
            <a:endParaRPr lang="sk-SK" sz="1600" dirty="0"/>
          </a:p>
          <a:p>
            <a:pPr marL="0" indent="0" algn="just">
              <a:buNone/>
            </a:pPr>
            <a:r>
              <a:rPr lang="sk-SK" sz="1800" b="1" dirty="0"/>
              <a:t>„Ak vznikne  poisťovni právo podľa § 12 (vyhláška č. 124/1974 Zb. – pozn. I. F.) proti poistenému občanovi, môže ho uplatniť na náhradu všetkých súm, ktoré vyplatila z dôvodu  škody spôsobenej prevádzkou motorového vozidla poisteného, alebo môže svoj nárok uplatňovať aj v zníženej sume, prípadne môže od vymáhania nároku úplne  upustiť, ak sú na to dôvody hodné osobitného zreteľa. Poisťovňa zníži svoj nárok najmä vtedy, ak z poistnej udalosti vyplatila vysoké plnenie, pričom berie zreteľ najmä na spoločenský význam škody a na to, ako k nej došlo. Skúma aj dôvody hodné osobitného zreteľa , majetkové pomery a zárobkové možnosti poisteného, ako aj či vymáhanie vysokého nároku by neznamenalo ohrozenie výživy poistného alebo osôb, ktorým je poistený povinný podľa zákona poskytovať výživu. Pri úmyselne spôsobenej škode uplatňuje poisťovňa svoje právo podľa § 12 ods. 1 aj proti občanovi spravidla v plnej výške.“ </a:t>
            </a:r>
          </a:p>
          <a:p>
            <a:pPr marL="0" indent="0" algn="just">
              <a:buNone/>
            </a:pPr>
            <a:endParaRPr lang="sk-SK" sz="1800" b="1" dirty="0"/>
          </a:p>
          <a:p>
            <a:pPr marL="0" indent="0" algn="just">
              <a:buNone/>
            </a:pPr>
            <a:r>
              <a:rPr lang="sk-SK" sz="1800" dirty="0"/>
              <a:t>Ide o skrytú formu moderačného práva, ktoré zakotvuje § 827 OZ.</a:t>
            </a:r>
          </a:p>
        </p:txBody>
      </p:sp>
      <p:sp>
        <p:nvSpPr>
          <p:cNvPr id="4" name="Zástupný objekt pre číslo snímky 3">
            <a:extLst>
              <a:ext uri="{FF2B5EF4-FFF2-40B4-BE49-F238E27FC236}">
                <a16:creationId xmlns:a16="http://schemas.microsoft.com/office/drawing/2014/main" id="{10F20E35-CF02-B149-210A-5EC290435AB2}"/>
              </a:ext>
            </a:extLst>
          </p:cNvPr>
          <p:cNvSpPr>
            <a:spLocks noGrp="1"/>
          </p:cNvSpPr>
          <p:nvPr>
            <p:ph type="sldNum" sz="quarter" idx="12"/>
          </p:nvPr>
        </p:nvSpPr>
        <p:spPr/>
        <p:txBody>
          <a:bodyPr/>
          <a:lstStyle/>
          <a:p>
            <a:fld id="{FB7489C8-ACC1-4046-ADAF-DFD716CD64BF}" type="slidenum">
              <a:rPr lang="sk-SK" smtClean="0"/>
              <a:t>9</a:t>
            </a:fld>
            <a:endParaRPr lang="sk-SK"/>
          </a:p>
        </p:txBody>
      </p:sp>
    </p:spTree>
    <p:extLst>
      <p:ext uri="{BB962C8B-B14F-4D97-AF65-F5344CB8AC3E}">
        <p14:creationId xmlns:p14="http://schemas.microsoft.com/office/powerpoint/2010/main" val="604074275"/>
      </p:ext>
    </p:extLst>
  </p:cSld>
  <p:clrMapOvr>
    <a:masterClrMapping/>
  </p:clrMapOvr>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665</TotalTime>
  <Words>5784</Words>
  <Application>Microsoft Office PowerPoint</Application>
  <PresentationFormat>Širokouhlá</PresentationFormat>
  <Paragraphs>189</Paragraphs>
  <Slides>19</Slides>
  <Notes>0</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19</vt:i4>
      </vt:variant>
    </vt:vector>
  </HeadingPairs>
  <TitlesOfParts>
    <vt:vector size="24" baseType="lpstr">
      <vt:lpstr>Arial</vt:lpstr>
      <vt:lpstr>Calibri</vt:lpstr>
      <vt:lpstr>Calibri Light</vt:lpstr>
      <vt:lpstr>Times New Roman</vt:lpstr>
      <vt:lpstr>Motív Office</vt:lpstr>
      <vt:lpstr>Niektoré aktuálne problémy,  ktoré súvisia s  náhradou poisteného plnenia  proti poistenému  v povinnom zmluvnom poistení</vt:lpstr>
      <vt:lpstr>Prečo je problematika náhrady poistného plnenia proti poistenému aktuálna?</vt:lpstr>
      <vt:lpstr>Právo poisťovateľa na náhradu poistného plnenia vs. postihové právo poisťovateľa.</vt:lpstr>
      <vt:lpstr>Stručná analýza právnej úpravy postihového práva de lege lata</vt:lpstr>
      <vt:lpstr>Genéza postihových  dôvodov (vyhláška č. 423/1991 a zákon č. 381/2001 Z. z.)</vt:lpstr>
      <vt:lpstr>Paralelná úprava postihu proti poistníkovi a poistenému. Superfluum non nocet?</vt:lpstr>
      <vt:lpstr>Preventívny a/alebo represívny charakter postihového práva?</vt:lpstr>
      <vt:lpstr>Obmedzenie výšky postihu podľa vyhlášky č. 423/1991 Zb.  a zákona č. 381/2001 Z. z.</vt:lpstr>
      <vt:lpstr>Ako sa uplatňoval postih proti fyzickej osobe v predchádzajúcej úprave</vt:lpstr>
      <vt:lpstr>Teoretické východiská:  princíp proporcionality alebo limitácia výšky postihu?</vt:lpstr>
      <vt:lpstr>Východiská súdnej praxe ohľadom limitácie výšky postihu</vt:lpstr>
      <vt:lpstr>Snaha súdov premietnuť do výšky postihu prvky moderačného práva  </vt:lpstr>
      <vt:lpstr> Rozsudok NS SR z 11.  12. 2019, sp. zn. 4Obdo/84/2018, R 64/2020</vt:lpstr>
      <vt:lpstr>Niektoré konkrétne problémy pri uplatňovaní náhrady poistného plnenia</vt:lpstr>
      <vt:lpstr>Postih proti fyzickej osobe, ktorá je v závislom vzťahu k  právnickej osobe</vt:lpstr>
      <vt:lpstr>Morálna dilema – postih aj proti dedičom zomrelého poisteného? </vt:lpstr>
      <vt:lpstr>Pluralita postihových dôvodov alebo postih proti viacerým osobám</vt:lpstr>
      <vt:lpstr>Postih proti viacerým osobám súčasne – personálny kumulatívny postih</vt:lpstr>
      <vt:lpstr>Prezentácia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Fekete Imrich</dc:creator>
  <cp:lastModifiedBy>Fekete Imrich</cp:lastModifiedBy>
  <cp:revision>16</cp:revision>
  <dcterms:created xsi:type="dcterms:W3CDTF">2022-06-08T11:26:44Z</dcterms:created>
  <dcterms:modified xsi:type="dcterms:W3CDTF">2022-06-14T07:00:28Z</dcterms:modified>
</cp:coreProperties>
</file>