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48" r:id="rId3"/>
    <p:sldId id="350" r:id="rId4"/>
    <p:sldId id="351" r:id="rId5"/>
    <p:sldId id="355" r:id="rId6"/>
    <p:sldId id="356" r:id="rId7"/>
    <p:sldId id="345" r:id="rId8"/>
    <p:sldId id="354" r:id="rId9"/>
    <p:sldId id="359" r:id="rId10"/>
    <p:sldId id="360" r:id="rId11"/>
    <p:sldId id="363" r:id="rId12"/>
    <p:sldId id="361" r:id="rId13"/>
    <p:sldId id="364" r:id="rId14"/>
    <p:sldId id="365" r:id="rId15"/>
    <p:sldId id="347" r:id="rId16"/>
    <p:sldId id="367" r:id="rId17"/>
    <p:sldId id="366" r:id="rId18"/>
    <p:sldId id="368" r:id="rId19"/>
    <p:sldId id="273" r:id="rId20"/>
  </p:sldIdLst>
  <p:sldSz cx="9144000" cy="6858000" type="screen4x3"/>
  <p:notesSz cx="7010400" cy="92964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28" autoAdjust="0"/>
  </p:normalViewPr>
  <p:slideViewPr>
    <p:cSldViewPr>
      <p:cViewPr varScale="1">
        <p:scale>
          <a:sx n="95" d="100"/>
          <a:sy n="95" d="100"/>
        </p:scale>
        <p:origin x="10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796" y="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6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796" y="883106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1334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59" y="0"/>
            <a:ext cx="3038604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13" y="4415531"/>
            <a:ext cx="5608975" cy="418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573"/>
            <a:ext cx="3038604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59" y="8829573"/>
            <a:ext cx="3038604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1418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301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60376"/>
            <a:ext cx="8077200" cy="3352800"/>
          </a:xfrm>
        </p:spPr>
        <p:txBody>
          <a:bodyPr/>
          <a:lstStyle/>
          <a:p>
            <a:r>
              <a:rPr lang="sk-SK" sz="3600" b="1" dirty="0" smtClean="0">
                <a:solidFill>
                  <a:srgbClr val="0070C0"/>
                </a:solidFill>
              </a:rPr>
              <a:t>Transpozícia MID a súvisiace zmeny  </a:t>
            </a:r>
            <a:br>
              <a:rPr lang="sk-SK" sz="3600" b="1" dirty="0" smtClean="0">
                <a:solidFill>
                  <a:srgbClr val="0070C0"/>
                </a:solidFill>
              </a:rPr>
            </a:br>
            <a:r>
              <a:rPr lang="sk-SK" sz="1800" dirty="0" smtClean="0">
                <a:solidFill>
                  <a:srgbClr val="0070C0"/>
                </a:solidFill>
              </a:rPr>
              <a:t>Častá </a:t>
            </a:r>
            <a:br>
              <a:rPr lang="sk-SK" sz="1800" dirty="0" smtClean="0">
                <a:solidFill>
                  <a:srgbClr val="0070C0"/>
                </a:solidFill>
              </a:rPr>
            </a:br>
            <a:r>
              <a:rPr lang="sk-SK" sz="1800" dirty="0" smtClean="0">
                <a:solidFill>
                  <a:srgbClr val="0070C0"/>
                </a:solidFill>
              </a:rPr>
              <a:t>14.6.2023</a:t>
            </a:r>
            <a:endParaRPr lang="sk-SK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/>
          <a:lstStyle/>
          <a:p>
            <a:pPr algn="just"/>
            <a:r>
              <a:rPr lang="sk-SK" sz="2400" b="1" dirty="0">
                <a:solidFill>
                  <a:srgbClr val="0070C0"/>
                </a:solidFill>
              </a:rPr>
              <a:t>Potvrdenie o bezškodovom priebehu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možnosť kedykoľvek požiadať 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rovnaké v EÚ – formulár - podrobnosti upraví EK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5 rokov späť a vydať do 15 dní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základné </a:t>
            </a:r>
            <a:r>
              <a:rPr lang="sk-SK" sz="2400" dirty="0">
                <a:solidFill>
                  <a:srgbClr val="0070C0"/>
                </a:solidFill>
              </a:rPr>
              <a:t>údaje 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Poisťovňa/orgán vydávajúci potvrdenie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Poistenec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Poistené MV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Doba poistného krytia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Počet nárokov tretích strán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k-SK" sz="2400" dirty="0">
                <a:solidFill>
                  <a:srgbClr val="0070C0"/>
                </a:solidFill>
              </a:rPr>
              <a:t>Dodatočné info podľa ČŠ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objekt pre obsah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593870"/>
              </p:ext>
            </p:extLst>
          </p:nvPr>
        </p:nvGraphicFramePr>
        <p:xfrm>
          <a:off x="-612576" y="0"/>
          <a:ext cx="9756575" cy="6957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Acrobat Document" r:id="rId3" imgW="6415911" imgH="4533900" progId="AcroExch.Document.DC">
                  <p:embed/>
                </p:oleObj>
              </mc:Choice>
              <mc:Fallback>
                <p:oleObj name="Acrobat Document" r:id="rId3" imgW="6415911" imgH="45339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12576" y="0"/>
                        <a:ext cx="9756575" cy="6957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124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sk-SK" sz="2400" b="1" dirty="0" smtClean="0">
                <a:solidFill>
                  <a:srgbClr val="0070C0"/>
                </a:solidFill>
              </a:rPr>
              <a:t>Garančný </a:t>
            </a:r>
            <a:r>
              <a:rPr lang="sk-SK" sz="2400" b="1" dirty="0">
                <a:solidFill>
                  <a:srgbClr val="0070C0"/>
                </a:solidFill>
              </a:rPr>
              <a:t>fond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konkurz alebo likvidácia poisťovne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rozhodnutie súdu sa zverejní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informujú sa iné GF v EÚ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GF fond do 3 mesiacov odpovie na predložené nároky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ČŠ zabezpečí dostatočné finančné zdroje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poškodení si uplatňujú v mieste bydliska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uhrádza GF v mieste bydliska a následná refundácia</a:t>
            </a:r>
          </a:p>
          <a:p>
            <a:pPr algn="just">
              <a:buFontTx/>
              <a:buChar char="-"/>
            </a:pPr>
            <a:r>
              <a:rPr lang="sk-SK" sz="2400" dirty="0" err="1">
                <a:solidFill>
                  <a:srgbClr val="0070C0"/>
                </a:solidFill>
              </a:rPr>
              <a:t>Home</a:t>
            </a:r>
            <a:r>
              <a:rPr lang="sk-SK" sz="2400" dirty="0">
                <a:solidFill>
                  <a:srgbClr val="0070C0"/>
                </a:solidFill>
              </a:rPr>
              <a:t> princíp aj pri príspevkoch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Dohoda GF – podrobnosti o postupe</a:t>
            </a: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92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-36512" y="1268760"/>
            <a:ext cx="9180512" cy="54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k-SK" sz="2400" b="1" dirty="0" smtClean="0">
                <a:solidFill>
                  <a:srgbClr val="0070C0"/>
                </a:solidFill>
              </a:rPr>
              <a:t>Právo poisťovateľa na regres </a:t>
            </a:r>
            <a:r>
              <a:rPr lang="sk-SK" sz="2400" dirty="0" smtClean="0">
                <a:solidFill>
                  <a:srgbClr val="0070C0"/>
                </a:solidFill>
              </a:rPr>
              <a:t>- § 12</a:t>
            </a: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70C0"/>
                </a:solidFill>
              </a:rPr>
              <a:t>a</a:t>
            </a:r>
            <a:r>
              <a:rPr lang="sk-SK" sz="2400" dirty="0" smtClean="0">
                <a:solidFill>
                  <a:srgbClr val="0070C0"/>
                </a:solidFill>
              </a:rPr>
              <a:t>bsencia akejkoľvek regulácie uplatňovania regresu</a:t>
            </a:r>
          </a:p>
          <a:p>
            <a:r>
              <a:rPr lang="sk-SK" sz="2400" dirty="0">
                <a:solidFill>
                  <a:srgbClr val="0070C0"/>
                </a:solidFill>
              </a:rPr>
              <a:t>d</a:t>
            </a:r>
            <a:r>
              <a:rPr lang="sk-SK" sz="2400" dirty="0" smtClean="0">
                <a:solidFill>
                  <a:srgbClr val="0070C0"/>
                </a:solidFill>
              </a:rPr>
              <a:t>oplnenie podmienok kedy je možné regres uplatniť :</a:t>
            </a:r>
          </a:p>
          <a:p>
            <a:pPr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spôsobil škodu MV, ktorého technický stav nebol vhodný + </a:t>
            </a:r>
            <a:r>
              <a:rPr lang="sk-SK" sz="2400" u="sng" dirty="0" smtClean="0">
                <a:solidFill>
                  <a:srgbClr val="0070C0"/>
                </a:solidFill>
              </a:rPr>
              <a:t>tento stav bol v príčinnej súvislosti so spôsobenou škodou 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b</a:t>
            </a:r>
            <a:r>
              <a:rPr lang="sk-SK" sz="2400" dirty="0" smtClean="0">
                <a:solidFill>
                  <a:srgbClr val="0070C0"/>
                </a:solidFill>
              </a:rPr>
              <a:t>ez dôvodov hodných osobitného zreteľa nevyplnil/nepodpísal tlačivo o nehode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b</a:t>
            </a:r>
            <a:r>
              <a:rPr lang="sk-SK" sz="2400" dirty="0" smtClean="0">
                <a:solidFill>
                  <a:srgbClr val="0070C0"/>
                </a:solidFill>
              </a:rPr>
              <a:t>olo sťažené alebo znemožnené riadne prešetrenie DN/PU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m</a:t>
            </a:r>
            <a:r>
              <a:rPr lang="sk-SK" sz="2400" dirty="0" smtClean="0">
                <a:solidFill>
                  <a:srgbClr val="0070C0"/>
                </a:solidFill>
              </a:rPr>
              <a:t>ax. limit na výšku regresu – 50% z poistného plnenia</a:t>
            </a:r>
          </a:p>
          <a:p>
            <a:r>
              <a:rPr lang="sk-SK" sz="2400" dirty="0">
                <a:solidFill>
                  <a:srgbClr val="0070C0"/>
                </a:solidFill>
              </a:rPr>
              <a:t>v</a:t>
            </a:r>
            <a:r>
              <a:rPr lang="sk-SK" sz="2400" dirty="0" smtClean="0">
                <a:solidFill>
                  <a:srgbClr val="0070C0"/>
                </a:solidFill>
              </a:rPr>
              <a:t>ýnimky aj 100% - úmysel, návyková látka TČ</a:t>
            </a:r>
          </a:p>
          <a:p>
            <a:r>
              <a:rPr lang="sk-SK" sz="2400" dirty="0">
                <a:solidFill>
                  <a:srgbClr val="0070C0"/>
                </a:solidFill>
              </a:rPr>
              <a:t>o</a:t>
            </a:r>
            <a:r>
              <a:rPr lang="sk-SK" sz="2400" dirty="0" smtClean="0">
                <a:solidFill>
                  <a:srgbClr val="0070C0"/>
                </a:solidFill>
              </a:rPr>
              <a:t>chrana poisteného – je uzavreté PZP má mať ochranu</a:t>
            </a:r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65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760640"/>
          </a:xfrm>
        </p:spPr>
        <p:txBody>
          <a:bodyPr/>
          <a:lstStyle/>
          <a:p>
            <a:r>
              <a:rPr lang="sk-SK" sz="2400" b="1" dirty="0" smtClean="0">
                <a:solidFill>
                  <a:srgbClr val="0070C0"/>
                </a:solidFill>
              </a:rPr>
              <a:t>Oblasť fungovania SKP</a:t>
            </a:r>
          </a:p>
          <a:p>
            <a:pPr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účtovná oblasť – TR – prebratie textu z </a:t>
            </a:r>
            <a:r>
              <a:rPr lang="sk-SK" sz="2400" dirty="0" err="1" smtClean="0">
                <a:solidFill>
                  <a:srgbClr val="0070C0"/>
                </a:solidFill>
              </a:rPr>
              <a:t>ZoP</a:t>
            </a:r>
            <a:endParaRPr lang="sk-SK" sz="24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</a:t>
            </a:r>
            <a:r>
              <a:rPr lang="sk-SK" sz="2400" dirty="0" smtClean="0">
                <a:solidFill>
                  <a:srgbClr val="0070C0"/>
                </a:solidFill>
              </a:rPr>
              <a:t>áhrada z GF – </a:t>
            </a:r>
            <a:r>
              <a:rPr lang="sk-SK" sz="2400" u="sng" dirty="0" smtClean="0">
                <a:solidFill>
                  <a:srgbClr val="0070C0"/>
                </a:solidFill>
              </a:rPr>
              <a:t>bezprostredne</a:t>
            </a:r>
            <a:r>
              <a:rPr lang="sk-SK" sz="2400" dirty="0" smtClean="0">
                <a:solidFill>
                  <a:srgbClr val="0070C0"/>
                </a:solidFill>
              </a:rPr>
              <a:t> po nehode PZ zistil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n</a:t>
            </a:r>
            <a:r>
              <a:rPr lang="sk-SK" sz="2400" dirty="0" smtClean="0">
                <a:solidFill>
                  <a:srgbClr val="0070C0"/>
                </a:solidFill>
              </a:rPr>
              <a:t>áhrada SKP aj nákladov na vybavenie PU a uplatnenie práva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</a:t>
            </a:r>
            <a:r>
              <a:rPr lang="sk-SK" sz="2400" dirty="0" smtClean="0">
                <a:solidFill>
                  <a:srgbClr val="0070C0"/>
                </a:solidFill>
              </a:rPr>
              <a:t>remlčacia lehota 2 roky od kedy sa SKP dozvedela, že plniť mal poisťovateľ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môže poveriť </a:t>
            </a:r>
            <a:r>
              <a:rPr lang="sk-SK" sz="2400" dirty="0" smtClean="0">
                <a:solidFill>
                  <a:srgbClr val="0070C0"/>
                </a:solidFill>
              </a:rPr>
              <a:t>SKP - samostatný likvidátor PU </a:t>
            </a:r>
          </a:p>
          <a:p>
            <a:pPr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</a:t>
            </a:r>
            <a:r>
              <a:rPr lang="sk-SK" sz="2400" dirty="0" smtClean="0">
                <a:solidFill>
                  <a:srgbClr val="0070C0"/>
                </a:solidFill>
              </a:rPr>
              <a:t>okuty – zvýšenie min. aj max. limitov (50E – 5 000E)</a:t>
            </a:r>
          </a:p>
          <a:p>
            <a:r>
              <a:rPr lang="sk-SK" sz="2400" b="1" dirty="0" smtClean="0">
                <a:solidFill>
                  <a:srgbClr val="0070C0"/>
                </a:solidFill>
              </a:rPr>
              <a:t>Paralelné iniciatívy</a:t>
            </a:r>
          </a:p>
          <a:p>
            <a:pPr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MIRRI – životné situácie – predaj MV – výmena </a:t>
            </a:r>
            <a:r>
              <a:rPr lang="sk-SK" sz="2400" dirty="0" err="1" smtClean="0">
                <a:solidFill>
                  <a:srgbClr val="0070C0"/>
                </a:solidFill>
              </a:rPr>
              <a:t>info</a:t>
            </a:r>
            <a:endParaRPr lang="sk-SK" sz="24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MH SR - Kilečko 3</a:t>
            </a:r>
          </a:p>
          <a:p>
            <a:pPr>
              <a:buFontTx/>
              <a:buChar char="-"/>
            </a:pPr>
            <a:r>
              <a:rPr lang="sk-SK" sz="2400" dirty="0" smtClean="0">
                <a:solidFill>
                  <a:srgbClr val="FFFF00"/>
                </a:solidFill>
              </a:rPr>
              <a:t>Poslanecká iniciatíva – p. </a:t>
            </a:r>
            <a:r>
              <a:rPr lang="sk-SK" sz="2400" dirty="0" err="1" smtClean="0">
                <a:solidFill>
                  <a:srgbClr val="FFFF00"/>
                </a:solidFill>
              </a:rPr>
              <a:t>Marcinčin</a:t>
            </a:r>
            <a:endParaRPr lang="sk-SK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728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81445"/>
            <a:ext cx="8229600" cy="652934"/>
          </a:xfrm>
        </p:spPr>
        <p:txBody>
          <a:bodyPr/>
          <a:lstStyle/>
          <a:p>
            <a:r>
              <a:rPr lang="sk-SK" sz="3200" b="1" dirty="0" smtClean="0">
                <a:solidFill>
                  <a:srgbClr val="0070C0"/>
                </a:solidFill>
              </a:rPr>
              <a:t>Pohľad do EÚ</a:t>
            </a:r>
            <a:endParaRPr lang="sk-SK" sz="32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34380"/>
            <a:ext cx="8229600" cy="4491784"/>
          </a:xfrm>
        </p:spPr>
        <p:txBody>
          <a:bodyPr/>
          <a:lstStyle/>
          <a:p>
            <a:r>
              <a:rPr lang="sk-SK" sz="2800" u="sng" dirty="0" smtClean="0">
                <a:solidFill>
                  <a:srgbClr val="0070C0"/>
                </a:solidFill>
              </a:rPr>
              <a:t>Projekt </a:t>
            </a:r>
            <a:r>
              <a:rPr lang="sk-SK" sz="2800" u="sng" dirty="0" err="1" smtClean="0">
                <a:solidFill>
                  <a:srgbClr val="0070C0"/>
                </a:solidFill>
              </a:rPr>
              <a:t>value</a:t>
            </a:r>
            <a:r>
              <a:rPr lang="sk-SK" sz="2800" u="sng" dirty="0" smtClean="0">
                <a:solidFill>
                  <a:srgbClr val="0070C0"/>
                </a:solidFill>
              </a:rPr>
              <a:t> </a:t>
            </a:r>
            <a:r>
              <a:rPr lang="sk-SK" sz="2800" u="sng" dirty="0" err="1" smtClean="0">
                <a:solidFill>
                  <a:srgbClr val="0070C0"/>
                </a:solidFill>
              </a:rPr>
              <a:t>for</a:t>
            </a:r>
            <a:r>
              <a:rPr lang="sk-SK" sz="2800" u="sng" dirty="0" smtClean="0">
                <a:solidFill>
                  <a:srgbClr val="0070C0"/>
                </a:solidFill>
              </a:rPr>
              <a:t> </a:t>
            </a:r>
            <a:r>
              <a:rPr lang="sk-SK" sz="2800" u="sng" dirty="0" err="1" smtClean="0">
                <a:solidFill>
                  <a:srgbClr val="0070C0"/>
                </a:solidFill>
              </a:rPr>
              <a:t>money</a:t>
            </a:r>
            <a:r>
              <a:rPr lang="sk-SK" sz="2800" u="sng" dirty="0" smtClean="0">
                <a:solidFill>
                  <a:srgbClr val="0070C0"/>
                </a:solidFill>
              </a:rPr>
              <a:t> </a:t>
            </a:r>
            <a:r>
              <a:rPr lang="sk-SK" sz="2800" dirty="0" smtClean="0">
                <a:solidFill>
                  <a:srgbClr val="0070C0"/>
                </a:solidFill>
              </a:rPr>
              <a:t>– EIOPA – </a:t>
            </a:r>
            <a:r>
              <a:rPr lang="sk-SK" sz="2800" dirty="0" err="1" smtClean="0">
                <a:solidFill>
                  <a:srgbClr val="0070C0"/>
                </a:solidFill>
              </a:rPr>
              <a:t>unit</a:t>
            </a:r>
            <a:r>
              <a:rPr lang="sk-SK" sz="2800" dirty="0" smtClean="0">
                <a:solidFill>
                  <a:srgbClr val="0070C0"/>
                </a:solidFill>
              </a:rPr>
              <a:t> </a:t>
            </a:r>
            <a:r>
              <a:rPr lang="sk-SK" sz="2800" dirty="0" err="1" smtClean="0">
                <a:solidFill>
                  <a:srgbClr val="0070C0"/>
                </a:solidFill>
              </a:rPr>
              <a:t>linked</a:t>
            </a:r>
            <a:endParaRPr lang="sk-SK" sz="2800" dirty="0" smtClean="0">
              <a:solidFill>
                <a:srgbClr val="0070C0"/>
              </a:solidFill>
            </a:endParaRPr>
          </a:p>
          <a:p>
            <a:r>
              <a:rPr lang="sk-SK" sz="2400" dirty="0" err="1" smtClean="0">
                <a:solidFill>
                  <a:srgbClr val="0070C0"/>
                </a:solidFill>
              </a:rPr>
              <a:t>Consumers</a:t>
            </a:r>
            <a:r>
              <a:rPr lang="sk-SK" sz="2400" dirty="0" smtClean="0">
                <a:solidFill>
                  <a:srgbClr val="0070C0"/>
                </a:solidFill>
              </a:rPr>
              <a:t> are </a:t>
            </a:r>
            <a:r>
              <a:rPr lang="sk-SK" sz="2400" dirty="0" err="1" smtClean="0">
                <a:solidFill>
                  <a:srgbClr val="0070C0"/>
                </a:solidFill>
              </a:rPr>
              <a:t>struggling</a:t>
            </a:r>
            <a:r>
              <a:rPr lang="sk-SK" sz="2400" dirty="0" smtClean="0">
                <a:solidFill>
                  <a:srgbClr val="0070C0"/>
                </a:solidFill>
              </a:rPr>
              <a:t> to </a:t>
            </a:r>
            <a:r>
              <a:rPr lang="sk-SK" sz="2400" dirty="0" err="1" smtClean="0">
                <a:solidFill>
                  <a:srgbClr val="0070C0"/>
                </a:solidFill>
              </a:rPr>
              <a:t>understand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the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products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which</a:t>
            </a:r>
            <a:r>
              <a:rPr lang="sk-SK" sz="2400" dirty="0" smtClean="0">
                <a:solidFill>
                  <a:srgbClr val="0070C0"/>
                </a:solidFill>
              </a:rPr>
              <a:t> are </a:t>
            </a:r>
            <a:r>
              <a:rPr lang="sk-SK" sz="2400" dirty="0" err="1" smtClean="0">
                <a:solidFill>
                  <a:srgbClr val="0070C0"/>
                </a:solidFill>
              </a:rPr>
              <a:t>sold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mass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market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products</a:t>
            </a:r>
            <a:r>
              <a:rPr lang="sk-SK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 err="1" smtClean="0">
                <a:solidFill>
                  <a:srgbClr val="0070C0"/>
                </a:solidFill>
              </a:rPr>
              <a:t>Given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the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high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cost</a:t>
            </a:r>
            <a:r>
              <a:rPr lang="sk-SK" sz="2400" dirty="0" smtClean="0">
                <a:solidFill>
                  <a:srgbClr val="0070C0"/>
                </a:solidFill>
              </a:rPr>
              <a:t> and </a:t>
            </a:r>
            <a:r>
              <a:rPr lang="sk-SK" sz="2400" dirty="0" err="1" smtClean="0">
                <a:solidFill>
                  <a:srgbClr val="0070C0"/>
                </a:solidFill>
              </a:rPr>
              <a:t>low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interest</a:t>
            </a:r>
            <a:r>
              <a:rPr lang="sk-SK" sz="2400" dirty="0" smtClean="0">
                <a:solidFill>
                  <a:srgbClr val="0070C0"/>
                </a:solidFill>
              </a:rPr>
              <a:t> rate, </a:t>
            </a:r>
            <a:r>
              <a:rPr lang="sk-SK" sz="2400" dirty="0" err="1" smtClean="0">
                <a:solidFill>
                  <a:srgbClr val="0070C0"/>
                </a:solidFill>
              </a:rPr>
              <a:t>the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investment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component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normally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brings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low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value</a:t>
            </a:r>
            <a:endParaRPr lang="sk-SK" sz="2400" dirty="0" smtClean="0">
              <a:solidFill>
                <a:srgbClr val="0070C0"/>
              </a:solidFill>
            </a:endParaRPr>
          </a:p>
          <a:p>
            <a:r>
              <a:rPr lang="sk-SK" sz="2400" dirty="0" err="1" smtClean="0">
                <a:solidFill>
                  <a:srgbClr val="0070C0"/>
                </a:solidFill>
              </a:rPr>
              <a:t>Costs</a:t>
            </a:r>
            <a:r>
              <a:rPr lang="sk-SK" sz="2400" dirty="0" smtClean="0">
                <a:solidFill>
                  <a:srgbClr val="0070C0"/>
                </a:solidFill>
              </a:rPr>
              <a:t> are </a:t>
            </a:r>
            <a:r>
              <a:rPr lang="sk-SK" sz="2400" dirty="0" err="1" smtClean="0">
                <a:solidFill>
                  <a:srgbClr val="0070C0"/>
                </a:solidFill>
              </a:rPr>
              <a:t>ofen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not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clearly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identified</a:t>
            </a:r>
            <a:r>
              <a:rPr lang="sk-SK" sz="2400" dirty="0" smtClean="0">
                <a:solidFill>
                  <a:srgbClr val="0070C0"/>
                </a:solidFill>
              </a:rPr>
              <a:t> and </a:t>
            </a:r>
            <a:r>
              <a:rPr lang="sk-SK" sz="2400" dirty="0" err="1" smtClean="0">
                <a:solidFill>
                  <a:srgbClr val="0070C0"/>
                </a:solidFill>
              </a:rPr>
              <a:t>they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can´t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be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linked</a:t>
            </a:r>
            <a:r>
              <a:rPr lang="sk-SK" sz="2400" dirty="0" smtClean="0">
                <a:solidFill>
                  <a:srgbClr val="0070C0"/>
                </a:solidFill>
              </a:rPr>
              <a:t> to a </a:t>
            </a:r>
            <a:r>
              <a:rPr lang="sk-SK" sz="2400" dirty="0" err="1" smtClean="0">
                <a:solidFill>
                  <a:srgbClr val="0070C0"/>
                </a:solidFill>
              </a:rPr>
              <a:t>specific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product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component</a:t>
            </a:r>
            <a:r>
              <a:rPr lang="sk-SK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 err="1" smtClean="0">
                <a:solidFill>
                  <a:srgbClr val="0070C0"/>
                </a:solidFill>
              </a:rPr>
              <a:t>Costs</a:t>
            </a:r>
            <a:r>
              <a:rPr lang="sk-SK" sz="2400" dirty="0" smtClean="0">
                <a:solidFill>
                  <a:srgbClr val="0070C0"/>
                </a:solidFill>
              </a:rPr>
              <a:t> are </a:t>
            </a:r>
            <a:r>
              <a:rPr lang="sk-SK" sz="2400" dirty="0" err="1" smtClean="0">
                <a:solidFill>
                  <a:srgbClr val="0070C0"/>
                </a:solidFill>
              </a:rPr>
              <a:t>ofen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high</a:t>
            </a:r>
            <a:r>
              <a:rPr lang="sk-SK" sz="2400" dirty="0" smtClean="0">
                <a:solidFill>
                  <a:srgbClr val="0070C0"/>
                </a:solidFill>
              </a:rPr>
              <a:t> and </a:t>
            </a:r>
            <a:r>
              <a:rPr lang="sk-SK" sz="2400" dirty="0" err="1" smtClean="0">
                <a:solidFill>
                  <a:srgbClr val="0070C0"/>
                </a:solidFill>
              </a:rPr>
              <a:t>opaque</a:t>
            </a:r>
            <a:r>
              <a:rPr lang="sk-SK" sz="2400" dirty="0" smtClean="0">
                <a:solidFill>
                  <a:srgbClr val="0070C0"/>
                </a:solidFill>
              </a:rPr>
              <a:t>, </a:t>
            </a:r>
            <a:r>
              <a:rPr lang="sk-SK" sz="2400" dirty="0" err="1" smtClean="0">
                <a:solidFill>
                  <a:srgbClr val="0070C0"/>
                </a:solidFill>
              </a:rPr>
              <a:t>it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is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difficult</a:t>
            </a:r>
            <a:r>
              <a:rPr lang="sk-SK" sz="2400" dirty="0" smtClean="0">
                <a:solidFill>
                  <a:srgbClr val="0070C0"/>
                </a:solidFill>
              </a:rPr>
              <a:t> to </a:t>
            </a:r>
            <a:r>
              <a:rPr lang="sk-SK" sz="2400" dirty="0" err="1" smtClean="0">
                <a:solidFill>
                  <a:srgbClr val="0070C0"/>
                </a:solidFill>
              </a:rPr>
              <a:t>understand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if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they</a:t>
            </a:r>
            <a:r>
              <a:rPr lang="sk-SK" sz="2400" dirty="0" smtClean="0">
                <a:solidFill>
                  <a:srgbClr val="0070C0"/>
                </a:solidFill>
              </a:rPr>
              <a:t> are „</a:t>
            </a:r>
            <a:r>
              <a:rPr lang="sk-SK" sz="2400" dirty="0" err="1" smtClean="0">
                <a:solidFill>
                  <a:srgbClr val="0070C0"/>
                </a:solidFill>
              </a:rPr>
              <a:t>due“with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peers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products</a:t>
            </a:r>
            <a:r>
              <a:rPr lang="sk-SK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sk-SK" sz="2400" dirty="0" smtClean="0">
                <a:solidFill>
                  <a:srgbClr val="0070C0"/>
                </a:solidFill>
              </a:rPr>
              <a:t>EIOPA has </a:t>
            </a:r>
            <a:r>
              <a:rPr lang="sk-SK" sz="2400" dirty="0" err="1" smtClean="0">
                <a:solidFill>
                  <a:srgbClr val="0070C0"/>
                </a:solidFill>
              </a:rPr>
              <a:t>not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proposed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the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 smtClean="0">
                <a:solidFill>
                  <a:srgbClr val="0070C0"/>
                </a:solidFill>
              </a:rPr>
              <a:t>use</a:t>
            </a:r>
            <a:r>
              <a:rPr lang="sk-SK" sz="2400" dirty="0" smtClean="0">
                <a:solidFill>
                  <a:srgbClr val="0070C0"/>
                </a:solidFill>
              </a:rPr>
              <a:t> of </a:t>
            </a:r>
            <a:r>
              <a:rPr lang="sk-SK" sz="2400" b="1" dirty="0" err="1" smtClean="0">
                <a:solidFill>
                  <a:srgbClr val="0070C0"/>
                </a:solidFill>
              </a:rPr>
              <a:t>standardised</a:t>
            </a:r>
            <a:r>
              <a:rPr lang="sk-SK" sz="2400" b="1" dirty="0" smtClean="0">
                <a:solidFill>
                  <a:srgbClr val="0070C0"/>
                </a:solidFill>
              </a:rPr>
              <a:t> </a:t>
            </a:r>
            <a:r>
              <a:rPr lang="sk-SK" sz="2400" b="1" dirty="0" err="1" smtClean="0">
                <a:solidFill>
                  <a:srgbClr val="0070C0"/>
                </a:solidFill>
              </a:rPr>
              <a:t>cost</a:t>
            </a:r>
            <a:r>
              <a:rPr lang="sk-SK" sz="2400" b="1" dirty="0" smtClean="0">
                <a:solidFill>
                  <a:srgbClr val="0070C0"/>
                </a:solidFill>
              </a:rPr>
              <a:t> cap</a:t>
            </a:r>
            <a:r>
              <a:rPr lang="sk-SK" sz="2400" dirty="0" smtClean="0">
                <a:solidFill>
                  <a:srgbClr val="0070C0"/>
                </a:solidFill>
              </a:rPr>
              <a:t> – </a:t>
            </a:r>
            <a:r>
              <a:rPr lang="sk-SK" sz="2400" dirty="0" err="1" smtClean="0">
                <a:solidFill>
                  <a:srgbClr val="0070C0"/>
                </a:solidFill>
              </a:rPr>
              <a:t>there</a:t>
            </a:r>
            <a:r>
              <a:rPr lang="sk-SK" sz="2400" dirty="0" smtClean="0">
                <a:solidFill>
                  <a:srgbClr val="0070C0"/>
                </a:solidFill>
              </a:rPr>
              <a:t> are pros and </a:t>
            </a:r>
            <a:r>
              <a:rPr lang="sk-SK" sz="2400" dirty="0" err="1" smtClean="0">
                <a:solidFill>
                  <a:srgbClr val="0070C0"/>
                </a:solidFill>
              </a:rPr>
              <a:t>cons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4769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/>
          <a:lstStyle/>
          <a:p>
            <a:r>
              <a:rPr lang="sk-SK" sz="3200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EU </a:t>
            </a:r>
            <a:r>
              <a:rPr lang="sk-SK" sz="3200" dirty="0" err="1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Retail</a:t>
            </a:r>
            <a:r>
              <a:rPr lang="sk-SK" sz="3200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sk-SK" sz="3200" dirty="0" err="1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Investment</a:t>
            </a:r>
            <a:r>
              <a:rPr lang="sk-SK" sz="3200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sk-SK" sz="3200" dirty="0" err="1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Strategy</a:t>
            </a:r>
            <a:endParaRPr lang="sk-SK" sz="32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/>
          <a:lstStyle/>
          <a:p>
            <a:endParaRPr lang="sk-SK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koncom 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05/2023 zverejnený návrh COM </a:t>
            </a:r>
          </a:p>
          <a:p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upravuje 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širokú paletu tém týkajúcich sa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retailového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investora, vrátane:</a:t>
            </a:r>
          </a:p>
          <a:p>
            <a:pPr marL="0" indent="0">
              <a:buNone/>
            </a:pP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pravidiel vykazovania (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disclosure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) a marketingu</a:t>
            </a: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kategorizácie klientov</a:t>
            </a: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pravidiel poskytovania poradenstva, vrátane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inducements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a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product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governance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rules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pravidiel vhodnosti a primeranosti</a:t>
            </a: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finančnej gramotnosti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18719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/>
          <a:lstStyle/>
          <a:p>
            <a:r>
              <a:rPr lang="sk-SK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rámec na ďalšie skvalitnenie transparentnosti:</a:t>
            </a:r>
          </a:p>
          <a:p>
            <a:pPr lvl="1"/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konkrétne 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v oblasti nákladov,</a:t>
            </a: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posilnených pravidiel proti zavádzajúcej marketingovej komunikácii,</a:t>
            </a: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pravidiel na zabezpečenie nestranného a vysoko kvalitného 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„poradenstva</a:t>
            </a:r>
            <a:r>
              <a:rPr lang="sk-SK" sz="2400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“</a:t>
            </a:r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,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zavádza koncept Hodnoty za Peniaze – produkty distribuované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retailovému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investorovi ponúknu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value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for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money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cieľom 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je zabezpečiť modernizovaný a čo možno najviac jednoduchý rámec pre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retail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investície, ktorý by bol koherentný naprieč rôznymi sektormi. 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673359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horúce témy (vyžadujúce si najväčšiu pozornosť pri vyhodnotení dopadov</a:t>
            </a:r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):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čiastočný zákaz stimulov 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sk-SK" sz="2400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inducements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)</a:t>
            </a:r>
          </a:p>
          <a:p>
            <a:pPr lvl="2"/>
            <a:r>
              <a:rPr lang="sk-SK" dirty="0">
                <a:solidFill>
                  <a:srgbClr val="0070C0"/>
                </a:solidFill>
                <a:cs typeface="Times New Roman" panose="02020603050405020304" pitchFamily="18" charset="0"/>
              </a:rPr>
              <a:t>zákaz stimulov platených tvorcom produktu distribútorom v súvislosti s predajom </a:t>
            </a:r>
            <a:r>
              <a:rPr lang="sk-SK" dirty="0" err="1">
                <a:solidFill>
                  <a:srgbClr val="0070C0"/>
                </a:solidFill>
                <a:cs typeface="Times New Roman" panose="02020603050405020304" pitchFamily="18" charset="0"/>
              </a:rPr>
              <a:t>IBIPs</a:t>
            </a:r>
            <a:r>
              <a:rPr lang="sk-SK" dirty="0">
                <a:solidFill>
                  <a:srgbClr val="0070C0"/>
                </a:solidFill>
                <a:cs typeface="Times New Roman" panose="02020603050405020304" pitchFamily="18" charset="0"/>
              </a:rPr>
              <a:t> bez </a:t>
            </a:r>
            <a:r>
              <a:rPr lang="sk-SK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rady </a:t>
            </a:r>
            <a:r>
              <a:rPr lang="sk-SK" dirty="0">
                <a:solidFill>
                  <a:srgbClr val="0070C0"/>
                </a:solidFill>
                <a:cs typeface="Times New Roman" panose="02020603050405020304" pitchFamily="18" charset="0"/>
              </a:rPr>
              <a:t>a na nezávislej báze </a:t>
            </a:r>
            <a:r>
              <a:rPr lang="sk-SK" i="1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sk-SK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non</a:t>
            </a:r>
            <a:r>
              <a:rPr lang="sk-SK" i="1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advised</a:t>
            </a:r>
            <a:r>
              <a:rPr lang="sk-SK" i="1" dirty="0">
                <a:solidFill>
                  <a:srgbClr val="0070C0"/>
                </a:solidFill>
                <a:cs typeface="Times New Roman" panose="02020603050405020304" pitchFamily="18" charset="0"/>
              </a:rPr>
              <a:t> a </a:t>
            </a:r>
            <a:r>
              <a:rPr lang="sk-SK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independent</a:t>
            </a:r>
            <a:r>
              <a:rPr lang="sk-SK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)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proces oceňovania 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sk-SK" sz="2400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pricing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process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)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vrátane zavedenia porovnania voči </a:t>
            </a:r>
            <a:r>
              <a:rPr lang="sk-SK" sz="2400" dirty="0" err="1">
                <a:solidFill>
                  <a:srgbClr val="0070C0"/>
                </a:solidFill>
                <a:cs typeface="Times New Roman" panose="02020603050405020304" pitchFamily="18" charset="0"/>
              </a:rPr>
              <a:t>benchmarku</a:t>
            </a:r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 v rámci nového konceptu Hodnoty za Peniaze 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sk-SK" sz="2400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Value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sk-SK" sz="2400" i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for</a:t>
            </a:r>
            <a:r>
              <a:rPr lang="sk-SK" sz="2400" i="1" dirty="0">
                <a:solidFill>
                  <a:srgbClr val="0070C0"/>
                </a:solidFill>
                <a:cs typeface="Times New Roman" panose="02020603050405020304" pitchFamily="18" charset="0"/>
              </a:rPr>
              <a:t> Money</a:t>
            </a:r>
            <a:r>
              <a:rPr lang="sk-SK" sz="2400" i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) – EIOPA 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lvl="1"/>
            <a:r>
              <a:rPr lang="sk-SK" sz="2400" dirty="0">
                <a:solidFill>
                  <a:srgbClr val="0070C0"/>
                </a:solidFill>
                <a:cs typeface="Times New Roman" panose="02020603050405020304" pitchFamily="18" charset="0"/>
              </a:rPr>
              <a:t>revízna klauzula </a:t>
            </a:r>
            <a:r>
              <a:rPr lang="sk-SK" sz="2400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– 3 roky – čo potom? </a:t>
            </a:r>
            <a:endParaRPr lang="sk-SK" sz="2400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85347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0728"/>
            <a:ext cx="8229600" cy="4752528"/>
          </a:xfrm>
        </p:spPr>
        <p:txBody>
          <a:bodyPr/>
          <a:lstStyle/>
          <a:p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>ĎAKUJEM </a:t>
            </a: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>ZA </a:t>
            </a: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>POZORNOSŤ</a:t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>otázky?</a:t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 smtClean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endParaRPr lang="sk-SK" sz="36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 smtClean="0">
                <a:solidFill>
                  <a:srgbClr val="0070C0"/>
                </a:solidFill>
              </a:rPr>
              <a:t>Obsah prezentácie </a:t>
            </a:r>
          </a:p>
          <a:p>
            <a:pPr algn="just"/>
            <a:endParaRPr lang="sk-SK" sz="2800" dirty="0" smtClean="0">
              <a:solidFill>
                <a:srgbClr val="0070C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sk-SK" sz="2800" b="1" dirty="0" smtClean="0">
                <a:solidFill>
                  <a:srgbClr val="0070C0"/>
                </a:solidFill>
              </a:rPr>
              <a:t>zákon o poisťovníctve, sprostredkovanie </a:t>
            </a:r>
          </a:p>
          <a:p>
            <a:pPr algn="just">
              <a:lnSpc>
                <a:spcPct val="200000"/>
              </a:lnSpc>
            </a:pPr>
            <a:r>
              <a:rPr lang="sk-SK" sz="2800" b="1" dirty="0">
                <a:solidFill>
                  <a:srgbClr val="0070C0"/>
                </a:solidFill>
              </a:rPr>
              <a:t>n</a:t>
            </a:r>
            <a:r>
              <a:rPr lang="sk-SK" sz="2800" b="1" dirty="0" smtClean="0">
                <a:solidFill>
                  <a:srgbClr val="0070C0"/>
                </a:solidFill>
              </a:rPr>
              <a:t>ovela PZP </a:t>
            </a:r>
          </a:p>
          <a:p>
            <a:pPr algn="just">
              <a:lnSpc>
                <a:spcPct val="200000"/>
              </a:lnSpc>
            </a:pPr>
            <a:r>
              <a:rPr lang="sk-SK" sz="2800" b="1" dirty="0" smtClean="0">
                <a:solidFill>
                  <a:srgbClr val="0070C0"/>
                </a:solidFill>
              </a:rPr>
              <a:t> </a:t>
            </a:r>
            <a:r>
              <a:rPr lang="sk-SK" sz="2800" b="1" dirty="0" err="1" smtClean="0">
                <a:solidFill>
                  <a:srgbClr val="0070C0"/>
                </a:solidFill>
              </a:rPr>
              <a:t>Retail</a:t>
            </a:r>
            <a:r>
              <a:rPr lang="sk-SK" sz="2800" b="1" dirty="0" smtClean="0">
                <a:solidFill>
                  <a:srgbClr val="0070C0"/>
                </a:solidFill>
              </a:rPr>
              <a:t> </a:t>
            </a:r>
            <a:r>
              <a:rPr lang="sk-SK" sz="2800" b="1" dirty="0" err="1" smtClean="0">
                <a:solidFill>
                  <a:srgbClr val="0070C0"/>
                </a:solidFill>
              </a:rPr>
              <a:t>Investment</a:t>
            </a:r>
            <a:r>
              <a:rPr lang="sk-SK" sz="2800" b="1" dirty="0" smtClean="0">
                <a:solidFill>
                  <a:srgbClr val="0070C0"/>
                </a:solidFill>
              </a:rPr>
              <a:t> </a:t>
            </a:r>
            <a:r>
              <a:rPr lang="sk-SK" sz="2800" b="1" dirty="0" err="1" smtClean="0">
                <a:solidFill>
                  <a:srgbClr val="0070C0"/>
                </a:solidFill>
              </a:rPr>
              <a:t>strategy</a:t>
            </a:r>
            <a:endParaRPr lang="sk-SK" sz="2800" b="1" dirty="0" smtClean="0">
              <a:solidFill>
                <a:srgbClr val="0070C0"/>
              </a:solidFill>
            </a:endParaRPr>
          </a:p>
          <a:p>
            <a:pPr algn="just"/>
            <a:endParaRPr lang="sk-SK" sz="28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sk-SK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55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Zákon o poisťovníctve </a:t>
            </a:r>
            <a:endParaRPr lang="sk-SK" sz="2400" dirty="0" smtClean="0">
              <a:solidFill>
                <a:srgbClr val="0070C0"/>
              </a:solidFill>
            </a:endParaRPr>
          </a:p>
          <a:p>
            <a:pPr algn="just"/>
            <a:r>
              <a:rPr lang="sk-SK" sz="2400" dirty="0" smtClean="0">
                <a:solidFill>
                  <a:srgbClr val="0070C0"/>
                </a:solidFill>
              </a:rPr>
              <a:t>dlhý legislatívny proces</a:t>
            </a:r>
          </a:p>
          <a:p>
            <a:pPr algn="just"/>
            <a:r>
              <a:rPr lang="sk-SK" sz="2400" dirty="0">
                <a:solidFill>
                  <a:srgbClr val="0070C0"/>
                </a:solidFill>
              </a:rPr>
              <a:t>a</a:t>
            </a:r>
            <a:r>
              <a:rPr lang="sk-SK" sz="2400" dirty="0" smtClean="0">
                <a:solidFill>
                  <a:srgbClr val="0070C0"/>
                </a:solidFill>
              </a:rPr>
              <a:t>ktuálne po MPK – vyhodnotenie ?</a:t>
            </a:r>
          </a:p>
          <a:p>
            <a:pPr algn="just"/>
            <a:endParaRPr lang="sk-SK" sz="2400" dirty="0" smtClean="0">
              <a:solidFill>
                <a:srgbClr val="0070C0"/>
              </a:solidFill>
            </a:endParaRPr>
          </a:p>
          <a:p>
            <a:pPr algn="just"/>
            <a:r>
              <a:rPr lang="sk-SK" sz="2400" b="1" dirty="0" smtClean="0">
                <a:solidFill>
                  <a:srgbClr val="0070C0"/>
                </a:solidFill>
              </a:rPr>
              <a:t>Oblasti zmien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 smtClean="0">
                <a:solidFill>
                  <a:srgbClr val="0070C0"/>
                </a:solidFill>
              </a:rPr>
              <a:t>pobočka z nečlenských krajín – licenčný proces, ORSA, aktíva pobočky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 smtClean="0">
                <a:solidFill>
                  <a:srgbClr val="0070C0"/>
                </a:solidFill>
              </a:rPr>
              <a:t>mlčanlivosť NBS – rozšírenie subjektov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2400" dirty="0" smtClean="0">
                <a:solidFill>
                  <a:srgbClr val="0070C0"/>
                </a:solidFill>
              </a:rPr>
              <a:t>nútená správa</a:t>
            </a:r>
          </a:p>
          <a:p>
            <a:pPr marL="514350" indent="-514350" algn="just">
              <a:buFont typeface="+mj-lt"/>
              <a:buAutoNum type="alphaLcParenR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4862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496" y="908720"/>
            <a:ext cx="90010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>
                <a:solidFill>
                  <a:srgbClr val="0070C0"/>
                </a:solidFill>
              </a:rPr>
              <a:t>Zákon o poisťovníctve </a:t>
            </a:r>
          </a:p>
          <a:p>
            <a:pPr algn="just"/>
            <a:endParaRPr lang="sk-SK" sz="2400" dirty="0" smtClean="0">
              <a:solidFill>
                <a:srgbClr val="0070C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d) úloha </a:t>
            </a:r>
            <a:r>
              <a:rPr lang="sk-SK" sz="2400" dirty="0">
                <a:solidFill>
                  <a:srgbClr val="0070C0"/>
                </a:solidFill>
              </a:rPr>
              <a:t>aktuára v poisťovni – účtovné rezervy IFRS </a:t>
            </a:r>
            <a:r>
              <a:rPr lang="sk-SK" sz="2400" dirty="0" smtClean="0">
                <a:solidFill>
                  <a:srgbClr val="0070C0"/>
                </a:solidFill>
              </a:rPr>
              <a:t>17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e) audit –mimoriadny, overovanie </a:t>
            </a:r>
            <a:r>
              <a:rPr lang="sk-SK" sz="2400" dirty="0" err="1" smtClean="0">
                <a:solidFill>
                  <a:srgbClr val="0070C0"/>
                </a:solidFill>
              </a:rPr>
              <a:t>solventnostných</a:t>
            </a:r>
            <a:r>
              <a:rPr lang="sk-SK" sz="2400" dirty="0" smtClean="0">
                <a:solidFill>
                  <a:srgbClr val="0070C0"/>
                </a:solidFill>
              </a:rPr>
              <a:t> ukazovateľov (MCR, SCR, </a:t>
            </a:r>
            <a:r>
              <a:rPr lang="sk-SK" sz="2400" dirty="0">
                <a:solidFill>
                  <a:srgbClr val="0070C0"/>
                </a:solidFill>
              </a:rPr>
              <a:t>v</a:t>
            </a:r>
            <a:r>
              <a:rPr lang="sk-SK" sz="2400" dirty="0" smtClean="0">
                <a:solidFill>
                  <a:srgbClr val="0070C0"/>
                </a:solidFill>
              </a:rPr>
              <a:t>lastné zdroje)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f) odborná starostlivosť – voči klientom aj poškodení 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g) oznamovanie v osôb – 30 dní vopred</a:t>
            </a:r>
          </a:p>
          <a:p>
            <a:pPr marL="0" indent="0" algn="just">
              <a:buNone/>
            </a:pPr>
            <a:endParaRPr lang="sk-SK" sz="24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07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/>
          <a:lstStyle/>
          <a:p>
            <a:pPr marL="0" indent="0" algn="ctr">
              <a:buNone/>
            </a:pPr>
            <a:r>
              <a:rPr lang="sk-SK" sz="2400" b="1" u="sng" dirty="0" smtClean="0">
                <a:solidFill>
                  <a:srgbClr val="0070C0"/>
                </a:solidFill>
              </a:rPr>
              <a:t>8% odvod z PZP</a:t>
            </a:r>
          </a:p>
          <a:p>
            <a:pPr>
              <a:lnSpc>
                <a:spcPct val="150000"/>
              </a:lnSpc>
            </a:pPr>
            <a:r>
              <a:rPr lang="sk-SK" sz="2400" dirty="0" smtClean="0">
                <a:solidFill>
                  <a:srgbClr val="0070C0"/>
                </a:solidFill>
              </a:rPr>
              <a:t>zvýšiť transparentnosť – </a:t>
            </a:r>
            <a:r>
              <a:rPr lang="sk-SK" sz="2400" u="sng" dirty="0" smtClean="0">
                <a:solidFill>
                  <a:srgbClr val="0070C0"/>
                </a:solidFill>
              </a:rPr>
              <a:t>komisia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sk-SK" sz="2400" dirty="0" smtClean="0">
                <a:solidFill>
                  <a:srgbClr val="0070C0"/>
                </a:solidFill>
              </a:rPr>
              <a:t>rozšíriť použitie prostriedkov osobitného účtu - prevencia</a:t>
            </a: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70C0"/>
                </a:solidFill>
              </a:rPr>
              <a:t>v</a:t>
            </a:r>
            <a:r>
              <a:rPr lang="sk-SK" sz="2400" dirty="0" smtClean="0">
                <a:solidFill>
                  <a:srgbClr val="0070C0"/>
                </a:solidFill>
              </a:rPr>
              <a:t>ytvorenie komisie – 6 členov – 3 MV SR, 1 MF SR a 2 SKP</a:t>
            </a: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70C0"/>
                </a:solidFill>
              </a:rPr>
              <a:t>k</a:t>
            </a:r>
            <a:r>
              <a:rPr lang="sk-SK" sz="2400" dirty="0" smtClean="0">
                <a:solidFill>
                  <a:srgbClr val="0070C0"/>
                </a:solidFill>
              </a:rPr>
              <a:t>omisia schvaľuje rozdelenie prostriedkov všetkých prostriedkov OÚ, zverejnenie na webe  </a:t>
            </a:r>
          </a:p>
          <a:p>
            <a:pPr>
              <a:lnSpc>
                <a:spcPct val="150000"/>
              </a:lnSpc>
            </a:pPr>
            <a:r>
              <a:rPr lang="sk-SK" sz="2400" dirty="0" smtClean="0">
                <a:solidFill>
                  <a:srgbClr val="0070C0"/>
                </a:solidFill>
              </a:rPr>
              <a:t>Komisia následne – kontrola použitia OÚ </a:t>
            </a:r>
          </a:p>
          <a:p>
            <a:pPr>
              <a:lnSpc>
                <a:spcPct val="150000"/>
              </a:lnSpc>
            </a:pPr>
            <a:r>
              <a:rPr lang="sk-SK" sz="2400" b="1" dirty="0" smtClean="0">
                <a:solidFill>
                  <a:srgbClr val="0070C0"/>
                </a:solidFill>
              </a:rPr>
              <a:t>aj iné ministerstvá majú záujem </a:t>
            </a:r>
            <a:endParaRPr lang="sk-SK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504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sk-SK" sz="2400" b="1" u="sng" dirty="0" smtClean="0">
                <a:solidFill>
                  <a:srgbClr val="0070C0"/>
                </a:solidFill>
              </a:rPr>
              <a:t>Pravidlá pre výpočet odkupnej hodnoty</a:t>
            </a:r>
          </a:p>
          <a:p>
            <a:endParaRPr lang="sk-SK" sz="24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sk-SK" sz="2400" dirty="0" smtClean="0">
                <a:solidFill>
                  <a:srgbClr val="0070C0"/>
                </a:solidFill>
              </a:rPr>
              <a:t>Analýza IFP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0070C0"/>
                </a:solidFill>
              </a:rPr>
              <a:t>n</a:t>
            </a:r>
            <a:r>
              <a:rPr lang="sk-SK" sz="2400" dirty="0" smtClean="0">
                <a:solidFill>
                  <a:srgbClr val="0070C0"/>
                </a:solidFill>
              </a:rPr>
              <a:t>ákladovosť v IŽP je výrazne vyššia ako pri IF, resp. pri sporivých produktoch</a:t>
            </a: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70C0"/>
                </a:solidFill>
              </a:rPr>
              <a:t>zvýšenie limitov na investovanie pri </a:t>
            </a:r>
            <a:r>
              <a:rPr lang="sk-SK" sz="2400" dirty="0" err="1">
                <a:solidFill>
                  <a:srgbClr val="0070C0"/>
                </a:solidFill>
              </a:rPr>
              <a:t>unit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link</a:t>
            </a:r>
            <a:r>
              <a:rPr lang="sk-SK" sz="2400" dirty="0">
                <a:solidFill>
                  <a:srgbClr val="0070C0"/>
                </a:solidFill>
              </a:rPr>
              <a:t> produktoch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400" dirty="0" smtClean="0">
                <a:solidFill>
                  <a:srgbClr val="0070C0"/>
                </a:solidFill>
              </a:rPr>
              <a:t>    a na </a:t>
            </a:r>
            <a:r>
              <a:rPr lang="sk-SK" sz="2400" dirty="0" err="1">
                <a:solidFill>
                  <a:srgbClr val="0070C0"/>
                </a:solidFill>
              </a:rPr>
              <a:t>odkupnú</a:t>
            </a:r>
            <a:r>
              <a:rPr lang="sk-SK" sz="2400" dirty="0">
                <a:solidFill>
                  <a:srgbClr val="0070C0"/>
                </a:solidFill>
              </a:rPr>
              <a:t> hodnotu </a:t>
            </a:r>
            <a:endParaRPr lang="sk-SK" sz="2400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sk-SK" sz="2400" dirty="0">
                <a:solidFill>
                  <a:srgbClr val="0070C0"/>
                </a:solidFill>
              </a:rPr>
              <a:t>n</a:t>
            </a:r>
            <a:r>
              <a:rPr lang="sk-SK" sz="2400" dirty="0" smtClean="0">
                <a:solidFill>
                  <a:srgbClr val="0070C0"/>
                </a:solidFill>
              </a:rPr>
              <a:t>ávrh 2 kroky od 1.1. 2023 a od </a:t>
            </a:r>
            <a:r>
              <a:rPr lang="sk-SK" sz="2400" dirty="0">
                <a:solidFill>
                  <a:srgbClr val="0070C0"/>
                </a:solidFill>
              </a:rPr>
              <a:t>1.1. 2025 - 1. rok 70%, 2. rok 80 %, 3. rok 90%, 4 + roky 100%</a:t>
            </a:r>
          </a:p>
          <a:p>
            <a:endParaRPr lang="sk-SK" sz="2400" dirty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sk-SK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k-SK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93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38910"/>
            <a:ext cx="8229600" cy="648072"/>
          </a:xfrm>
        </p:spPr>
        <p:txBody>
          <a:bodyPr/>
          <a:lstStyle/>
          <a:p>
            <a:r>
              <a:rPr lang="sk-SK" sz="3200" b="1" dirty="0" smtClean="0">
                <a:solidFill>
                  <a:srgbClr val="0070C0"/>
                </a:solidFill>
              </a:rPr>
              <a:t>Sprostredkovanie</a:t>
            </a:r>
            <a:endParaRPr lang="sk-SK" sz="32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/>
          <a:lstStyle/>
          <a:p>
            <a:r>
              <a:rPr lang="sk-SK" sz="2400" dirty="0" smtClean="0">
                <a:solidFill>
                  <a:srgbClr val="0070C0"/>
                </a:solidFill>
              </a:rPr>
              <a:t>pracovná verzia v spolupráci s NBS</a:t>
            </a:r>
          </a:p>
          <a:p>
            <a:r>
              <a:rPr lang="sk-SK" sz="2400" dirty="0" smtClean="0">
                <a:solidFill>
                  <a:srgbClr val="0070C0"/>
                </a:solidFill>
              </a:rPr>
              <a:t>regulácia provízií </a:t>
            </a:r>
          </a:p>
          <a:p>
            <a:r>
              <a:rPr lang="sk-SK" sz="2400" dirty="0" err="1" smtClean="0">
                <a:solidFill>
                  <a:srgbClr val="0070C0"/>
                </a:solidFill>
              </a:rPr>
              <a:t>tipérstvo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sk-SK" sz="2400" dirty="0" smtClean="0">
                <a:solidFill>
                  <a:srgbClr val="0070C0"/>
                </a:solidFill>
              </a:rPr>
              <a:t>zvýšenie </a:t>
            </a:r>
            <a:r>
              <a:rPr lang="sk-SK" sz="2400" dirty="0">
                <a:solidFill>
                  <a:srgbClr val="0070C0"/>
                </a:solidFill>
              </a:rPr>
              <a:t>zodpovednosti nadriadených subjektov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odborná spôsobilosť – OFV a skúšky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skupinové poistenie </a:t>
            </a:r>
            <a:endParaRPr lang="sk-SK" sz="2400" dirty="0" smtClean="0">
              <a:solidFill>
                <a:srgbClr val="0070C0"/>
              </a:solidFill>
            </a:endParaRPr>
          </a:p>
          <a:p>
            <a:r>
              <a:rPr lang="sk-SK" sz="2400" dirty="0" smtClean="0">
                <a:solidFill>
                  <a:srgbClr val="0070C0"/>
                </a:solidFill>
              </a:rPr>
              <a:t>poistenie </a:t>
            </a:r>
            <a:r>
              <a:rPr lang="sk-SK" sz="2400" dirty="0">
                <a:solidFill>
                  <a:srgbClr val="0070C0"/>
                </a:solidFill>
              </a:rPr>
              <a:t>FA a FP – viacero sektorov </a:t>
            </a:r>
          </a:p>
          <a:p>
            <a:r>
              <a:rPr lang="sk-SK" sz="2400" dirty="0">
                <a:solidFill>
                  <a:srgbClr val="0070C0"/>
                </a:solidFill>
              </a:rPr>
              <a:t>funkcia odborného garanta </a:t>
            </a:r>
            <a:endParaRPr lang="sk-SK" sz="2400" dirty="0" smtClean="0">
              <a:solidFill>
                <a:srgbClr val="0070C0"/>
              </a:solidFill>
            </a:endParaRPr>
          </a:p>
          <a:p>
            <a:r>
              <a:rPr lang="sk-SK" sz="2400" b="1" dirty="0" smtClean="0">
                <a:solidFill>
                  <a:srgbClr val="0070C0"/>
                </a:solidFill>
              </a:rPr>
              <a:t>Nové podnety – RIS </a:t>
            </a:r>
            <a:endParaRPr lang="sk-SK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sk-SK" sz="2800" dirty="0">
              <a:solidFill>
                <a:srgbClr val="0070C0"/>
              </a:solidFill>
            </a:endParaRPr>
          </a:p>
          <a:p>
            <a:endParaRPr lang="sk-SK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152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6192688"/>
          </a:xfrm>
        </p:spPr>
        <p:txBody>
          <a:bodyPr/>
          <a:lstStyle/>
          <a:p>
            <a:pPr marL="0" indent="0" algn="ctr">
              <a:buNone/>
            </a:pPr>
            <a:r>
              <a:rPr lang="sk-SK" b="1" dirty="0" smtClean="0">
                <a:solidFill>
                  <a:srgbClr val="0070C0"/>
                </a:solidFill>
              </a:rPr>
              <a:t>PZP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400" b="1" dirty="0" smtClean="0">
                <a:solidFill>
                  <a:srgbClr val="0070C0"/>
                </a:solidFill>
              </a:rPr>
              <a:t>1. okruh – transpozícia MID </a:t>
            </a:r>
          </a:p>
          <a:p>
            <a:pPr algn="just"/>
            <a:r>
              <a:rPr lang="sk-SK" sz="2400" b="1" dirty="0" err="1" smtClean="0">
                <a:solidFill>
                  <a:srgbClr val="0070C0"/>
                </a:solidFill>
              </a:rPr>
              <a:t>Scope</a:t>
            </a:r>
            <a:r>
              <a:rPr lang="sk-SK" sz="2400" dirty="0" smtClean="0">
                <a:solidFill>
                  <a:srgbClr val="0070C0"/>
                </a:solidFill>
              </a:rPr>
              <a:t> - </a:t>
            </a:r>
            <a:r>
              <a:rPr lang="sk-SK" sz="2400" dirty="0" err="1" smtClean="0">
                <a:solidFill>
                  <a:srgbClr val="0070C0"/>
                </a:solidFill>
              </a:rPr>
              <a:t>light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dirty="0" err="1">
                <a:solidFill>
                  <a:srgbClr val="0070C0"/>
                </a:solidFill>
              </a:rPr>
              <a:t>vehicles</a:t>
            </a:r>
            <a:r>
              <a:rPr lang="sk-SK" sz="2400" dirty="0">
                <a:solidFill>
                  <a:srgbClr val="0070C0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konštrukčná rýchlosť  viac ako  25 km/h  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konštrukčná rýchlosť viac ako 14 km/h a hmotnosť viac ako 25 kg</a:t>
            </a:r>
          </a:p>
          <a:p>
            <a:pPr algn="just"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invalidný vozík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možnosť rozšíriť – PZP, GF</a:t>
            </a:r>
            <a:endParaRPr lang="sk-SK" sz="2400" dirty="0" smtClean="0">
              <a:solidFill>
                <a:srgbClr val="0070C0"/>
              </a:solidFill>
            </a:endParaRPr>
          </a:p>
          <a:p>
            <a:pPr algn="just"/>
            <a:r>
              <a:rPr lang="sk-SK" sz="2400" b="1" dirty="0">
                <a:solidFill>
                  <a:srgbClr val="0070C0"/>
                </a:solidFill>
              </a:rPr>
              <a:t>Motošport</a:t>
            </a:r>
            <a:r>
              <a:rPr lang="sk-SK" sz="2000" dirty="0">
                <a:solidFill>
                  <a:srgbClr val="0070C0"/>
                </a:solidFill>
              </a:rPr>
              <a:t> – </a:t>
            </a:r>
            <a:r>
              <a:rPr lang="sk-SK" sz="2400" dirty="0">
                <a:solidFill>
                  <a:srgbClr val="0070C0"/>
                </a:solidFill>
              </a:rPr>
              <a:t>úplne iné riziko ako PZP </a:t>
            </a:r>
          </a:p>
          <a:p>
            <a:pPr algn="just"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na </a:t>
            </a:r>
            <a:r>
              <a:rPr lang="sk-SK" sz="2400" dirty="0">
                <a:solidFill>
                  <a:srgbClr val="0070C0"/>
                </a:solidFill>
              </a:rPr>
              <a:t>cestách, ktoré nemôže využívať verejnosť – vyhradené, vymedzené trasy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výluka ak alternatívne poistenie alebo iná záruka </a:t>
            </a:r>
          </a:p>
          <a:p>
            <a:pPr marL="0" indent="0" algn="just">
              <a:buNone/>
            </a:pPr>
            <a:endParaRPr lang="sk-SK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81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porovnateľné krytie ako pri PZP</a:t>
            </a:r>
          </a:p>
          <a:p>
            <a:pPr algn="just"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divákov nie pretekárov </a:t>
            </a:r>
            <a:endParaRPr lang="sk-SK" sz="2400" dirty="0" smtClean="0">
              <a:solidFill>
                <a:srgbClr val="0070C0"/>
              </a:solidFill>
            </a:endParaRPr>
          </a:p>
          <a:p>
            <a:pPr algn="just"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zákon č. 1/2014 </a:t>
            </a:r>
            <a:r>
              <a:rPr lang="sk-SK" sz="2400" dirty="0" err="1" smtClean="0">
                <a:solidFill>
                  <a:srgbClr val="0070C0"/>
                </a:solidFill>
              </a:rPr>
              <a:t>Z.z</a:t>
            </a:r>
            <a:r>
              <a:rPr lang="sk-SK" sz="2400" dirty="0" smtClean="0">
                <a:solidFill>
                  <a:srgbClr val="0070C0"/>
                </a:solidFill>
              </a:rPr>
              <a:t>. o organizovaní verejných športových podujatí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sk-SK" sz="2400" dirty="0" smtClean="0">
                <a:solidFill>
                  <a:srgbClr val="0070C0"/>
                </a:solidFill>
              </a:rPr>
              <a:t>nediskriminačné</a:t>
            </a:r>
            <a:r>
              <a:rPr lang="sk-SK" sz="2400" b="1" dirty="0" smtClean="0">
                <a:solidFill>
                  <a:srgbClr val="0070C0"/>
                </a:solidFill>
              </a:rPr>
              <a:t> zohľadňovanie škodového priebehu </a:t>
            </a:r>
            <a:r>
              <a:rPr lang="sk-SK" sz="2400" dirty="0" smtClean="0">
                <a:solidFill>
                  <a:srgbClr val="0070C0"/>
                </a:solidFill>
              </a:rPr>
              <a:t>PZP vo všetkých ČŠ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sk-SK" sz="2400" dirty="0">
                <a:solidFill>
                  <a:srgbClr val="0070C0"/>
                </a:solidFill>
              </a:rPr>
              <a:t>p</a:t>
            </a:r>
            <a:r>
              <a:rPr lang="sk-SK" sz="2400" dirty="0" smtClean="0">
                <a:solidFill>
                  <a:srgbClr val="0070C0"/>
                </a:solidFill>
              </a:rPr>
              <a:t>ovinnosť poisťovne zverejniť na webe všeobecné </a:t>
            </a:r>
            <a:r>
              <a:rPr lang="sk-SK" sz="2400" dirty="0" err="1" smtClean="0">
                <a:solidFill>
                  <a:srgbClr val="0070C0"/>
                </a:solidFill>
              </a:rPr>
              <a:t>info</a:t>
            </a:r>
            <a:r>
              <a:rPr lang="sk-SK" sz="2400" dirty="0" smtClean="0">
                <a:solidFill>
                  <a:srgbClr val="0070C0"/>
                </a:solidFill>
              </a:rPr>
              <a:t> o spôsobe ako zohľadňuje škodový priebeh (bonus/</a:t>
            </a:r>
            <a:r>
              <a:rPr lang="sk-SK" sz="2400" dirty="0" err="1" smtClean="0">
                <a:solidFill>
                  <a:srgbClr val="0070C0"/>
                </a:solidFill>
              </a:rPr>
              <a:t>malus</a:t>
            </a:r>
            <a:r>
              <a:rPr lang="sk-SK" sz="2400" dirty="0" smtClean="0">
                <a:solidFill>
                  <a:srgbClr val="0070C0"/>
                </a:solidFill>
              </a:rPr>
              <a:t> systém) 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endParaRPr lang="sk-SK" sz="2400" dirty="0">
              <a:solidFill>
                <a:srgbClr val="0070C0"/>
              </a:solidFill>
            </a:endParaRPr>
          </a:p>
          <a:p>
            <a:endParaRPr lang="sk-SK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32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12999</TotalTime>
  <Words>947</Words>
  <Application>Microsoft Office PowerPoint</Application>
  <PresentationFormat>Prezentácia na obrazovke (4:3)</PresentationFormat>
  <Paragraphs>131</Paragraphs>
  <Slides>19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Times New Roman</vt:lpstr>
      <vt:lpstr>Wingdings</vt:lpstr>
      <vt:lpstr>Výchozí návrh</vt:lpstr>
      <vt:lpstr>Acrobat Document</vt:lpstr>
      <vt:lpstr>Transpozícia MID a súvisiace zmeny   Častá  14.6.2023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Sprostredkovanie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Pohľad do EÚ</vt:lpstr>
      <vt:lpstr>EU Retail Investment Strategy</vt:lpstr>
      <vt:lpstr>Prezentácia programu PowerPoint</vt:lpstr>
      <vt:lpstr>Prezentácia programu PowerPoint</vt:lpstr>
      <vt:lpstr>   ĎAKUJEM ZA POZORNOSŤ  otázky?      </vt:lpstr>
    </vt:vector>
  </TitlesOfParts>
  <Company>retro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Katonak Dusan</cp:lastModifiedBy>
  <cp:revision>914</cp:revision>
  <cp:lastPrinted>2023-06-09T07:19:20Z</cp:lastPrinted>
  <dcterms:created xsi:type="dcterms:W3CDTF">2006-09-13T19:22:57Z</dcterms:created>
  <dcterms:modified xsi:type="dcterms:W3CDTF">2023-06-09T10:53:04Z</dcterms:modified>
</cp:coreProperties>
</file>