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46"/>
  </p:handoutMasterIdLst>
  <p:sldIdLst>
    <p:sldId id="256" r:id="rId2"/>
    <p:sldId id="328" r:id="rId3"/>
    <p:sldId id="289" r:id="rId4"/>
    <p:sldId id="330" r:id="rId5"/>
    <p:sldId id="291" r:id="rId6"/>
    <p:sldId id="290" r:id="rId7"/>
    <p:sldId id="329" r:id="rId8"/>
    <p:sldId id="338" r:id="rId9"/>
    <p:sldId id="324" r:id="rId10"/>
    <p:sldId id="325" r:id="rId11"/>
    <p:sldId id="332" r:id="rId12"/>
    <p:sldId id="335" r:id="rId13"/>
    <p:sldId id="336" r:id="rId14"/>
    <p:sldId id="334" r:id="rId15"/>
    <p:sldId id="346" r:id="rId16"/>
    <p:sldId id="344" r:id="rId17"/>
    <p:sldId id="347" r:id="rId18"/>
    <p:sldId id="292" r:id="rId19"/>
    <p:sldId id="326" r:id="rId20"/>
    <p:sldId id="327" r:id="rId21"/>
    <p:sldId id="288" r:id="rId22"/>
    <p:sldId id="286" r:id="rId23"/>
    <p:sldId id="287" r:id="rId24"/>
    <p:sldId id="284" r:id="rId25"/>
    <p:sldId id="283" r:id="rId26"/>
    <p:sldId id="285" r:id="rId27"/>
    <p:sldId id="261" r:id="rId28"/>
    <p:sldId id="281" r:id="rId29"/>
    <p:sldId id="263" r:id="rId30"/>
    <p:sldId id="264" r:id="rId31"/>
    <p:sldId id="273" r:id="rId32"/>
    <p:sldId id="265" r:id="rId33"/>
    <p:sldId id="282" r:id="rId34"/>
    <p:sldId id="274" r:id="rId35"/>
    <p:sldId id="352" r:id="rId36"/>
    <p:sldId id="280" r:id="rId37"/>
    <p:sldId id="279" r:id="rId38"/>
    <p:sldId id="272" r:id="rId39"/>
    <p:sldId id="266" r:id="rId40"/>
    <p:sldId id="353" r:id="rId41"/>
    <p:sldId id="348" r:id="rId42"/>
    <p:sldId id="349" r:id="rId43"/>
    <p:sldId id="350" r:id="rId44"/>
    <p:sldId id="259" r:id="rId45"/>
  </p:sldIdLst>
  <p:sldSz cx="9144000" cy="5143500" type="screen16x9"/>
  <p:notesSz cx="6805613" cy="99441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6C6C"/>
    <a:srgbClr val="141760"/>
    <a:srgbClr val="A70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92" autoAdjust="0"/>
    <p:restoredTop sz="86395" autoAdjust="0"/>
  </p:normalViewPr>
  <p:slideViewPr>
    <p:cSldViewPr>
      <p:cViewPr varScale="1">
        <p:scale>
          <a:sx n="65" d="100"/>
          <a:sy n="65" d="100"/>
        </p:scale>
        <p:origin x="72" y="436"/>
      </p:cViewPr>
      <p:guideLst>
        <p:guide orient="horz" pos="1620"/>
        <p:guide pos="2880"/>
      </p:guideLst>
    </p:cSldViewPr>
  </p:slideViewPr>
  <p:outlineViewPr>
    <p:cViewPr>
      <p:scale>
        <a:sx n="33" d="100"/>
        <a:sy n="33" d="100"/>
      </p:scale>
      <p:origin x="0" y="282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3758" y="-82"/>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AAE1E-32A5-4C03-B6A9-3BA8FC74FFC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sk-SK"/>
        </a:p>
      </dgm:t>
    </dgm:pt>
    <dgm:pt modelId="{AF54C88C-DD22-4BA0-828B-79D7CE4E352D}">
      <dgm:prSet phldrT="[Text]"/>
      <dgm:spPr>
        <a:solidFill>
          <a:schemeClr val="tx2">
            <a:lumMod val="50000"/>
          </a:schemeClr>
        </a:solidFill>
      </dgm:spPr>
      <dgm:t>
        <a:bodyPr/>
        <a:lstStyle/>
        <a:p>
          <a:r>
            <a:rPr lang="sk-SK" b="1" dirty="0"/>
            <a:t>1. Náklady a poplatky</a:t>
          </a:r>
        </a:p>
      </dgm:t>
    </dgm:pt>
    <dgm:pt modelId="{C670E8D5-D9D9-48C8-B573-C8FEA2E50BD2}" type="parTrans" cxnId="{1E7E85C6-97CD-4CAF-AF6A-2BFE1FA251E1}">
      <dgm:prSet/>
      <dgm:spPr/>
      <dgm:t>
        <a:bodyPr/>
        <a:lstStyle/>
        <a:p>
          <a:endParaRPr lang="sk-SK"/>
        </a:p>
      </dgm:t>
    </dgm:pt>
    <dgm:pt modelId="{022DB2DC-A59C-4689-BF86-1ABB1188669E}" type="sibTrans" cxnId="{1E7E85C6-97CD-4CAF-AF6A-2BFE1FA251E1}">
      <dgm:prSet/>
      <dgm:spPr/>
      <dgm:t>
        <a:bodyPr/>
        <a:lstStyle/>
        <a:p>
          <a:endParaRPr lang="sk-SK"/>
        </a:p>
      </dgm:t>
    </dgm:pt>
    <dgm:pt modelId="{757ACF57-F50B-425E-95D4-AADC72DF82DA}">
      <dgm:prSet phldrT="[Text]"/>
      <dgm:spPr>
        <a:solidFill>
          <a:schemeClr val="tx2">
            <a:lumMod val="50000"/>
          </a:schemeClr>
        </a:solidFill>
      </dgm:spPr>
      <dgm:t>
        <a:bodyPr/>
        <a:lstStyle/>
        <a:p>
          <a:r>
            <a:rPr lang="sk-SK" dirty="0"/>
            <a:t>Identifikácia nákladov</a:t>
          </a:r>
        </a:p>
      </dgm:t>
    </dgm:pt>
    <dgm:pt modelId="{0830B9B5-90A7-4134-8546-E21DF625B1A3}" type="parTrans" cxnId="{C9DA0306-D590-4967-BF92-D5163070B99E}">
      <dgm:prSet/>
      <dgm:spPr/>
      <dgm:t>
        <a:bodyPr/>
        <a:lstStyle/>
        <a:p>
          <a:endParaRPr lang="sk-SK"/>
        </a:p>
      </dgm:t>
    </dgm:pt>
    <dgm:pt modelId="{EC5FF5BD-5A3A-408E-A51E-947FDD1B742C}" type="sibTrans" cxnId="{C9DA0306-D590-4967-BF92-D5163070B99E}">
      <dgm:prSet/>
      <dgm:spPr/>
      <dgm:t>
        <a:bodyPr/>
        <a:lstStyle/>
        <a:p>
          <a:endParaRPr lang="sk-SK"/>
        </a:p>
      </dgm:t>
    </dgm:pt>
    <dgm:pt modelId="{2E4EE2E9-F68B-42D4-B119-AD33DB88010B}">
      <dgm:prSet phldrT="[Text]"/>
      <dgm:spPr>
        <a:solidFill>
          <a:schemeClr val="tx2">
            <a:lumMod val="50000"/>
          </a:schemeClr>
        </a:solidFill>
      </dgm:spPr>
      <dgm:t>
        <a:bodyPr/>
        <a:lstStyle/>
        <a:p>
          <a:r>
            <a:rPr lang="sk-SK" dirty="0"/>
            <a:t>Priradenie nákladov</a:t>
          </a:r>
        </a:p>
      </dgm:t>
    </dgm:pt>
    <dgm:pt modelId="{C7F117F7-E6DD-4886-812A-1B88D350673B}" type="parTrans" cxnId="{CA2235B8-60F7-4817-98C6-1966DEF72D84}">
      <dgm:prSet/>
      <dgm:spPr/>
      <dgm:t>
        <a:bodyPr/>
        <a:lstStyle/>
        <a:p>
          <a:endParaRPr lang="sk-SK"/>
        </a:p>
      </dgm:t>
    </dgm:pt>
    <dgm:pt modelId="{D6F837C1-9E19-483F-A78A-0EE0F3EC6C18}" type="sibTrans" cxnId="{CA2235B8-60F7-4817-98C6-1966DEF72D84}">
      <dgm:prSet/>
      <dgm:spPr/>
      <dgm:t>
        <a:bodyPr/>
        <a:lstStyle/>
        <a:p>
          <a:endParaRPr lang="sk-SK"/>
        </a:p>
      </dgm:t>
    </dgm:pt>
    <dgm:pt modelId="{5CD7AD8D-71A5-4149-A2AE-458044A9E8B4}">
      <dgm:prSet phldrT="[Text]"/>
      <dgm:spPr>
        <a:solidFill>
          <a:schemeClr val="tx2">
            <a:lumMod val="75000"/>
          </a:schemeClr>
        </a:solidFill>
      </dgm:spPr>
      <dgm:t>
        <a:bodyPr/>
        <a:lstStyle/>
        <a:p>
          <a:r>
            <a:rPr lang="sk-SK" b="1" dirty="0"/>
            <a:t>2. Testovanie</a:t>
          </a:r>
        </a:p>
      </dgm:t>
    </dgm:pt>
    <dgm:pt modelId="{9E815E7E-615D-453E-A7C3-CB36FA98B886}" type="parTrans" cxnId="{68D4A56B-D8DF-431D-8DB3-9A429E77FF43}">
      <dgm:prSet/>
      <dgm:spPr/>
      <dgm:t>
        <a:bodyPr/>
        <a:lstStyle/>
        <a:p>
          <a:endParaRPr lang="sk-SK"/>
        </a:p>
      </dgm:t>
    </dgm:pt>
    <dgm:pt modelId="{4B70F8C5-57A8-422D-AEA7-ADC218F8FAB6}" type="sibTrans" cxnId="{68D4A56B-D8DF-431D-8DB3-9A429E77FF43}">
      <dgm:prSet/>
      <dgm:spPr/>
      <dgm:t>
        <a:bodyPr/>
        <a:lstStyle/>
        <a:p>
          <a:endParaRPr lang="sk-SK"/>
        </a:p>
      </dgm:t>
    </dgm:pt>
    <dgm:pt modelId="{5170C943-C534-4AD8-8C9B-B0888D60D873}">
      <dgm:prSet phldrT="[Text]"/>
      <dgm:spPr>
        <a:solidFill>
          <a:schemeClr val="tx2">
            <a:lumMod val="75000"/>
          </a:schemeClr>
        </a:solidFill>
      </dgm:spPr>
      <dgm:t>
        <a:bodyPr/>
        <a:lstStyle/>
        <a:p>
          <a:r>
            <a:rPr lang="sk-SK" dirty="0"/>
            <a:t>Testovanie investičnej časti</a:t>
          </a:r>
        </a:p>
      </dgm:t>
    </dgm:pt>
    <dgm:pt modelId="{11974AA3-A187-4331-86FA-C35FB2FE7E95}" type="parTrans" cxnId="{BFEBF56E-F324-42EF-9828-EC72EEA9657D}">
      <dgm:prSet/>
      <dgm:spPr/>
      <dgm:t>
        <a:bodyPr/>
        <a:lstStyle/>
        <a:p>
          <a:endParaRPr lang="sk-SK"/>
        </a:p>
      </dgm:t>
    </dgm:pt>
    <dgm:pt modelId="{792122A1-60C4-42B4-B187-BD78F369CAFC}" type="sibTrans" cxnId="{BFEBF56E-F324-42EF-9828-EC72EEA9657D}">
      <dgm:prSet/>
      <dgm:spPr/>
      <dgm:t>
        <a:bodyPr/>
        <a:lstStyle/>
        <a:p>
          <a:endParaRPr lang="sk-SK"/>
        </a:p>
      </dgm:t>
    </dgm:pt>
    <dgm:pt modelId="{DC1BF47E-92BE-44C4-BDF8-D3C0731BB50F}">
      <dgm:prSet phldrT="[Text]"/>
      <dgm:spPr>
        <a:solidFill>
          <a:schemeClr val="tx2">
            <a:lumMod val="75000"/>
          </a:schemeClr>
        </a:solidFill>
      </dgm:spPr>
      <dgm:t>
        <a:bodyPr/>
        <a:lstStyle/>
        <a:p>
          <a:r>
            <a:rPr lang="sk-SK" dirty="0"/>
            <a:t>Testovanie poistného krytia</a:t>
          </a:r>
        </a:p>
      </dgm:t>
    </dgm:pt>
    <dgm:pt modelId="{B84A7409-090F-44D2-98EF-19CE9B7099C8}" type="parTrans" cxnId="{EFE8BA66-DB9A-49CD-918E-2BFB1B30F594}">
      <dgm:prSet/>
      <dgm:spPr/>
      <dgm:t>
        <a:bodyPr/>
        <a:lstStyle/>
        <a:p>
          <a:endParaRPr lang="sk-SK"/>
        </a:p>
      </dgm:t>
    </dgm:pt>
    <dgm:pt modelId="{C25CADA3-0300-4A3C-AD07-80389BE7AA23}" type="sibTrans" cxnId="{EFE8BA66-DB9A-49CD-918E-2BFB1B30F594}">
      <dgm:prSet/>
      <dgm:spPr/>
      <dgm:t>
        <a:bodyPr/>
        <a:lstStyle/>
        <a:p>
          <a:endParaRPr lang="sk-SK"/>
        </a:p>
      </dgm:t>
    </dgm:pt>
    <dgm:pt modelId="{734C1C14-C3C0-4A77-929A-FF6FB631D409}">
      <dgm:prSet phldrT="[Text]"/>
      <dgm:spPr/>
      <dgm:t>
        <a:bodyPr/>
        <a:lstStyle/>
        <a:p>
          <a:r>
            <a:rPr lang="sk-SK" b="1" dirty="0"/>
            <a:t>3. Prehodnocovanie</a:t>
          </a:r>
        </a:p>
      </dgm:t>
    </dgm:pt>
    <dgm:pt modelId="{3AF2852E-8232-4993-8662-311319662863}" type="parTrans" cxnId="{333A6FEE-839A-4F67-8899-FB091F97FF72}">
      <dgm:prSet/>
      <dgm:spPr/>
      <dgm:t>
        <a:bodyPr/>
        <a:lstStyle/>
        <a:p>
          <a:endParaRPr lang="sk-SK"/>
        </a:p>
      </dgm:t>
    </dgm:pt>
    <dgm:pt modelId="{6B96CCD0-D2D4-4F94-B201-641941A7FBA1}" type="sibTrans" cxnId="{333A6FEE-839A-4F67-8899-FB091F97FF72}">
      <dgm:prSet/>
      <dgm:spPr/>
      <dgm:t>
        <a:bodyPr/>
        <a:lstStyle/>
        <a:p>
          <a:endParaRPr lang="sk-SK"/>
        </a:p>
      </dgm:t>
    </dgm:pt>
    <dgm:pt modelId="{645B6A01-D560-4125-85BC-4865CDE847B3}">
      <dgm:prSet phldrT="[Text]"/>
      <dgm:spPr/>
      <dgm:t>
        <a:bodyPr/>
        <a:lstStyle/>
        <a:p>
          <a:r>
            <a:rPr lang="sk-SK" dirty="0"/>
            <a:t>Porovnanie výkonnosti oproti očakávaniam</a:t>
          </a:r>
        </a:p>
      </dgm:t>
    </dgm:pt>
    <dgm:pt modelId="{E01B9B1B-F409-411C-A8C5-7AECBCB19C7C}" type="parTrans" cxnId="{0763B761-F556-4315-B31A-323D24ABB5FF}">
      <dgm:prSet/>
      <dgm:spPr/>
      <dgm:t>
        <a:bodyPr/>
        <a:lstStyle/>
        <a:p>
          <a:endParaRPr lang="sk-SK"/>
        </a:p>
      </dgm:t>
    </dgm:pt>
    <dgm:pt modelId="{ACF82E2E-D512-4C61-9228-E4AA220EA4E8}" type="sibTrans" cxnId="{0763B761-F556-4315-B31A-323D24ABB5FF}">
      <dgm:prSet/>
      <dgm:spPr/>
      <dgm:t>
        <a:bodyPr/>
        <a:lstStyle/>
        <a:p>
          <a:endParaRPr lang="sk-SK"/>
        </a:p>
      </dgm:t>
    </dgm:pt>
    <dgm:pt modelId="{973B9886-96BD-4D19-B98F-E52B703B07CA}">
      <dgm:prSet phldrT="[Text]"/>
      <dgm:spPr/>
      <dgm:t>
        <a:bodyPr/>
        <a:lstStyle/>
        <a:p>
          <a:r>
            <a:rPr lang="sk-SK" dirty="0"/>
            <a:t>Porovnanie aktívne a pasívne spravovaných fondov</a:t>
          </a:r>
        </a:p>
      </dgm:t>
    </dgm:pt>
    <dgm:pt modelId="{93CE7146-4BC8-4DD7-A4C8-1CE559799E25}" type="parTrans" cxnId="{FF8A9820-15E8-4543-A412-E7B9F5CA3152}">
      <dgm:prSet/>
      <dgm:spPr/>
      <dgm:t>
        <a:bodyPr/>
        <a:lstStyle/>
        <a:p>
          <a:endParaRPr lang="sk-SK"/>
        </a:p>
      </dgm:t>
    </dgm:pt>
    <dgm:pt modelId="{2D3C72F9-9ED7-4585-B827-DD951D2F220A}" type="sibTrans" cxnId="{FF8A9820-15E8-4543-A412-E7B9F5CA3152}">
      <dgm:prSet/>
      <dgm:spPr/>
      <dgm:t>
        <a:bodyPr/>
        <a:lstStyle/>
        <a:p>
          <a:endParaRPr lang="sk-SK"/>
        </a:p>
      </dgm:t>
    </dgm:pt>
    <dgm:pt modelId="{81EFEB7F-3382-41ED-87EB-D87792C17942}">
      <dgm:prSet phldrT="[Text]"/>
      <dgm:spPr>
        <a:solidFill>
          <a:schemeClr val="tx2">
            <a:lumMod val="50000"/>
          </a:schemeClr>
        </a:solidFill>
      </dgm:spPr>
      <dgm:t>
        <a:bodyPr/>
        <a:lstStyle/>
        <a:p>
          <a:r>
            <a:rPr lang="sk-SK" dirty="0"/>
            <a:t>Hodnotenie primeranosti nákladov</a:t>
          </a:r>
        </a:p>
      </dgm:t>
    </dgm:pt>
    <dgm:pt modelId="{EC634234-6434-4F81-8AD9-ADA0285E476A}" type="parTrans" cxnId="{B856657F-CB8E-49B6-AF11-FBFDE2A78D4F}">
      <dgm:prSet/>
      <dgm:spPr/>
      <dgm:t>
        <a:bodyPr/>
        <a:lstStyle/>
        <a:p>
          <a:endParaRPr lang="sk-SK"/>
        </a:p>
      </dgm:t>
    </dgm:pt>
    <dgm:pt modelId="{03BBA777-917A-4D00-AE73-17FCA1B87B26}" type="sibTrans" cxnId="{B856657F-CB8E-49B6-AF11-FBFDE2A78D4F}">
      <dgm:prSet/>
      <dgm:spPr/>
      <dgm:t>
        <a:bodyPr/>
        <a:lstStyle/>
        <a:p>
          <a:endParaRPr lang="sk-SK"/>
        </a:p>
      </dgm:t>
    </dgm:pt>
    <dgm:pt modelId="{CF1E3C23-B717-4F29-AB51-64B7A1ABB3EF}">
      <dgm:prSet phldrT="[Text]"/>
      <dgm:spPr>
        <a:solidFill>
          <a:schemeClr val="tx2">
            <a:lumMod val="75000"/>
          </a:schemeClr>
        </a:solidFill>
      </dgm:spPr>
      <dgm:t>
        <a:bodyPr/>
        <a:lstStyle/>
        <a:p>
          <a:r>
            <a:rPr lang="sk-SK" dirty="0"/>
            <a:t>Testovanie garancií</a:t>
          </a:r>
        </a:p>
      </dgm:t>
    </dgm:pt>
    <dgm:pt modelId="{D784B331-B05C-438C-9114-F25CC86E8E12}" type="parTrans" cxnId="{CF9619BE-571E-4997-8028-E3273DB1A55B}">
      <dgm:prSet/>
      <dgm:spPr/>
      <dgm:t>
        <a:bodyPr/>
        <a:lstStyle/>
        <a:p>
          <a:endParaRPr lang="sk-SK"/>
        </a:p>
      </dgm:t>
    </dgm:pt>
    <dgm:pt modelId="{DFE0E9BF-5A0E-4D74-AA49-CB2EE860C584}" type="sibTrans" cxnId="{CF9619BE-571E-4997-8028-E3273DB1A55B}">
      <dgm:prSet/>
      <dgm:spPr/>
      <dgm:t>
        <a:bodyPr/>
        <a:lstStyle/>
        <a:p>
          <a:endParaRPr lang="sk-SK"/>
        </a:p>
      </dgm:t>
    </dgm:pt>
    <dgm:pt modelId="{4D1070B9-526E-45B4-939C-0B4A9595E0B4}">
      <dgm:prSet phldrT="[Text]"/>
      <dgm:spPr/>
      <dgm:t>
        <a:bodyPr/>
        <a:lstStyle/>
        <a:p>
          <a:r>
            <a:rPr lang="sk-SK" dirty="0"/>
            <a:t>Prehodnocovanie poistného krytia</a:t>
          </a:r>
        </a:p>
      </dgm:t>
    </dgm:pt>
    <dgm:pt modelId="{33D0D398-11C7-4168-9482-2A957D390834}" type="parTrans" cxnId="{0C7AE041-EE62-4E02-955C-27CF7C60B649}">
      <dgm:prSet/>
      <dgm:spPr/>
      <dgm:t>
        <a:bodyPr/>
        <a:lstStyle/>
        <a:p>
          <a:endParaRPr lang="sk-SK"/>
        </a:p>
      </dgm:t>
    </dgm:pt>
    <dgm:pt modelId="{38B90425-722A-41E6-B47C-B139B5119A25}" type="sibTrans" cxnId="{0C7AE041-EE62-4E02-955C-27CF7C60B649}">
      <dgm:prSet/>
      <dgm:spPr/>
      <dgm:t>
        <a:bodyPr/>
        <a:lstStyle/>
        <a:p>
          <a:endParaRPr lang="sk-SK"/>
        </a:p>
      </dgm:t>
    </dgm:pt>
    <dgm:pt modelId="{E3188E9A-0133-45B8-ADB6-1ED4B8E927A8}">
      <dgm:prSet phldrT="[Text]"/>
      <dgm:spPr>
        <a:solidFill>
          <a:schemeClr val="tx2">
            <a:lumMod val="75000"/>
          </a:schemeClr>
        </a:solidFill>
      </dgm:spPr>
      <dgm:t>
        <a:bodyPr/>
        <a:lstStyle/>
        <a:p>
          <a:r>
            <a:rPr lang="sk-SK" dirty="0"/>
            <a:t>Súlad cieľového trhu a parametrov produktu s výsledkami testovania</a:t>
          </a:r>
        </a:p>
      </dgm:t>
    </dgm:pt>
    <dgm:pt modelId="{E8872BD9-FC17-446C-B7E6-4EAE965DC35E}" type="parTrans" cxnId="{A2ED69CA-7128-4DB9-9AC3-FE44862ED08D}">
      <dgm:prSet/>
      <dgm:spPr/>
      <dgm:t>
        <a:bodyPr/>
        <a:lstStyle/>
        <a:p>
          <a:endParaRPr lang="sk-SK"/>
        </a:p>
      </dgm:t>
    </dgm:pt>
    <dgm:pt modelId="{B290E97D-F33E-48A7-BD9A-B99679F076A5}" type="sibTrans" cxnId="{A2ED69CA-7128-4DB9-9AC3-FE44862ED08D}">
      <dgm:prSet/>
      <dgm:spPr/>
      <dgm:t>
        <a:bodyPr/>
        <a:lstStyle/>
        <a:p>
          <a:endParaRPr lang="sk-SK"/>
        </a:p>
      </dgm:t>
    </dgm:pt>
    <dgm:pt modelId="{545F9637-557F-48E5-A248-1E31A95FEC3E}">
      <dgm:prSet phldrT="[Text]"/>
      <dgm:spPr>
        <a:solidFill>
          <a:schemeClr val="tx2">
            <a:lumMod val="50000"/>
          </a:schemeClr>
        </a:solidFill>
      </dgm:spPr>
      <dgm:t>
        <a:bodyPr/>
        <a:lstStyle/>
        <a:p>
          <a:r>
            <a:rPr lang="sk-SK" dirty="0"/>
            <a:t>Vyčíslenie nákladov</a:t>
          </a:r>
        </a:p>
      </dgm:t>
    </dgm:pt>
    <dgm:pt modelId="{5D0DDC25-69C8-4B36-B0E6-C4C732B285A1}" type="parTrans" cxnId="{F9BD99B2-7F70-498B-99F7-4FDBED17149E}">
      <dgm:prSet/>
      <dgm:spPr/>
      <dgm:t>
        <a:bodyPr/>
        <a:lstStyle/>
        <a:p>
          <a:endParaRPr lang="sk-SK"/>
        </a:p>
      </dgm:t>
    </dgm:pt>
    <dgm:pt modelId="{41C3B2D2-1CB9-43EA-A2BA-B46F6C6420D1}" type="sibTrans" cxnId="{F9BD99B2-7F70-498B-99F7-4FDBED17149E}">
      <dgm:prSet/>
      <dgm:spPr/>
      <dgm:t>
        <a:bodyPr/>
        <a:lstStyle/>
        <a:p>
          <a:endParaRPr lang="sk-SK"/>
        </a:p>
      </dgm:t>
    </dgm:pt>
    <dgm:pt modelId="{55F5263A-97E7-41FF-81B1-448B128816D6}" type="pres">
      <dgm:prSet presAssocID="{550AAE1E-32A5-4C03-B6A9-3BA8FC74FFC2}" presName="Name0" presStyleCnt="0">
        <dgm:presLayoutVars>
          <dgm:dir/>
          <dgm:resizeHandles val="exact"/>
        </dgm:presLayoutVars>
      </dgm:prSet>
      <dgm:spPr/>
    </dgm:pt>
    <dgm:pt modelId="{7D247EE8-B3A4-4557-8BAD-6CC96A012CF7}" type="pres">
      <dgm:prSet presAssocID="{AF54C88C-DD22-4BA0-828B-79D7CE4E352D}" presName="node" presStyleLbl="node1" presStyleIdx="0" presStyleCnt="3" custLinFactX="-1116" custLinFactNeighborX="-100000" custLinFactNeighborY="-22">
        <dgm:presLayoutVars>
          <dgm:bulletEnabled val="1"/>
        </dgm:presLayoutVars>
      </dgm:prSet>
      <dgm:spPr/>
    </dgm:pt>
    <dgm:pt modelId="{93B08876-A18C-4E84-ACEC-0DE1DC4F8A1D}" type="pres">
      <dgm:prSet presAssocID="{022DB2DC-A59C-4689-BF86-1ABB1188669E}" presName="sibTrans" presStyleCnt="0"/>
      <dgm:spPr/>
    </dgm:pt>
    <dgm:pt modelId="{F608EE8E-4B39-47A8-AD94-A25812E585A3}" type="pres">
      <dgm:prSet presAssocID="{5CD7AD8D-71A5-4149-A2AE-458044A9E8B4}" presName="node" presStyleLbl="node1" presStyleIdx="1" presStyleCnt="3">
        <dgm:presLayoutVars>
          <dgm:bulletEnabled val="1"/>
        </dgm:presLayoutVars>
      </dgm:prSet>
      <dgm:spPr/>
    </dgm:pt>
    <dgm:pt modelId="{892FA563-AD14-4225-B257-F97610191C79}" type="pres">
      <dgm:prSet presAssocID="{4B70F8C5-57A8-422D-AEA7-ADC218F8FAB6}" presName="sibTrans" presStyleCnt="0"/>
      <dgm:spPr/>
    </dgm:pt>
    <dgm:pt modelId="{1B4F5B72-BF5C-4F34-90CD-3170B1CFD88D}" type="pres">
      <dgm:prSet presAssocID="{734C1C14-C3C0-4A77-929A-FF6FB631D409}" presName="node" presStyleLbl="node1" presStyleIdx="2" presStyleCnt="3">
        <dgm:presLayoutVars>
          <dgm:bulletEnabled val="1"/>
        </dgm:presLayoutVars>
      </dgm:prSet>
      <dgm:spPr/>
    </dgm:pt>
  </dgm:ptLst>
  <dgm:cxnLst>
    <dgm:cxn modelId="{0BF7BA01-C75F-4BDA-81A1-BB67EF3B2BDE}" type="presOf" srcId="{2E4EE2E9-F68B-42D4-B119-AD33DB88010B}" destId="{7D247EE8-B3A4-4557-8BAD-6CC96A012CF7}" srcOrd="0" destOrd="3" presId="urn:microsoft.com/office/officeart/2005/8/layout/hList6"/>
    <dgm:cxn modelId="{C9DA0306-D590-4967-BF92-D5163070B99E}" srcId="{AF54C88C-DD22-4BA0-828B-79D7CE4E352D}" destId="{757ACF57-F50B-425E-95D4-AADC72DF82DA}" srcOrd="0" destOrd="0" parTransId="{0830B9B5-90A7-4134-8546-E21DF625B1A3}" sibTransId="{EC5FF5BD-5A3A-408E-A51E-947FDD1B742C}"/>
    <dgm:cxn modelId="{94A57511-7288-4F5E-94B8-06F1A0C71E93}" type="presOf" srcId="{81EFEB7F-3382-41ED-87EB-D87792C17942}" destId="{7D247EE8-B3A4-4557-8BAD-6CC96A012CF7}" srcOrd="0" destOrd="4" presId="urn:microsoft.com/office/officeart/2005/8/layout/hList6"/>
    <dgm:cxn modelId="{3C78D11E-5BEE-4F0D-9F8C-56BF2F8AC56C}" type="presOf" srcId="{4D1070B9-526E-45B4-939C-0B4A9595E0B4}" destId="{1B4F5B72-BF5C-4F34-90CD-3170B1CFD88D}" srcOrd="0" destOrd="3" presId="urn:microsoft.com/office/officeart/2005/8/layout/hList6"/>
    <dgm:cxn modelId="{FF8A9820-15E8-4543-A412-E7B9F5CA3152}" srcId="{734C1C14-C3C0-4A77-929A-FF6FB631D409}" destId="{973B9886-96BD-4D19-B98F-E52B703B07CA}" srcOrd="1" destOrd="0" parTransId="{93CE7146-4BC8-4DD7-A4C8-1CE559799E25}" sibTransId="{2D3C72F9-9ED7-4585-B827-DD951D2F220A}"/>
    <dgm:cxn modelId="{6D51293F-9EB0-4EAF-905A-C38F075C2FD5}" type="presOf" srcId="{DC1BF47E-92BE-44C4-BDF8-D3C0731BB50F}" destId="{F608EE8E-4B39-47A8-AD94-A25812E585A3}" srcOrd="0" destOrd="2" presId="urn:microsoft.com/office/officeart/2005/8/layout/hList6"/>
    <dgm:cxn modelId="{0763B761-F556-4315-B31A-323D24ABB5FF}" srcId="{734C1C14-C3C0-4A77-929A-FF6FB631D409}" destId="{645B6A01-D560-4125-85BC-4865CDE847B3}" srcOrd="0" destOrd="0" parTransId="{E01B9B1B-F409-411C-A8C5-7AECBCB19C7C}" sibTransId="{ACF82E2E-D512-4C61-9228-E4AA220EA4E8}"/>
    <dgm:cxn modelId="{0C7AE041-EE62-4E02-955C-27CF7C60B649}" srcId="{734C1C14-C3C0-4A77-929A-FF6FB631D409}" destId="{4D1070B9-526E-45B4-939C-0B4A9595E0B4}" srcOrd="2" destOrd="0" parTransId="{33D0D398-11C7-4168-9482-2A957D390834}" sibTransId="{38B90425-722A-41E6-B47C-B139B5119A25}"/>
    <dgm:cxn modelId="{EFE8BA66-DB9A-49CD-918E-2BFB1B30F594}" srcId="{5CD7AD8D-71A5-4149-A2AE-458044A9E8B4}" destId="{DC1BF47E-92BE-44C4-BDF8-D3C0731BB50F}" srcOrd="1" destOrd="0" parTransId="{B84A7409-090F-44D2-98EF-19CE9B7099C8}" sibTransId="{C25CADA3-0300-4A3C-AD07-80389BE7AA23}"/>
    <dgm:cxn modelId="{F2E54149-0E12-4010-9598-526F4F1E8A74}" type="presOf" srcId="{550AAE1E-32A5-4C03-B6A9-3BA8FC74FFC2}" destId="{55F5263A-97E7-41FF-81B1-448B128816D6}" srcOrd="0" destOrd="0" presId="urn:microsoft.com/office/officeart/2005/8/layout/hList6"/>
    <dgm:cxn modelId="{68D4A56B-D8DF-431D-8DB3-9A429E77FF43}" srcId="{550AAE1E-32A5-4C03-B6A9-3BA8FC74FFC2}" destId="{5CD7AD8D-71A5-4149-A2AE-458044A9E8B4}" srcOrd="1" destOrd="0" parTransId="{9E815E7E-615D-453E-A7C3-CB36FA98B886}" sibTransId="{4B70F8C5-57A8-422D-AEA7-ADC218F8FAB6}"/>
    <dgm:cxn modelId="{F32AB64E-1B21-40ED-8E0A-564FDA3BC664}" type="presOf" srcId="{5170C943-C534-4AD8-8C9B-B0888D60D873}" destId="{F608EE8E-4B39-47A8-AD94-A25812E585A3}" srcOrd="0" destOrd="1" presId="urn:microsoft.com/office/officeart/2005/8/layout/hList6"/>
    <dgm:cxn modelId="{BFEBF56E-F324-42EF-9828-EC72EEA9657D}" srcId="{5CD7AD8D-71A5-4149-A2AE-458044A9E8B4}" destId="{5170C943-C534-4AD8-8C9B-B0888D60D873}" srcOrd="0" destOrd="0" parTransId="{11974AA3-A187-4331-86FA-C35FB2FE7E95}" sibTransId="{792122A1-60C4-42B4-B187-BD78F369CAFC}"/>
    <dgm:cxn modelId="{C9B1167C-E154-4F8E-B85F-0A3DFAA48BBE}" type="presOf" srcId="{5CD7AD8D-71A5-4149-A2AE-458044A9E8B4}" destId="{F608EE8E-4B39-47A8-AD94-A25812E585A3}" srcOrd="0" destOrd="0" presId="urn:microsoft.com/office/officeart/2005/8/layout/hList6"/>
    <dgm:cxn modelId="{B856657F-CB8E-49B6-AF11-FBFDE2A78D4F}" srcId="{AF54C88C-DD22-4BA0-828B-79D7CE4E352D}" destId="{81EFEB7F-3382-41ED-87EB-D87792C17942}" srcOrd="3" destOrd="0" parTransId="{EC634234-6434-4F81-8AD9-ADA0285E476A}" sibTransId="{03BBA777-917A-4D00-AE73-17FCA1B87B26}"/>
    <dgm:cxn modelId="{EEE42886-25E0-4DA8-8289-497B519126F9}" type="presOf" srcId="{E3188E9A-0133-45B8-ADB6-1ED4B8E927A8}" destId="{F608EE8E-4B39-47A8-AD94-A25812E585A3}" srcOrd="0" destOrd="4" presId="urn:microsoft.com/office/officeart/2005/8/layout/hList6"/>
    <dgm:cxn modelId="{7340198E-1651-4147-8202-1EEEB2F9DF59}" type="presOf" srcId="{AF54C88C-DD22-4BA0-828B-79D7CE4E352D}" destId="{7D247EE8-B3A4-4557-8BAD-6CC96A012CF7}" srcOrd="0" destOrd="0" presId="urn:microsoft.com/office/officeart/2005/8/layout/hList6"/>
    <dgm:cxn modelId="{7F00839A-B3F9-43EF-ACDC-7064F542057C}" type="presOf" srcId="{645B6A01-D560-4125-85BC-4865CDE847B3}" destId="{1B4F5B72-BF5C-4F34-90CD-3170B1CFD88D}" srcOrd="0" destOrd="1" presId="urn:microsoft.com/office/officeart/2005/8/layout/hList6"/>
    <dgm:cxn modelId="{5E7FEE9B-00C3-4E03-80AD-B8DE72B97082}" type="presOf" srcId="{757ACF57-F50B-425E-95D4-AADC72DF82DA}" destId="{7D247EE8-B3A4-4557-8BAD-6CC96A012CF7}" srcOrd="0" destOrd="1" presId="urn:microsoft.com/office/officeart/2005/8/layout/hList6"/>
    <dgm:cxn modelId="{05F582AA-7B93-4FD5-B80E-E09E12B9B294}" type="presOf" srcId="{545F9637-557F-48E5-A248-1E31A95FEC3E}" destId="{7D247EE8-B3A4-4557-8BAD-6CC96A012CF7}" srcOrd="0" destOrd="2" presId="urn:microsoft.com/office/officeart/2005/8/layout/hList6"/>
    <dgm:cxn modelId="{F9BD99B2-7F70-498B-99F7-4FDBED17149E}" srcId="{AF54C88C-DD22-4BA0-828B-79D7CE4E352D}" destId="{545F9637-557F-48E5-A248-1E31A95FEC3E}" srcOrd="1" destOrd="0" parTransId="{5D0DDC25-69C8-4B36-B0E6-C4C732B285A1}" sibTransId="{41C3B2D2-1CB9-43EA-A2BA-B46F6C6420D1}"/>
    <dgm:cxn modelId="{56D8F9B3-873B-460F-AAEF-5EBEBE97FC00}" type="presOf" srcId="{CF1E3C23-B717-4F29-AB51-64B7A1ABB3EF}" destId="{F608EE8E-4B39-47A8-AD94-A25812E585A3}" srcOrd="0" destOrd="3" presId="urn:microsoft.com/office/officeart/2005/8/layout/hList6"/>
    <dgm:cxn modelId="{CA2235B8-60F7-4817-98C6-1966DEF72D84}" srcId="{AF54C88C-DD22-4BA0-828B-79D7CE4E352D}" destId="{2E4EE2E9-F68B-42D4-B119-AD33DB88010B}" srcOrd="2" destOrd="0" parTransId="{C7F117F7-E6DD-4886-812A-1B88D350673B}" sibTransId="{D6F837C1-9E19-483F-A78A-0EE0F3EC6C18}"/>
    <dgm:cxn modelId="{CF9619BE-571E-4997-8028-E3273DB1A55B}" srcId="{5CD7AD8D-71A5-4149-A2AE-458044A9E8B4}" destId="{CF1E3C23-B717-4F29-AB51-64B7A1ABB3EF}" srcOrd="2" destOrd="0" parTransId="{D784B331-B05C-438C-9114-F25CC86E8E12}" sibTransId="{DFE0E9BF-5A0E-4D74-AA49-CB2EE860C584}"/>
    <dgm:cxn modelId="{1E7E85C6-97CD-4CAF-AF6A-2BFE1FA251E1}" srcId="{550AAE1E-32A5-4C03-B6A9-3BA8FC74FFC2}" destId="{AF54C88C-DD22-4BA0-828B-79D7CE4E352D}" srcOrd="0" destOrd="0" parTransId="{C670E8D5-D9D9-48C8-B573-C8FEA2E50BD2}" sibTransId="{022DB2DC-A59C-4689-BF86-1ABB1188669E}"/>
    <dgm:cxn modelId="{A2ED69CA-7128-4DB9-9AC3-FE44862ED08D}" srcId="{5CD7AD8D-71A5-4149-A2AE-458044A9E8B4}" destId="{E3188E9A-0133-45B8-ADB6-1ED4B8E927A8}" srcOrd="3" destOrd="0" parTransId="{E8872BD9-FC17-446C-B7E6-4EAE965DC35E}" sibTransId="{B290E97D-F33E-48A7-BD9A-B99679F076A5}"/>
    <dgm:cxn modelId="{4DD57CCC-5170-4FE9-8131-37E98F9B8938}" type="presOf" srcId="{734C1C14-C3C0-4A77-929A-FF6FB631D409}" destId="{1B4F5B72-BF5C-4F34-90CD-3170B1CFD88D}" srcOrd="0" destOrd="0" presId="urn:microsoft.com/office/officeart/2005/8/layout/hList6"/>
    <dgm:cxn modelId="{8CCD29EB-6851-4E2F-8D9B-EAAF8658079B}" type="presOf" srcId="{973B9886-96BD-4D19-B98F-E52B703B07CA}" destId="{1B4F5B72-BF5C-4F34-90CD-3170B1CFD88D}" srcOrd="0" destOrd="2" presId="urn:microsoft.com/office/officeart/2005/8/layout/hList6"/>
    <dgm:cxn modelId="{333A6FEE-839A-4F67-8899-FB091F97FF72}" srcId="{550AAE1E-32A5-4C03-B6A9-3BA8FC74FFC2}" destId="{734C1C14-C3C0-4A77-929A-FF6FB631D409}" srcOrd="2" destOrd="0" parTransId="{3AF2852E-8232-4993-8662-311319662863}" sibTransId="{6B96CCD0-D2D4-4F94-B201-641941A7FBA1}"/>
    <dgm:cxn modelId="{DD4C27A9-B667-4427-A0F3-3A78A2A4A1BD}" type="presParOf" srcId="{55F5263A-97E7-41FF-81B1-448B128816D6}" destId="{7D247EE8-B3A4-4557-8BAD-6CC96A012CF7}" srcOrd="0" destOrd="0" presId="urn:microsoft.com/office/officeart/2005/8/layout/hList6"/>
    <dgm:cxn modelId="{807639B3-3756-4037-8C24-E8D5F24C8471}" type="presParOf" srcId="{55F5263A-97E7-41FF-81B1-448B128816D6}" destId="{93B08876-A18C-4E84-ACEC-0DE1DC4F8A1D}" srcOrd="1" destOrd="0" presId="urn:microsoft.com/office/officeart/2005/8/layout/hList6"/>
    <dgm:cxn modelId="{81B9584E-FC0B-4BB1-B0EB-542568665036}" type="presParOf" srcId="{55F5263A-97E7-41FF-81B1-448B128816D6}" destId="{F608EE8E-4B39-47A8-AD94-A25812E585A3}" srcOrd="2" destOrd="0" presId="urn:microsoft.com/office/officeart/2005/8/layout/hList6"/>
    <dgm:cxn modelId="{9BE45B75-939F-4A4D-9297-61B2CD8DE5A3}" type="presParOf" srcId="{55F5263A-97E7-41FF-81B1-448B128816D6}" destId="{892FA563-AD14-4225-B257-F97610191C79}" srcOrd="3" destOrd="0" presId="urn:microsoft.com/office/officeart/2005/8/layout/hList6"/>
    <dgm:cxn modelId="{8D4F2BC3-0BB3-40F2-B1C5-D5CD961FE421}" type="presParOf" srcId="{55F5263A-97E7-41FF-81B1-448B128816D6}" destId="{1B4F5B72-BF5C-4F34-90CD-3170B1CFD88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4C9E81-46C3-411E-9386-BD602DB6F47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sk-SK"/>
        </a:p>
      </dgm:t>
    </dgm:pt>
    <dgm:pt modelId="{9A6E2459-2149-47D4-B97B-7955913014AD}">
      <dgm:prSet phldrT="[Text]"/>
      <dgm:spPr>
        <a:solidFill>
          <a:schemeClr val="tx2">
            <a:lumMod val="50000"/>
          </a:schemeClr>
        </a:solidFill>
      </dgm:spPr>
      <dgm:t>
        <a:bodyPr/>
        <a:lstStyle/>
        <a:p>
          <a:r>
            <a:rPr lang="sk-SK" b="1" dirty="0"/>
            <a:t>Distribučné náklady: </a:t>
          </a:r>
        </a:p>
      </dgm:t>
    </dgm:pt>
    <dgm:pt modelId="{03B5ADDB-35F1-4485-9A34-4C8F5DA66986}" type="parTrans" cxnId="{62FAE144-A9AA-4E4C-B368-817002CF755D}">
      <dgm:prSet/>
      <dgm:spPr/>
      <dgm:t>
        <a:bodyPr/>
        <a:lstStyle/>
        <a:p>
          <a:endParaRPr lang="sk-SK"/>
        </a:p>
      </dgm:t>
    </dgm:pt>
    <dgm:pt modelId="{8E388657-6F4D-4F0F-A362-32339718579D}" type="sibTrans" cxnId="{62FAE144-A9AA-4E4C-B368-817002CF755D}">
      <dgm:prSet/>
      <dgm:spPr/>
      <dgm:t>
        <a:bodyPr/>
        <a:lstStyle/>
        <a:p>
          <a:endParaRPr lang="sk-SK"/>
        </a:p>
      </dgm:t>
    </dgm:pt>
    <dgm:pt modelId="{17D0601D-BA72-49DA-917A-40F4454E268F}">
      <dgm:prSet phldrT="[Text]"/>
      <dgm:spPr>
        <a:solidFill>
          <a:schemeClr val="tx2">
            <a:lumMod val="75000"/>
          </a:schemeClr>
        </a:solidFill>
      </dgm:spPr>
      <dgm:t>
        <a:bodyPr/>
        <a:lstStyle/>
        <a:p>
          <a:r>
            <a:rPr lang="sk-SK" b="1" dirty="0"/>
            <a:t>Náklady spojené s existenciou poistnej zmluvy: </a:t>
          </a:r>
        </a:p>
      </dgm:t>
    </dgm:pt>
    <dgm:pt modelId="{3429C919-C7EC-48DF-82C5-FA80DCDCEABA}" type="parTrans" cxnId="{07378200-CA79-4BA8-BE50-935FCB4B64C6}">
      <dgm:prSet/>
      <dgm:spPr/>
      <dgm:t>
        <a:bodyPr/>
        <a:lstStyle/>
        <a:p>
          <a:endParaRPr lang="sk-SK"/>
        </a:p>
      </dgm:t>
    </dgm:pt>
    <dgm:pt modelId="{14DC5169-32A4-4551-83F3-1429E759B291}" type="sibTrans" cxnId="{07378200-CA79-4BA8-BE50-935FCB4B64C6}">
      <dgm:prSet/>
      <dgm:spPr/>
      <dgm:t>
        <a:bodyPr/>
        <a:lstStyle/>
        <a:p>
          <a:endParaRPr lang="sk-SK"/>
        </a:p>
      </dgm:t>
    </dgm:pt>
    <dgm:pt modelId="{4BA385A8-C33D-4162-BEA9-49ABD225B3FD}">
      <dgm:prSet phldrT="[Text]"/>
      <dgm:spPr>
        <a:solidFill>
          <a:schemeClr val="tx2">
            <a:lumMod val="75000"/>
          </a:schemeClr>
        </a:solidFill>
      </dgm:spPr>
      <dgm:t>
        <a:bodyPr/>
        <a:lstStyle/>
        <a:p>
          <a:r>
            <a:rPr lang="sk-SK" dirty="0"/>
            <a:t>evidencia a správa poistnej zmluvy (SW náklady, účtovníctvo, </a:t>
          </a:r>
          <a:r>
            <a:rPr lang="sk-SK" dirty="0" err="1"/>
            <a:t>reporting</a:t>
          </a:r>
          <a:r>
            <a:rPr lang="sk-SK" dirty="0"/>
            <a:t>)</a:t>
          </a:r>
        </a:p>
      </dgm:t>
    </dgm:pt>
    <dgm:pt modelId="{F350A6E2-3809-4007-8F1F-995621D9AB56}" type="parTrans" cxnId="{E54B4B70-74AB-4EBC-87EE-6646A6F3430A}">
      <dgm:prSet/>
      <dgm:spPr/>
      <dgm:t>
        <a:bodyPr/>
        <a:lstStyle/>
        <a:p>
          <a:endParaRPr lang="sk-SK"/>
        </a:p>
      </dgm:t>
    </dgm:pt>
    <dgm:pt modelId="{A3E8F0E3-D477-40AC-9AC0-D6178983C4F1}" type="sibTrans" cxnId="{E54B4B70-74AB-4EBC-87EE-6646A6F3430A}">
      <dgm:prSet/>
      <dgm:spPr/>
      <dgm:t>
        <a:bodyPr/>
        <a:lstStyle/>
        <a:p>
          <a:endParaRPr lang="sk-SK"/>
        </a:p>
      </dgm:t>
    </dgm:pt>
    <dgm:pt modelId="{CF72DD64-3E85-49B1-B6A1-C7A534FE27FA}">
      <dgm:prSet phldrT="[Text]"/>
      <dgm:spPr>
        <a:solidFill>
          <a:schemeClr val="tx2">
            <a:lumMod val="75000"/>
          </a:schemeClr>
        </a:solidFill>
      </dgm:spPr>
      <dgm:t>
        <a:bodyPr/>
        <a:lstStyle/>
        <a:p>
          <a:r>
            <a:rPr lang="sk-SK" dirty="0"/>
            <a:t>zasielanie predpisov poistného, párovanie platieb poistného</a:t>
          </a:r>
        </a:p>
      </dgm:t>
    </dgm:pt>
    <dgm:pt modelId="{F9ECB1D8-B065-4236-9179-030026316B8C}" type="parTrans" cxnId="{CDAB68CE-8907-4605-8747-E99C97BCF35C}">
      <dgm:prSet/>
      <dgm:spPr/>
      <dgm:t>
        <a:bodyPr/>
        <a:lstStyle/>
        <a:p>
          <a:endParaRPr lang="sk-SK"/>
        </a:p>
      </dgm:t>
    </dgm:pt>
    <dgm:pt modelId="{B7A34366-8206-4517-A25A-52634155E184}" type="sibTrans" cxnId="{CDAB68CE-8907-4605-8747-E99C97BCF35C}">
      <dgm:prSet/>
      <dgm:spPr/>
      <dgm:t>
        <a:bodyPr/>
        <a:lstStyle/>
        <a:p>
          <a:endParaRPr lang="sk-SK"/>
        </a:p>
      </dgm:t>
    </dgm:pt>
    <dgm:pt modelId="{A1A69B98-62F5-454D-BEBA-6B3DBAB6F151}">
      <dgm:prSet phldrT="[Text]"/>
      <dgm:spPr>
        <a:solidFill>
          <a:schemeClr val="tx2">
            <a:lumMod val="75000"/>
          </a:schemeClr>
        </a:solidFill>
      </dgm:spPr>
      <dgm:t>
        <a:bodyPr/>
        <a:lstStyle/>
        <a:p>
          <a:r>
            <a:rPr lang="sk-SK" dirty="0"/>
            <a:t>upomienkový proces</a:t>
          </a:r>
        </a:p>
      </dgm:t>
    </dgm:pt>
    <dgm:pt modelId="{68A4CFFB-90DD-426C-A662-443A199671B1}" type="parTrans" cxnId="{B598160C-AA1C-4A95-B748-F55BD0C5BFA0}">
      <dgm:prSet/>
      <dgm:spPr/>
      <dgm:t>
        <a:bodyPr/>
        <a:lstStyle/>
        <a:p>
          <a:endParaRPr lang="sk-SK"/>
        </a:p>
      </dgm:t>
    </dgm:pt>
    <dgm:pt modelId="{5735BF1C-D52F-4E11-9658-C9C222D8F4CF}" type="sibTrans" cxnId="{B598160C-AA1C-4A95-B748-F55BD0C5BFA0}">
      <dgm:prSet/>
      <dgm:spPr/>
      <dgm:t>
        <a:bodyPr/>
        <a:lstStyle/>
        <a:p>
          <a:endParaRPr lang="sk-SK"/>
        </a:p>
      </dgm:t>
    </dgm:pt>
    <dgm:pt modelId="{E918B848-4802-4A96-9230-B85C050F0D4A}">
      <dgm:prSet phldrT="[Text]"/>
      <dgm:spPr>
        <a:solidFill>
          <a:schemeClr val="tx2">
            <a:lumMod val="75000"/>
          </a:schemeClr>
        </a:solidFill>
      </dgm:spPr>
      <dgm:t>
        <a:bodyPr/>
        <a:lstStyle/>
        <a:p>
          <a:r>
            <a:rPr lang="sk-SK" dirty="0"/>
            <a:t>náklady na netechnické zmeny</a:t>
          </a:r>
        </a:p>
      </dgm:t>
    </dgm:pt>
    <dgm:pt modelId="{528750F7-8505-499F-909E-FA21DC5B4EEC}" type="parTrans" cxnId="{F4B99674-D268-4BFE-A1CD-DF8FBD2A25A7}">
      <dgm:prSet/>
      <dgm:spPr/>
      <dgm:t>
        <a:bodyPr/>
        <a:lstStyle/>
        <a:p>
          <a:endParaRPr lang="sk-SK"/>
        </a:p>
      </dgm:t>
    </dgm:pt>
    <dgm:pt modelId="{87FF57B8-2FFC-4BCE-807D-CD79D9C3BBB5}" type="sibTrans" cxnId="{F4B99674-D268-4BFE-A1CD-DF8FBD2A25A7}">
      <dgm:prSet/>
      <dgm:spPr/>
      <dgm:t>
        <a:bodyPr/>
        <a:lstStyle/>
        <a:p>
          <a:endParaRPr lang="sk-SK"/>
        </a:p>
      </dgm:t>
    </dgm:pt>
    <dgm:pt modelId="{3E4E0432-4572-405E-8BC5-D34ABFC7696B}">
      <dgm:prSet custT="1"/>
      <dgm:spPr/>
      <dgm:t>
        <a:bodyPr/>
        <a:lstStyle/>
        <a:p>
          <a:r>
            <a:rPr lang="sk-SK" sz="1200" b="1" kern="1200" dirty="0"/>
            <a:t>Náklady na investície:</a:t>
          </a:r>
          <a:endParaRPr lang="sk-SK" b="1" dirty="0"/>
        </a:p>
      </dgm:t>
    </dgm:pt>
    <dgm:pt modelId="{0C43F728-6F94-4951-B078-3B7DF149EFA9}" type="parTrans" cxnId="{AC7644C4-8119-40EE-8079-79C7C740FE32}">
      <dgm:prSet/>
      <dgm:spPr/>
      <dgm:t>
        <a:bodyPr/>
        <a:lstStyle/>
        <a:p>
          <a:endParaRPr lang="sk-SK"/>
        </a:p>
      </dgm:t>
    </dgm:pt>
    <dgm:pt modelId="{BEB8427C-543E-499E-BFCA-2D7642516529}" type="sibTrans" cxnId="{AC7644C4-8119-40EE-8079-79C7C740FE32}">
      <dgm:prSet/>
      <dgm:spPr/>
      <dgm:t>
        <a:bodyPr/>
        <a:lstStyle/>
        <a:p>
          <a:endParaRPr lang="sk-SK"/>
        </a:p>
      </dgm:t>
    </dgm:pt>
    <dgm:pt modelId="{4A0F74B6-B145-4952-8531-2ACF8F99B00A}">
      <dgm:prSet custT="1"/>
      <dgm:spPr/>
      <dgm:t>
        <a:bodyPr anchor="t" anchorCtr="0"/>
        <a:lstStyle/>
        <a:p>
          <a:pPr algn="l"/>
          <a:r>
            <a:rPr lang="sk-SK" sz="1050" kern="1200" dirty="0">
              <a:solidFill>
                <a:prstClr val="white"/>
              </a:solidFill>
              <a:latin typeface="Calibri"/>
              <a:ea typeface="+mn-ea"/>
              <a:cs typeface="+mn-cs"/>
            </a:rPr>
            <a:t>priame náklady (transakčné náklady)</a:t>
          </a:r>
          <a:endParaRPr lang="sk-SK" sz="1050" kern="1200" dirty="0"/>
        </a:p>
      </dgm:t>
    </dgm:pt>
    <dgm:pt modelId="{536BB6EC-6E1E-4FFF-9D95-F811C5E2F280}" type="parTrans" cxnId="{DC91E1CA-09D7-4ED6-84AD-8B66DA6A9255}">
      <dgm:prSet/>
      <dgm:spPr/>
      <dgm:t>
        <a:bodyPr/>
        <a:lstStyle/>
        <a:p>
          <a:endParaRPr lang="sk-SK"/>
        </a:p>
      </dgm:t>
    </dgm:pt>
    <dgm:pt modelId="{611AA362-C1FF-4734-A028-6A7217EF6F73}" type="sibTrans" cxnId="{DC91E1CA-09D7-4ED6-84AD-8B66DA6A9255}">
      <dgm:prSet/>
      <dgm:spPr/>
      <dgm:t>
        <a:bodyPr/>
        <a:lstStyle/>
        <a:p>
          <a:endParaRPr lang="sk-SK"/>
        </a:p>
      </dgm:t>
    </dgm:pt>
    <dgm:pt modelId="{31339EE8-FD83-4DF7-9602-AEFB244DD8A4}">
      <dgm:prSet custT="1"/>
      <dgm:spPr/>
      <dgm:t>
        <a:bodyPr anchor="t" anchorCtr="0"/>
        <a:lstStyle/>
        <a:p>
          <a:pPr algn="l"/>
          <a:r>
            <a:rPr lang="sk-SK" sz="1050" kern="1200" dirty="0">
              <a:solidFill>
                <a:prstClr val="white"/>
              </a:solidFill>
              <a:latin typeface="Calibri"/>
              <a:ea typeface="+mn-ea"/>
              <a:cs typeface="+mn-cs"/>
            </a:rPr>
            <a:t>nepriame náklady (portfólio management, monitoring investícií)</a:t>
          </a:r>
          <a:endParaRPr lang="sk-SK" sz="1050" kern="1200" dirty="0"/>
        </a:p>
        <a:p>
          <a:pPr algn="ctr"/>
          <a:endParaRPr lang="sk-SK" sz="1200" kern="1200" dirty="0"/>
        </a:p>
        <a:p>
          <a:pPr algn="ctr"/>
          <a:endParaRPr lang="sk-SK" sz="1200" kern="1200" dirty="0"/>
        </a:p>
      </dgm:t>
    </dgm:pt>
    <dgm:pt modelId="{66F14CCD-E745-4B87-9C2D-2DAA022FF61E}" type="parTrans" cxnId="{2BDC2889-ABE5-4D75-A23F-41E96F3A2CFB}">
      <dgm:prSet/>
      <dgm:spPr/>
      <dgm:t>
        <a:bodyPr/>
        <a:lstStyle/>
        <a:p>
          <a:endParaRPr lang="sk-SK"/>
        </a:p>
      </dgm:t>
    </dgm:pt>
    <dgm:pt modelId="{0B729EA0-E3A1-4D5D-A91E-8F022D41935D}" type="sibTrans" cxnId="{2BDC2889-ABE5-4D75-A23F-41E96F3A2CFB}">
      <dgm:prSet/>
      <dgm:spPr/>
      <dgm:t>
        <a:bodyPr/>
        <a:lstStyle/>
        <a:p>
          <a:endParaRPr lang="sk-SK"/>
        </a:p>
      </dgm:t>
    </dgm:pt>
    <dgm:pt modelId="{6620B9FE-D2C0-4E2B-9DC1-111D50B82CD9}">
      <dgm:prSet phldrT="[Text]"/>
      <dgm:spPr>
        <a:solidFill>
          <a:schemeClr val="tx2"/>
        </a:solidFill>
      </dgm:spPr>
      <dgm:t>
        <a:bodyPr/>
        <a:lstStyle/>
        <a:p>
          <a:r>
            <a:rPr lang="sk-SK" b="1" dirty="0"/>
            <a:t>Náklady spojené s poistným krytím: </a:t>
          </a:r>
        </a:p>
      </dgm:t>
    </dgm:pt>
    <dgm:pt modelId="{5ADCEDA3-BCDF-4FEC-BDA6-1F76071A7AAB}" type="sibTrans" cxnId="{3D8B0594-FB76-45C9-939D-BEBA00D7EFBE}">
      <dgm:prSet/>
      <dgm:spPr/>
      <dgm:t>
        <a:bodyPr/>
        <a:lstStyle/>
        <a:p>
          <a:endParaRPr lang="sk-SK"/>
        </a:p>
      </dgm:t>
    </dgm:pt>
    <dgm:pt modelId="{63865252-E756-4B61-92A2-B8D1DB4B85BA}" type="parTrans" cxnId="{3D8B0594-FB76-45C9-939D-BEBA00D7EFBE}">
      <dgm:prSet/>
      <dgm:spPr/>
      <dgm:t>
        <a:bodyPr/>
        <a:lstStyle/>
        <a:p>
          <a:endParaRPr lang="sk-SK"/>
        </a:p>
      </dgm:t>
    </dgm:pt>
    <dgm:pt modelId="{FB80CD90-7C42-4847-A026-1E8D6F8AC34D}">
      <dgm:prSet phldrT="[Text]"/>
      <dgm:spPr>
        <a:solidFill>
          <a:schemeClr val="tx2">
            <a:lumMod val="75000"/>
          </a:schemeClr>
        </a:solidFill>
      </dgm:spPr>
      <dgm:t>
        <a:bodyPr/>
        <a:lstStyle/>
        <a:p>
          <a:r>
            <a:rPr lang="sk-SK" dirty="0"/>
            <a:t>výplata </a:t>
          </a:r>
          <a:r>
            <a:rPr lang="sk-SK" dirty="0" err="1"/>
            <a:t>odkupného</a:t>
          </a:r>
          <a:endParaRPr lang="sk-SK" dirty="0"/>
        </a:p>
      </dgm:t>
    </dgm:pt>
    <dgm:pt modelId="{24A2C429-75C9-4865-AFC3-36D5FE65D346}" type="parTrans" cxnId="{E5541779-338D-42BE-B5A4-48B62A19AF78}">
      <dgm:prSet/>
      <dgm:spPr/>
      <dgm:t>
        <a:bodyPr/>
        <a:lstStyle/>
        <a:p>
          <a:endParaRPr lang="sk-SK"/>
        </a:p>
      </dgm:t>
    </dgm:pt>
    <dgm:pt modelId="{7F819AD9-D4E9-47AF-ADDC-768FB39FE051}" type="sibTrans" cxnId="{E5541779-338D-42BE-B5A4-48B62A19AF78}">
      <dgm:prSet/>
      <dgm:spPr/>
      <dgm:t>
        <a:bodyPr/>
        <a:lstStyle/>
        <a:p>
          <a:endParaRPr lang="sk-SK"/>
        </a:p>
      </dgm:t>
    </dgm:pt>
    <dgm:pt modelId="{A628E99E-EB91-4A0E-B8D2-E5F5704F4720}">
      <dgm:prSet phldrT="[Text]"/>
      <dgm:spPr>
        <a:solidFill>
          <a:schemeClr val="tx2">
            <a:lumMod val="50000"/>
          </a:schemeClr>
        </a:solidFill>
      </dgm:spPr>
      <dgm:t>
        <a:bodyPr/>
        <a:lstStyle/>
        <a:p>
          <a:r>
            <a:rPr lang="sk-SK" dirty="0"/>
            <a:t>náklady na vývoj produktu </a:t>
          </a:r>
        </a:p>
      </dgm:t>
    </dgm:pt>
    <dgm:pt modelId="{1C03C621-A76B-43FF-A30B-569E4172BEE9}" type="parTrans" cxnId="{67010F20-2BC3-404B-87D6-9B21E2FE77A2}">
      <dgm:prSet/>
      <dgm:spPr/>
      <dgm:t>
        <a:bodyPr/>
        <a:lstStyle/>
        <a:p>
          <a:endParaRPr lang="sk-SK"/>
        </a:p>
      </dgm:t>
    </dgm:pt>
    <dgm:pt modelId="{A959BB52-E9AD-443D-A2EC-09E5FCA07024}" type="sibTrans" cxnId="{67010F20-2BC3-404B-87D6-9B21E2FE77A2}">
      <dgm:prSet/>
      <dgm:spPr/>
      <dgm:t>
        <a:bodyPr/>
        <a:lstStyle/>
        <a:p>
          <a:endParaRPr lang="sk-SK"/>
        </a:p>
      </dgm:t>
    </dgm:pt>
    <dgm:pt modelId="{632A90C5-A3B6-49CE-8AB0-827F8F7A546A}">
      <dgm:prSet phldrT="[Text]"/>
      <dgm:spPr>
        <a:solidFill>
          <a:schemeClr val="tx2">
            <a:lumMod val="50000"/>
          </a:schemeClr>
        </a:solidFill>
      </dgm:spPr>
      <dgm:t>
        <a:bodyPr/>
        <a:lstStyle/>
        <a:p>
          <a:r>
            <a:rPr lang="sk-SK"/>
            <a:t>náklady na tlačivá a formuláre</a:t>
          </a:r>
          <a:endParaRPr lang="sk-SK" dirty="0"/>
        </a:p>
      </dgm:t>
    </dgm:pt>
    <dgm:pt modelId="{79AD2E10-81FE-460C-A85A-97F09910D59E}" type="parTrans" cxnId="{D511EC7B-C752-477F-B8C4-315202221011}">
      <dgm:prSet/>
      <dgm:spPr/>
      <dgm:t>
        <a:bodyPr/>
        <a:lstStyle/>
        <a:p>
          <a:endParaRPr lang="sk-SK"/>
        </a:p>
      </dgm:t>
    </dgm:pt>
    <dgm:pt modelId="{32099E69-4F95-4276-B055-02D59FF21CC1}" type="sibTrans" cxnId="{D511EC7B-C752-477F-B8C4-315202221011}">
      <dgm:prSet/>
      <dgm:spPr/>
      <dgm:t>
        <a:bodyPr/>
        <a:lstStyle/>
        <a:p>
          <a:endParaRPr lang="sk-SK"/>
        </a:p>
      </dgm:t>
    </dgm:pt>
    <dgm:pt modelId="{A6F0B401-BD09-4B0E-9026-E5610B773FCB}">
      <dgm:prSet phldrT="[Text]"/>
      <dgm:spPr>
        <a:solidFill>
          <a:schemeClr val="tx2">
            <a:lumMod val="50000"/>
          </a:schemeClr>
        </a:solidFill>
      </dgm:spPr>
      <dgm:t>
        <a:bodyPr/>
        <a:lstStyle/>
        <a:p>
          <a:r>
            <a:rPr lang="sk-SK"/>
            <a:t>náklady na distribučný SW</a:t>
          </a:r>
          <a:endParaRPr lang="sk-SK" dirty="0"/>
        </a:p>
      </dgm:t>
    </dgm:pt>
    <dgm:pt modelId="{B43921BC-2463-4477-A1CC-FDF9519C7714}" type="parTrans" cxnId="{8CE84FC6-E626-42A6-BF56-747E2EB57510}">
      <dgm:prSet/>
      <dgm:spPr/>
      <dgm:t>
        <a:bodyPr/>
        <a:lstStyle/>
        <a:p>
          <a:endParaRPr lang="sk-SK"/>
        </a:p>
      </dgm:t>
    </dgm:pt>
    <dgm:pt modelId="{5CD38EC7-EFF0-416A-A038-0D0A3A443082}" type="sibTrans" cxnId="{8CE84FC6-E626-42A6-BF56-747E2EB57510}">
      <dgm:prSet/>
      <dgm:spPr/>
      <dgm:t>
        <a:bodyPr/>
        <a:lstStyle/>
        <a:p>
          <a:endParaRPr lang="sk-SK"/>
        </a:p>
      </dgm:t>
    </dgm:pt>
    <dgm:pt modelId="{8D4DE25D-9849-4E9E-8E73-E620E10EEE1D}">
      <dgm:prSet phldrT="[Text]"/>
      <dgm:spPr>
        <a:solidFill>
          <a:schemeClr val="tx2">
            <a:lumMod val="50000"/>
          </a:schemeClr>
        </a:solidFill>
      </dgm:spPr>
      <dgm:t>
        <a:bodyPr/>
        <a:lstStyle/>
        <a:p>
          <a:r>
            <a:rPr lang="sk-SK"/>
            <a:t>náklady na správu distribučnej siete (kontraktačný proces)</a:t>
          </a:r>
          <a:endParaRPr lang="sk-SK" dirty="0"/>
        </a:p>
      </dgm:t>
    </dgm:pt>
    <dgm:pt modelId="{D4154E5F-238A-4382-ABFD-E9008F18A60D}" type="parTrans" cxnId="{4AA0D1E0-7C7C-461E-8429-36A0670008C4}">
      <dgm:prSet/>
      <dgm:spPr/>
      <dgm:t>
        <a:bodyPr/>
        <a:lstStyle/>
        <a:p>
          <a:endParaRPr lang="sk-SK"/>
        </a:p>
      </dgm:t>
    </dgm:pt>
    <dgm:pt modelId="{AEF74AC2-57ED-43B7-A82A-2A160E59CAB3}" type="sibTrans" cxnId="{4AA0D1E0-7C7C-461E-8429-36A0670008C4}">
      <dgm:prSet/>
      <dgm:spPr/>
      <dgm:t>
        <a:bodyPr/>
        <a:lstStyle/>
        <a:p>
          <a:endParaRPr lang="sk-SK"/>
        </a:p>
      </dgm:t>
    </dgm:pt>
    <dgm:pt modelId="{CBB0CC74-E642-4D09-8912-9C09E7EA2AAB}">
      <dgm:prSet phldrT="[Text]"/>
      <dgm:spPr>
        <a:solidFill>
          <a:schemeClr val="tx2">
            <a:lumMod val="50000"/>
          </a:schemeClr>
        </a:solidFill>
      </dgm:spPr>
      <dgm:t>
        <a:bodyPr/>
        <a:lstStyle/>
        <a:p>
          <a:r>
            <a:rPr lang="sk-SK"/>
            <a:t>náklady na školenia, produkčný reporting</a:t>
          </a:r>
          <a:endParaRPr lang="sk-SK" dirty="0"/>
        </a:p>
      </dgm:t>
    </dgm:pt>
    <dgm:pt modelId="{78386D67-7F28-4F9F-B830-F4558AC14A21}" type="parTrans" cxnId="{E417F06D-28EE-4D4E-BCC4-CC9C3F512043}">
      <dgm:prSet/>
      <dgm:spPr/>
      <dgm:t>
        <a:bodyPr/>
        <a:lstStyle/>
        <a:p>
          <a:endParaRPr lang="sk-SK"/>
        </a:p>
      </dgm:t>
    </dgm:pt>
    <dgm:pt modelId="{D561A492-FBDB-41D0-9CAF-847C9FD9C34E}" type="sibTrans" cxnId="{E417F06D-28EE-4D4E-BCC4-CC9C3F512043}">
      <dgm:prSet/>
      <dgm:spPr/>
      <dgm:t>
        <a:bodyPr/>
        <a:lstStyle/>
        <a:p>
          <a:endParaRPr lang="sk-SK"/>
        </a:p>
      </dgm:t>
    </dgm:pt>
    <dgm:pt modelId="{258A778F-4D7D-4FC7-89D8-55F9DFDA0B31}">
      <dgm:prSet phldrT="[Text]"/>
      <dgm:spPr>
        <a:solidFill>
          <a:schemeClr val="tx2">
            <a:lumMod val="50000"/>
          </a:schemeClr>
        </a:solidFill>
      </dgm:spPr>
      <dgm:t>
        <a:bodyPr/>
        <a:lstStyle/>
        <a:p>
          <a:r>
            <a:rPr lang="sk-SK"/>
            <a:t>provízne náklady</a:t>
          </a:r>
          <a:endParaRPr lang="sk-SK" dirty="0"/>
        </a:p>
      </dgm:t>
    </dgm:pt>
    <dgm:pt modelId="{DE429324-E976-4DC6-9F02-FA1B61B89E6E}" type="parTrans" cxnId="{10C54E33-D35E-4370-81E6-7D353048FD5F}">
      <dgm:prSet/>
      <dgm:spPr/>
      <dgm:t>
        <a:bodyPr/>
        <a:lstStyle/>
        <a:p>
          <a:endParaRPr lang="sk-SK"/>
        </a:p>
      </dgm:t>
    </dgm:pt>
    <dgm:pt modelId="{60D9FB0D-3CBC-44B3-9659-2B3C3E07608B}" type="sibTrans" cxnId="{10C54E33-D35E-4370-81E6-7D353048FD5F}">
      <dgm:prSet/>
      <dgm:spPr/>
      <dgm:t>
        <a:bodyPr/>
        <a:lstStyle/>
        <a:p>
          <a:endParaRPr lang="sk-SK"/>
        </a:p>
      </dgm:t>
    </dgm:pt>
    <dgm:pt modelId="{0F0573EE-51E5-4654-8003-CB2AE2E5DC3A}">
      <dgm:prSet phldrT="[Text]"/>
      <dgm:spPr>
        <a:solidFill>
          <a:schemeClr val="tx2">
            <a:lumMod val="50000"/>
          </a:schemeClr>
        </a:solidFill>
      </dgm:spPr>
      <dgm:t>
        <a:bodyPr/>
        <a:lstStyle/>
        <a:p>
          <a:r>
            <a:rPr lang="sk-SK" dirty="0"/>
            <a:t>monitoring, kontrola distribučnej siete</a:t>
          </a:r>
        </a:p>
      </dgm:t>
    </dgm:pt>
    <dgm:pt modelId="{52A91D67-FF84-423E-B4D3-751840EE51C9}" type="parTrans" cxnId="{7AE9F242-AC3C-4906-9211-0FC48809F61D}">
      <dgm:prSet/>
      <dgm:spPr/>
      <dgm:t>
        <a:bodyPr/>
        <a:lstStyle/>
        <a:p>
          <a:endParaRPr lang="sk-SK"/>
        </a:p>
      </dgm:t>
    </dgm:pt>
    <dgm:pt modelId="{B5D84C83-001B-4EE6-848C-AEB91418D83B}" type="sibTrans" cxnId="{7AE9F242-AC3C-4906-9211-0FC48809F61D}">
      <dgm:prSet/>
      <dgm:spPr/>
      <dgm:t>
        <a:bodyPr/>
        <a:lstStyle/>
        <a:p>
          <a:endParaRPr lang="sk-SK"/>
        </a:p>
      </dgm:t>
    </dgm:pt>
    <dgm:pt modelId="{88970BCF-DDD8-4E5B-9D27-57B5AB3597C0}">
      <dgm:prSet/>
      <dgm:spPr/>
      <dgm:t>
        <a:bodyPr/>
        <a:lstStyle/>
        <a:p>
          <a:r>
            <a:rPr lang="sk-SK"/>
            <a:t>medical underwriting</a:t>
          </a:r>
          <a:endParaRPr lang="sk-SK" dirty="0"/>
        </a:p>
      </dgm:t>
    </dgm:pt>
    <dgm:pt modelId="{F8087B82-E564-43E4-AAF8-D13012E4DC6C}" type="parTrans" cxnId="{E4D071EC-CCE7-4C19-83B4-68E07AC4CAE2}">
      <dgm:prSet/>
      <dgm:spPr/>
      <dgm:t>
        <a:bodyPr/>
        <a:lstStyle/>
        <a:p>
          <a:endParaRPr lang="sk-SK"/>
        </a:p>
      </dgm:t>
    </dgm:pt>
    <dgm:pt modelId="{C4F508B7-B508-41D7-A193-8FD5AA8D71F4}" type="sibTrans" cxnId="{E4D071EC-CCE7-4C19-83B4-68E07AC4CAE2}">
      <dgm:prSet/>
      <dgm:spPr/>
      <dgm:t>
        <a:bodyPr/>
        <a:lstStyle/>
        <a:p>
          <a:endParaRPr lang="sk-SK"/>
        </a:p>
      </dgm:t>
    </dgm:pt>
    <dgm:pt modelId="{EA5473C0-E11C-4512-9F50-88A9C5459ABC}">
      <dgm:prSet/>
      <dgm:spPr/>
      <dgm:t>
        <a:bodyPr/>
        <a:lstStyle/>
        <a:p>
          <a:r>
            <a:rPr lang="sk-SK"/>
            <a:t>netto poistné</a:t>
          </a:r>
          <a:endParaRPr lang="sk-SK" dirty="0"/>
        </a:p>
      </dgm:t>
    </dgm:pt>
    <dgm:pt modelId="{AF94D7F6-AC2D-4672-94F6-6F75E980A911}" type="parTrans" cxnId="{147BCFEB-50A9-4A0A-A99C-D5E05D3A388E}">
      <dgm:prSet/>
      <dgm:spPr/>
      <dgm:t>
        <a:bodyPr/>
        <a:lstStyle/>
        <a:p>
          <a:endParaRPr lang="sk-SK"/>
        </a:p>
      </dgm:t>
    </dgm:pt>
    <dgm:pt modelId="{19EF469A-A39F-4135-A04B-ECAD8C784D0B}" type="sibTrans" cxnId="{147BCFEB-50A9-4A0A-A99C-D5E05D3A388E}">
      <dgm:prSet/>
      <dgm:spPr/>
      <dgm:t>
        <a:bodyPr/>
        <a:lstStyle/>
        <a:p>
          <a:endParaRPr lang="sk-SK"/>
        </a:p>
      </dgm:t>
    </dgm:pt>
    <dgm:pt modelId="{155073D9-FF79-4280-90E9-B07511AA4534}">
      <dgm:prSet/>
      <dgm:spPr/>
      <dgm:t>
        <a:bodyPr/>
        <a:lstStyle/>
        <a:p>
          <a:r>
            <a:rPr lang="sk-SK"/>
            <a:t>náklady na likvidáciu poistných udalostí</a:t>
          </a:r>
          <a:endParaRPr lang="sk-SK" dirty="0"/>
        </a:p>
      </dgm:t>
    </dgm:pt>
    <dgm:pt modelId="{A25B3502-E744-484B-ABAE-5310DE03B987}" type="parTrans" cxnId="{369EFF0B-B28B-4C0C-889A-CC04ED4FEC93}">
      <dgm:prSet/>
      <dgm:spPr/>
      <dgm:t>
        <a:bodyPr/>
        <a:lstStyle/>
        <a:p>
          <a:endParaRPr lang="sk-SK"/>
        </a:p>
      </dgm:t>
    </dgm:pt>
    <dgm:pt modelId="{ED64C5DE-AB3A-4F93-B27C-75085F6AC599}" type="sibTrans" cxnId="{369EFF0B-B28B-4C0C-889A-CC04ED4FEC93}">
      <dgm:prSet/>
      <dgm:spPr/>
      <dgm:t>
        <a:bodyPr/>
        <a:lstStyle/>
        <a:p>
          <a:endParaRPr lang="sk-SK"/>
        </a:p>
      </dgm:t>
    </dgm:pt>
    <dgm:pt modelId="{F1CE05A7-1118-4C02-B628-0FECC0A8B625}">
      <dgm:prSet/>
      <dgm:spPr/>
      <dgm:t>
        <a:bodyPr/>
        <a:lstStyle/>
        <a:p>
          <a:r>
            <a:rPr lang="sk-SK"/>
            <a:t>náklady na zaistenie</a:t>
          </a:r>
          <a:endParaRPr lang="sk-SK" dirty="0"/>
        </a:p>
      </dgm:t>
    </dgm:pt>
    <dgm:pt modelId="{4A887E09-9209-4963-B379-A00744AFFF1C}" type="parTrans" cxnId="{D241E478-28D2-4886-B54A-906A1BC29D1D}">
      <dgm:prSet/>
      <dgm:spPr/>
      <dgm:t>
        <a:bodyPr/>
        <a:lstStyle/>
        <a:p>
          <a:endParaRPr lang="sk-SK"/>
        </a:p>
      </dgm:t>
    </dgm:pt>
    <dgm:pt modelId="{0D92C816-F813-4441-BF82-309B9A47DE34}" type="sibTrans" cxnId="{D241E478-28D2-4886-B54A-906A1BC29D1D}">
      <dgm:prSet/>
      <dgm:spPr/>
      <dgm:t>
        <a:bodyPr/>
        <a:lstStyle/>
        <a:p>
          <a:endParaRPr lang="sk-SK"/>
        </a:p>
      </dgm:t>
    </dgm:pt>
    <dgm:pt modelId="{50246F1F-B3F1-4535-BA20-475D373D30D6}">
      <dgm:prSet/>
      <dgm:spPr/>
      <dgm:t>
        <a:bodyPr/>
        <a:lstStyle/>
        <a:p>
          <a:r>
            <a:rPr lang="sk-SK"/>
            <a:t>náklady na zmenu poistného krytia</a:t>
          </a:r>
          <a:endParaRPr lang="sk-SK" dirty="0"/>
        </a:p>
      </dgm:t>
    </dgm:pt>
    <dgm:pt modelId="{2FDADFDC-D41B-4346-A9C1-803E833210FB}" type="parTrans" cxnId="{D72D3F0C-1115-4F0E-B649-F052CBDD8FC1}">
      <dgm:prSet/>
      <dgm:spPr/>
      <dgm:t>
        <a:bodyPr/>
        <a:lstStyle/>
        <a:p>
          <a:endParaRPr lang="sk-SK"/>
        </a:p>
      </dgm:t>
    </dgm:pt>
    <dgm:pt modelId="{B8CD9AD8-C095-4B99-86F7-54C33590E834}" type="sibTrans" cxnId="{D72D3F0C-1115-4F0E-B649-F052CBDD8FC1}">
      <dgm:prSet/>
      <dgm:spPr/>
      <dgm:t>
        <a:bodyPr/>
        <a:lstStyle/>
        <a:p>
          <a:endParaRPr lang="sk-SK"/>
        </a:p>
      </dgm:t>
    </dgm:pt>
    <dgm:pt modelId="{B2976E37-EFE5-47BB-A7F8-5DB79A2F28C2}">
      <dgm:prSet phldrT="[Text]"/>
      <dgm:spPr>
        <a:solidFill>
          <a:schemeClr val="tx2">
            <a:lumMod val="50000"/>
          </a:schemeClr>
        </a:solidFill>
      </dgm:spPr>
      <dgm:t>
        <a:bodyPr/>
        <a:lstStyle/>
        <a:p>
          <a:r>
            <a:rPr lang="sk-SK" dirty="0"/>
            <a:t>marketing</a:t>
          </a:r>
        </a:p>
      </dgm:t>
    </dgm:pt>
    <dgm:pt modelId="{D0870830-94C2-46EC-86EB-5D9E5868EEB9}" type="parTrans" cxnId="{769F4E02-8E5C-4A48-9273-0CEF1AE560C0}">
      <dgm:prSet/>
      <dgm:spPr/>
      <dgm:t>
        <a:bodyPr/>
        <a:lstStyle/>
        <a:p>
          <a:endParaRPr lang="sk-SK"/>
        </a:p>
      </dgm:t>
    </dgm:pt>
    <dgm:pt modelId="{9237A87C-EF0C-4974-8990-17F71DE7C92F}" type="sibTrans" cxnId="{769F4E02-8E5C-4A48-9273-0CEF1AE560C0}">
      <dgm:prSet/>
      <dgm:spPr/>
      <dgm:t>
        <a:bodyPr/>
        <a:lstStyle/>
        <a:p>
          <a:endParaRPr lang="sk-SK"/>
        </a:p>
      </dgm:t>
    </dgm:pt>
    <dgm:pt modelId="{7D2EA2F7-90AC-4DE5-B7F2-183600666C2C}" type="pres">
      <dgm:prSet presAssocID="{CD4C9E81-46C3-411E-9386-BD602DB6F477}" presName="Name0" presStyleCnt="0">
        <dgm:presLayoutVars>
          <dgm:dir/>
          <dgm:resizeHandles val="exact"/>
        </dgm:presLayoutVars>
      </dgm:prSet>
      <dgm:spPr/>
    </dgm:pt>
    <dgm:pt modelId="{31C3DA8F-1282-47E0-A86D-D8454A32987D}" type="pres">
      <dgm:prSet presAssocID="{9A6E2459-2149-47D4-B97B-7955913014AD}" presName="node" presStyleLbl="node1" presStyleIdx="0" presStyleCnt="4" custLinFactNeighborX="-53065" custLinFactNeighborY="-1863">
        <dgm:presLayoutVars>
          <dgm:bulletEnabled val="1"/>
        </dgm:presLayoutVars>
      </dgm:prSet>
      <dgm:spPr/>
    </dgm:pt>
    <dgm:pt modelId="{22BCAC74-4A81-4A12-B4DC-272FCFB0BDD5}" type="pres">
      <dgm:prSet presAssocID="{8E388657-6F4D-4F0F-A362-32339718579D}" presName="sibTrans" presStyleCnt="0"/>
      <dgm:spPr/>
    </dgm:pt>
    <dgm:pt modelId="{5A9D4584-27E6-41EF-BE27-F6ABD7A42B2E}" type="pres">
      <dgm:prSet presAssocID="{17D0601D-BA72-49DA-917A-40F4454E268F}" presName="node" presStyleLbl="node1" presStyleIdx="1" presStyleCnt="4">
        <dgm:presLayoutVars>
          <dgm:bulletEnabled val="1"/>
        </dgm:presLayoutVars>
      </dgm:prSet>
      <dgm:spPr/>
    </dgm:pt>
    <dgm:pt modelId="{FC25EE26-37F3-48B9-A497-D8A18645F57D}" type="pres">
      <dgm:prSet presAssocID="{14DC5169-32A4-4551-83F3-1429E759B291}" presName="sibTrans" presStyleCnt="0"/>
      <dgm:spPr/>
    </dgm:pt>
    <dgm:pt modelId="{27728288-9BD3-41B8-BC55-ED100990514C}" type="pres">
      <dgm:prSet presAssocID="{6620B9FE-D2C0-4E2B-9DC1-111D50B82CD9}" presName="node" presStyleLbl="node1" presStyleIdx="2" presStyleCnt="4">
        <dgm:presLayoutVars>
          <dgm:bulletEnabled val="1"/>
        </dgm:presLayoutVars>
      </dgm:prSet>
      <dgm:spPr/>
    </dgm:pt>
    <dgm:pt modelId="{4F397346-05FB-43EF-8B55-0C22D14C7662}" type="pres">
      <dgm:prSet presAssocID="{5ADCEDA3-BCDF-4FEC-BDA6-1F76071A7AAB}" presName="sibTrans" presStyleCnt="0"/>
      <dgm:spPr/>
    </dgm:pt>
    <dgm:pt modelId="{5E8B4D10-3F7C-4B64-801B-5C5297BD8CD4}" type="pres">
      <dgm:prSet presAssocID="{3E4E0432-4572-405E-8BC5-D34ABFC7696B}" presName="node" presStyleLbl="node1" presStyleIdx="3" presStyleCnt="4">
        <dgm:presLayoutVars>
          <dgm:bulletEnabled val="1"/>
        </dgm:presLayoutVars>
      </dgm:prSet>
      <dgm:spPr/>
    </dgm:pt>
  </dgm:ptLst>
  <dgm:cxnLst>
    <dgm:cxn modelId="{07378200-CA79-4BA8-BE50-935FCB4B64C6}" srcId="{CD4C9E81-46C3-411E-9386-BD602DB6F477}" destId="{17D0601D-BA72-49DA-917A-40F4454E268F}" srcOrd="1" destOrd="0" parTransId="{3429C919-C7EC-48DF-82C5-FA80DCDCEABA}" sibTransId="{14DC5169-32A4-4551-83F3-1429E759B291}"/>
    <dgm:cxn modelId="{59EDA700-B39A-443B-BA37-DD8F9BEBBDA3}" type="presOf" srcId="{FB80CD90-7C42-4847-A026-1E8D6F8AC34D}" destId="{5A9D4584-27E6-41EF-BE27-F6ABD7A42B2E}" srcOrd="0" destOrd="5" presId="urn:microsoft.com/office/officeart/2005/8/layout/hList6"/>
    <dgm:cxn modelId="{769F4E02-8E5C-4A48-9273-0CEF1AE560C0}" srcId="{9A6E2459-2149-47D4-B97B-7955913014AD}" destId="{B2976E37-EFE5-47BB-A7F8-5DB79A2F28C2}" srcOrd="7" destOrd="0" parTransId="{D0870830-94C2-46EC-86EB-5D9E5868EEB9}" sibTransId="{9237A87C-EF0C-4974-8990-17F71DE7C92F}"/>
    <dgm:cxn modelId="{C40B4709-93D9-4BC8-9DF2-E139F50654EE}" type="presOf" srcId="{8D4DE25D-9849-4E9E-8E73-E620E10EEE1D}" destId="{31C3DA8F-1282-47E0-A86D-D8454A32987D}" srcOrd="0" destOrd="4" presId="urn:microsoft.com/office/officeart/2005/8/layout/hList6"/>
    <dgm:cxn modelId="{369EFF0B-B28B-4C0C-889A-CC04ED4FEC93}" srcId="{6620B9FE-D2C0-4E2B-9DC1-111D50B82CD9}" destId="{155073D9-FF79-4280-90E9-B07511AA4534}" srcOrd="2" destOrd="0" parTransId="{A25B3502-E744-484B-ABAE-5310DE03B987}" sibTransId="{ED64C5DE-AB3A-4F93-B27C-75085F6AC599}"/>
    <dgm:cxn modelId="{B598160C-AA1C-4A95-B748-F55BD0C5BFA0}" srcId="{17D0601D-BA72-49DA-917A-40F4454E268F}" destId="{A1A69B98-62F5-454D-BEBA-6B3DBAB6F151}" srcOrd="2" destOrd="0" parTransId="{68A4CFFB-90DD-426C-A662-443A199671B1}" sibTransId="{5735BF1C-D52F-4E11-9658-C9C222D8F4CF}"/>
    <dgm:cxn modelId="{D72D3F0C-1115-4F0E-B649-F052CBDD8FC1}" srcId="{6620B9FE-D2C0-4E2B-9DC1-111D50B82CD9}" destId="{50246F1F-B3F1-4535-BA20-475D373D30D6}" srcOrd="4" destOrd="0" parTransId="{2FDADFDC-D41B-4346-A9C1-803E833210FB}" sibTransId="{B8CD9AD8-C095-4B99-86F7-54C33590E834}"/>
    <dgm:cxn modelId="{BCE84D13-805E-453A-8934-1A7E77CB7CB8}" type="presOf" srcId="{A1A69B98-62F5-454D-BEBA-6B3DBAB6F151}" destId="{5A9D4584-27E6-41EF-BE27-F6ABD7A42B2E}" srcOrd="0" destOrd="3" presId="urn:microsoft.com/office/officeart/2005/8/layout/hList6"/>
    <dgm:cxn modelId="{D03B5F1A-A1AE-405A-8853-F4609740D620}" type="presOf" srcId="{6620B9FE-D2C0-4E2B-9DC1-111D50B82CD9}" destId="{27728288-9BD3-41B8-BC55-ED100990514C}" srcOrd="0" destOrd="0" presId="urn:microsoft.com/office/officeart/2005/8/layout/hList6"/>
    <dgm:cxn modelId="{08C8611D-39FB-46D3-8ACF-0FDB04C467E7}" type="presOf" srcId="{4A0F74B6-B145-4952-8531-2ACF8F99B00A}" destId="{5E8B4D10-3F7C-4B64-801B-5C5297BD8CD4}" srcOrd="0" destOrd="1" presId="urn:microsoft.com/office/officeart/2005/8/layout/hList6"/>
    <dgm:cxn modelId="{67010F20-2BC3-404B-87D6-9B21E2FE77A2}" srcId="{9A6E2459-2149-47D4-B97B-7955913014AD}" destId="{A628E99E-EB91-4A0E-B8D2-E5F5704F4720}" srcOrd="0" destOrd="0" parTransId="{1C03C621-A76B-43FF-A30B-569E4172BEE9}" sibTransId="{A959BB52-E9AD-443D-A2EC-09E5FCA07024}"/>
    <dgm:cxn modelId="{5A2FD323-77F2-4E4C-8AA1-55CE21C15B61}" type="presOf" srcId="{B2976E37-EFE5-47BB-A7F8-5DB79A2F28C2}" destId="{31C3DA8F-1282-47E0-A86D-D8454A32987D}" srcOrd="0" destOrd="8" presId="urn:microsoft.com/office/officeart/2005/8/layout/hList6"/>
    <dgm:cxn modelId="{787DDE23-B128-4AD5-8A73-5DBA473C7745}" type="presOf" srcId="{31339EE8-FD83-4DF7-9602-AEFB244DD8A4}" destId="{5E8B4D10-3F7C-4B64-801B-5C5297BD8CD4}" srcOrd="0" destOrd="2" presId="urn:microsoft.com/office/officeart/2005/8/layout/hList6"/>
    <dgm:cxn modelId="{A1B3B324-D9DB-46AF-ACC4-17BA22AEDFE9}" type="presOf" srcId="{E918B848-4802-4A96-9230-B85C050F0D4A}" destId="{5A9D4584-27E6-41EF-BE27-F6ABD7A42B2E}" srcOrd="0" destOrd="4" presId="urn:microsoft.com/office/officeart/2005/8/layout/hList6"/>
    <dgm:cxn modelId="{4BC10732-1561-4D3C-8798-70E1469CB849}" type="presOf" srcId="{CBB0CC74-E642-4D09-8912-9C09E7EA2AAB}" destId="{31C3DA8F-1282-47E0-A86D-D8454A32987D}" srcOrd="0" destOrd="5" presId="urn:microsoft.com/office/officeart/2005/8/layout/hList6"/>
    <dgm:cxn modelId="{10C54E33-D35E-4370-81E6-7D353048FD5F}" srcId="{9A6E2459-2149-47D4-B97B-7955913014AD}" destId="{258A778F-4D7D-4FC7-89D8-55F9DFDA0B31}" srcOrd="5" destOrd="0" parTransId="{DE429324-E976-4DC6-9F02-FA1B61B89E6E}" sibTransId="{60D9FB0D-3CBC-44B3-9659-2B3C3E07608B}"/>
    <dgm:cxn modelId="{22B1645D-3277-4551-B5E6-63C8E20B078F}" type="presOf" srcId="{A628E99E-EB91-4A0E-B8D2-E5F5704F4720}" destId="{31C3DA8F-1282-47E0-A86D-D8454A32987D}" srcOrd="0" destOrd="1" presId="urn:microsoft.com/office/officeart/2005/8/layout/hList6"/>
    <dgm:cxn modelId="{403BF05D-C7E1-4360-A9D3-8836CCF2F78D}" type="presOf" srcId="{F1CE05A7-1118-4C02-B628-0FECC0A8B625}" destId="{27728288-9BD3-41B8-BC55-ED100990514C}" srcOrd="0" destOrd="4" presId="urn:microsoft.com/office/officeart/2005/8/layout/hList6"/>
    <dgm:cxn modelId="{29053260-2B53-4864-BBEE-013480897197}" type="presOf" srcId="{CF72DD64-3E85-49B1-B6A1-C7A534FE27FA}" destId="{5A9D4584-27E6-41EF-BE27-F6ABD7A42B2E}" srcOrd="0" destOrd="2" presId="urn:microsoft.com/office/officeart/2005/8/layout/hList6"/>
    <dgm:cxn modelId="{7AE9F242-AC3C-4906-9211-0FC48809F61D}" srcId="{9A6E2459-2149-47D4-B97B-7955913014AD}" destId="{0F0573EE-51E5-4654-8003-CB2AE2E5DC3A}" srcOrd="6" destOrd="0" parTransId="{52A91D67-FF84-423E-B4D3-751840EE51C9}" sibTransId="{B5D84C83-001B-4EE6-848C-AEB91418D83B}"/>
    <dgm:cxn modelId="{62FAE144-A9AA-4E4C-B368-817002CF755D}" srcId="{CD4C9E81-46C3-411E-9386-BD602DB6F477}" destId="{9A6E2459-2149-47D4-B97B-7955913014AD}" srcOrd="0" destOrd="0" parTransId="{03B5ADDB-35F1-4485-9A34-4C8F5DA66986}" sibTransId="{8E388657-6F4D-4F0F-A362-32339718579D}"/>
    <dgm:cxn modelId="{FF26246A-2731-47EF-946B-D0EEFA829AB0}" type="presOf" srcId="{88970BCF-DDD8-4E5B-9D27-57B5AB3597C0}" destId="{27728288-9BD3-41B8-BC55-ED100990514C}" srcOrd="0" destOrd="1" presId="urn:microsoft.com/office/officeart/2005/8/layout/hList6"/>
    <dgm:cxn modelId="{E417F06D-28EE-4D4E-BCC4-CC9C3F512043}" srcId="{9A6E2459-2149-47D4-B97B-7955913014AD}" destId="{CBB0CC74-E642-4D09-8912-9C09E7EA2AAB}" srcOrd="4" destOrd="0" parTransId="{78386D67-7F28-4F9F-B830-F4558AC14A21}" sibTransId="{D561A492-FBDB-41D0-9CAF-847C9FD9C34E}"/>
    <dgm:cxn modelId="{CD11384F-7679-4F0D-8625-01C25769BC48}" type="presOf" srcId="{50246F1F-B3F1-4535-BA20-475D373D30D6}" destId="{27728288-9BD3-41B8-BC55-ED100990514C}" srcOrd="0" destOrd="5" presId="urn:microsoft.com/office/officeart/2005/8/layout/hList6"/>
    <dgm:cxn modelId="{E54B4B70-74AB-4EBC-87EE-6646A6F3430A}" srcId="{17D0601D-BA72-49DA-917A-40F4454E268F}" destId="{4BA385A8-C33D-4162-BEA9-49ABD225B3FD}" srcOrd="0" destOrd="0" parTransId="{F350A6E2-3809-4007-8F1F-995621D9AB56}" sibTransId="{A3E8F0E3-D477-40AC-9AC0-D6178983C4F1}"/>
    <dgm:cxn modelId="{0A72E650-80F3-49D1-A979-BF02B0D8C81F}" type="presOf" srcId="{632A90C5-A3B6-49CE-8AB0-827F8F7A546A}" destId="{31C3DA8F-1282-47E0-A86D-D8454A32987D}" srcOrd="0" destOrd="2" presId="urn:microsoft.com/office/officeart/2005/8/layout/hList6"/>
    <dgm:cxn modelId="{4D1EFE71-9F97-46A5-8D64-DDCD0712DE25}" type="presOf" srcId="{EA5473C0-E11C-4512-9F50-88A9C5459ABC}" destId="{27728288-9BD3-41B8-BC55-ED100990514C}" srcOrd="0" destOrd="2" presId="urn:microsoft.com/office/officeart/2005/8/layout/hList6"/>
    <dgm:cxn modelId="{38A1D953-128B-4AA5-91B3-C4C8EDC42A44}" type="presOf" srcId="{CD4C9E81-46C3-411E-9386-BD602DB6F477}" destId="{7D2EA2F7-90AC-4DE5-B7F2-183600666C2C}" srcOrd="0" destOrd="0" presId="urn:microsoft.com/office/officeart/2005/8/layout/hList6"/>
    <dgm:cxn modelId="{F4B99674-D268-4BFE-A1CD-DF8FBD2A25A7}" srcId="{17D0601D-BA72-49DA-917A-40F4454E268F}" destId="{E918B848-4802-4A96-9230-B85C050F0D4A}" srcOrd="3" destOrd="0" parTransId="{528750F7-8505-499F-909E-FA21DC5B4EEC}" sibTransId="{87FF57B8-2FFC-4BCE-807D-CD79D9C3BBB5}"/>
    <dgm:cxn modelId="{B49EF975-124C-4A29-96C2-40B2B316CC37}" type="presOf" srcId="{A6F0B401-BD09-4B0E-9026-E5610B773FCB}" destId="{31C3DA8F-1282-47E0-A86D-D8454A32987D}" srcOrd="0" destOrd="3" presId="urn:microsoft.com/office/officeart/2005/8/layout/hList6"/>
    <dgm:cxn modelId="{D241E478-28D2-4886-B54A-906A1BC29D1D}" srcId="{6620B9FE-D2C0-4E2B-9DC1-111D50B82CD9}" destId="{F1CE05A7-1118-4C02-B628-0FECC0A8B625}" srcOrd="3" destOrd="0" parTransId="{4A887E09-9209-4963-B379-A00744AFFF1C}" sibTransId="{0D92C816-F813-4441-BF82-309B9A47DE34}"/>
    <dgm:cxn modelId="{E5541779-338D-42BE-B5A4-48B62A19AF78}" srcId="{17D0601D-BA72-49DA-917A-40F4454E268F}" destId="{FB80CD90-7C42-4847-A026-1E8D6F8AC34D}" srcOrd="4" destOrd="0" parTransId="{24A2C429-75C9-4865-AFC3-36D5FE65D346}" sibTransId="{7F819AD9-D4E9-47AF-ADDC-768FB39FE051}"/>
    <dgm:cxn modelId="{D511EC7B-C752-477F-B8C4-315202221011}" srcId="{9A6E2459-2149-47D4-B97B-7955913014AD}" destId="{632A90C5-A3B6-49CE-8AB0-827F8F7A546A}" srcOrd="1" destOrd="0" parTransId="{79AD2E10-81FE-460C-A85A-97F09910D59E}" sibTransId="{32099E69-4F95-4276-B055-02D59FF21CC1}"/>
    <dgm:cxn modelId="{2BDC2889-ABE5-4D75-A23F-41E96F3A2CFB}" srcId="{3E4E0432-4572-405E-8BC5-D34ABFC7696B}" destId="{31339EE8-FD83-4DF7-9602-AEFB244DD8A4}" srcOrd="1" destOrd="0" parTransId="{66F14CCD-E745-4B87-9C2D-2DAA022FF61E}" sibTransId="{0B729EA0-E3A1-4D5D-A91E-8F022D41935D}"/>
    <dgm:cxn modelId="{3D8B0594-FB76-45C9-939D-BEBA00D7EFBE}" srcId="{CD4C9E81-46C3-411E-9386-BD602DB6F477}" destId="{6620B9FE-D2C0-4E2B-9DC1-111D50B82CD9}" srcOrd="2" destOrd="0" parTransId="{63865252-E756-4B61-92A2-B8D1DB4B85BA}" sibTransId="{5ADCEDA3-BCDF-4FEC-BDA6-1F76071A7AAB}"/>
    <dgm:cxn modelId="{1AD7E394-9BA1-4FD5-B9B5-EF2E63FB3B6F}" type="presOf" srcId="{4BA385A8-C33D-4162-BEA9-49ABD225B3FD}" destId="{5A9D4584-27E6-41EF-BE27-F6ABD7A42B2E}" srcOrd="0" destOrd="1" presId="urn:microsoft.com/office/officeart/2005/8/layout/hList6"/>
    <dgm:cxn modelId="{FC5133B2-2E93-4A86-A20E-74F079F1A3DA}" type="presOf" srcId="{9A6E2459-2149-47D4-B97B-7955913014AD}" destId="{31C3DA8F-1282-47E0-A86D-D8454A32987D}" srcOrd="0" destOrd="0" presId="urn:microsoft.com/office/officeart/2005/8/layout/hList6"/>
    <dgm:cxn modelId="{1420B3C1-2CA9-4569-BA6F-14BAD049A379}" type="presOf" srcId="{258A778F-4D7D-4FC7-89D8-55F9DFDA0B31}" destId="{31C3DA8F-1282-47E0-A86D-D8454A32987D}" srcOrd="0" destOrd="6" presId="urn:microsoft.com/office/officeart/2005/8/layout/hList6"/>
    <dgm:cxn modelId="{AC7644C4-8119-40EE-8079-79C7C740FE32}" srcId="{CD4C9E81-46C3-411E-9386-BD602DB6F477}" destId="{3E4E0432-4572-405E-8BC5-D34ABFC7696B}" srcOrd="3" destOrd="0" parTransId="{0C43F728-6F94-4951-B078-3B7DF149EFA9}" sibTransId="{BEB8427C-543E-499E-BFCA-2D7642516529}"/>
    <dgm:cxn modelId="{8CE84FC6-E626-42A6-BF56-747E2EB57510}" srcId="{9A6E2459-2149-47D4-B97B-7955913014AD}" destId="{A6F0B401-BD09-4B0E-9026-E5610B773FCB}" srcOrd="2" destOrd="0" parTransId="{B43921BC-2463-4477-A1CC-FDF9519C7714}" sibTransId="{5CD38EC7-EFF0-416A-A038-0D0A3A443082}"/>
    <dgm:cxn modelId="{DC91E1CA-09D7-4ED6-84AD-8B66DA6A9255}" srcId="{3E4E0432-4572-405E-8BC5-D34ABFC7696B}" destId="{4A0F74B6-B145-4952-8531-2ACF8F99B00A}" srcOrd="0" destOrd="0" parTransId="{536BB6EC-6E1E-4FFF-9D95-F811C5E2F280}" sibTransId="{611AA362-C1FF-4734-A028-6A7217EF6F73}"/>
    <dgm:cxn modelId="{CDAB68CE-8907-4605-8747-E99C97BCF35C}" srcId="{17D0601D-BA72-49DA-917A-40F4454E268F}" destId="{CF72DD64-3E85-49B1-B6A1-C7A534FE27FA}" srcOrd="1" destOrd="0" parTransId="{F9ECB1D8-B065-4236-9179-030026316B8C}" sibTransId="{B7A34366-8206-4517-A25A-52634155E184}"/>
    <dgm:cxn modelId="{EA0F98D7-996B-453F-B8FD-0F75C03B4B04}" type="presOf" srcId="{17D0601D-BA72-49DA-917A-40F4454E268F}" destId="{5A9D4584-27E6-41EF-BE27-F6ABD7A42B2E}" srcOrd="0" destOrd="0" presId="urn:microsoft.com/office/officeart/2005/8/layout/hList6"/>
    <dgm:cxn modelId="{4AA0D1E0-7C7C-461E-8429-36A0670008C4}" srcId="{9A6E2459-2149-47D4-B97B-7955913014AD}" destId="{8D4DE25D-9849-4E9E-8E73-E620E10EEE1D}" srcOrd="3" destOrd="0" parTransId="{D4154E5F-238A-4382-ABFD-E9008F18A60D}" sibTransId="{AEF74AC2-57ED-43B7-A82A-2A160E59CAB3}"/>
    <dgm:cxn modelId="{DF42B4E8-D85E-4C6E-A9A7-5CEDC0643717}" type="presOf" srcId="{0F0573EE-51E5-4654-8003-CB2AE2E5DC3A}" destId="{31C3DA8F-1282-47E0-A86D-D8454A32987D}" srcOrd="0" destOrd="7" presId="urn:microsoft.com/office/officeart/2005/8/layout/hList6"/>
    <dgm:cxn modelId="{147BCFEB-50A9-4A0A-A99C-D5E05D3A388E}" srcId="{6620B9FE-D2C0-4E2B-9DC1-111D50B82CD9}" destId="{EA5473C0-E11C-4512-9F50-88A9C5459ABC}" srcOrd="1" destOrd="0" parTransId="{AF94D7F6-AC2D-4672-94F6-6F75E980A911}" sibTransId="{19EF469A-A39F-4135-A04B-ECAD8C784D0B}"/>
    <dgm:cxn modelId="{E4D071EC-CCE7-4C19-83B4-68E07AC4CAE2}" srcId="{6620B9FE-D2C0-4E2B-9DC1-111D50B82CD9}" destId="{88970BCF-DDD8-4E5B-9D27-57B5AB3597C0}" srcOrd="0" destOrd="0" parTransId="{F8087B82-E564-43E4-AAF8-D13012E4DC6C}" sibTransId="{C4F508B7-B508-41D7-A193-8FD5AA8D71F4}"/>
    <dgm:cxn modelId="{A3C276F1-825D-4525-BF43-AEE9AED5F008}" type="presOf" srcId="{3E4E0432-4572-405E-8BC5-D34ABFC7696B}" destId="{5E8B4D10-3F7C-4B64-801B-5C5297BD8CD4}" srcOrd="0" destOrd="0" presId="urn:microsoft.com/office/officeart/2005/8/layout/hList6"/>
    <dgm:cxn modelId="{2F5D1AF2-BA82-46FC-8EEC-79C6BBCDB3DB}" type="presOf" srcId="{155073D9-FF79-4280-90E9-B07511AA4534}" destId="{27728288-9BD3-41B8-BC55-ED100990514C}" srcOrd="0" destOrd="3" presId="urn:microsoft.com/office/officeart/2005/8/layout/hList6"/>
    <dgm:cxn modelId="{E5352F27-4021-4A90-95D3-81F2845CE75F}" type="presParOf" srcId="{7D2EA2F7-90AC-4DE5-B7F2-183600666C2C}" destId="{31C3DA8F-1282-47E0-A86D-D8454A32987D}" srcOrd="0" destOrd="0" presId="urn:microsoft.com/office/officeart/2005/8/layout/hList6"/>
    <dgm:cxn modelId="{3DA0300A-81D1-400E-AD63-8173434B2534}" type="presParOf" srcId="{7D2EA2F7-90AC-4DE5-B7F2-183600666C2C}" destId="{22BCAC74-4A81-4A12-B4DC-272FCFB0BDD5}" srcOrd="1" destOrd="0" presId="urn:microsoft.com/office/officeart/2005/8/layout/hList6"/>
    <dgm:cxn modelId="{A70C6440-B2B1-4BAB-9722-8616F99DF6D9}" type="presParOf" srcId="{7D2EA2F7-90AC-4DE5-B7F2-183600666C2C}" destId="{5A9D4584-27E6-41EF-BE27-F6ABD7A42B2E}" srcOrd="2" destOrd="0" presId="urn:microsoft.com/office/officeart/2005/8/layout/hList6"/>
    <dgm:cxn modelId="{E7BA15C2-1592-4598-8775-70FDFF90826B}" type="presParOf" srcId="{7D2EA2F7-90AC-4DE5-B7F2-183600666C2C}" destId="{FC25EE26-37F3-48B9-A497-D8A18645F57D}" srcOrd="3" destOrd="0" presId="urn:microsoft.com/office/officeart/2005/8/layout/hList6"/>
    <dgm:cxn modelId="{3467AD14-F552-4863-A84F-32B5BFCF43DC}" type="presParOf" srcId="{7D2EA2F7-90AC-4DE5-B7F2-183600666C2C}" destId="{27728288-9BD3-41B8-BC55-ED100990514C}" srcOrd="4" destOrd="0" presId="urn:microsoft.com/office/officeart/2005/8/layout/hList6"/>
    <dgm:cxn modelId="{A5F2FFA6-24AD-42BE-BD75-76E339242957}" type="presParOf" srcId="{7D2EA2F7-90AC-4DE5-B7F2-183600666C2C}" destId="{4F397346-05FB-43EF-8B55-0C22D14C7662}" srcOrd="5" destOrd="0" presId="urn:microsoft.com/office/officeart/2005/8/layout/hList6"/>
    <dgm:cxn modelId="{9E0A95A4-86FF-4BE4-976E-73A26092DD42}" type="presParOf" srcId="{7D2EA2F7-90AC-4DE5-B7F2-183600666C2C}" destId="{5E8B4D10-3F7C-4B64-801B-5C5297BD8CD4}"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4C9E81-46C3-411E-9386-BD602DB6F47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sk-SK"/>
        </a:p>
      </dgm:t>
    </dgm:pt>
    <dgm:pt modelId="{9A6E2459-2149-47D4-B97B-7955913014AD}">
      <dgm:prSet phldrT="[Text]"/>
      <dgm:spPr>
        <a:solidFill>
          <a:schemeClr val="tx2">
            <a:lumMod val="50000"/>
          </a:schemeClr>
        </a:solidFill>
      </dgm:spPr>
      <dgm:t>
        <a:bodyPr/>
        <a:lstStyle/>
        <a:p>
          <a:r>
            <a:rPr lang="sk-SK" b="1" dirty="0"/>
            <a:t>Distribučné náklady: </a:t>
          </a:r>
        </a:p>
      </dgm:t>
    </dgm:pt>
    <dgm:pt modelId="{03B5ADDB-35F1-4485-9A34-4C8F5DA66986}" type="parTrans" cxnId="{62FAE144-A9AA-4E4C-B368-817002CF755D}">
      <dgm:prSet/>
      <dgm:spPr/>
      <dgm:t>
        <a:bodyPr/>
        <a:lstStyle/>
        <a:p>
          <a:endParaRPr lang="sk-SK"/>
        </a:p>
      </dgm:t>
    </dgm:pt>
    <dgm:pt modelId="{8E388657-6F4D-4F0F-A362-32339718579D}" type="sibTrans" cxnId="{62FAE144-A9AA-4E4C-B368-817002CF755D}">
      <dgm:prSet/>
      <dgm:spPr/>
      <dgm:t>
        <a:bodyPr/>
        <a:lstStyle/>
        <a:p>
          <a:endParaRPr lang="sk-SK"/>
        </a:p>
      </dgm:t>
    </dgm:pt>
    <dgm:pt modelId="{17D0601D-BA72-49DA-917A-40F4454E268F}">
      <dgm:prSet phldrT="[Text]"/>
      <dgm:spPr>
        <a:solidFill>
          <a:schemeClr val="tx2">
            <a:lumMod val="75000"/>
          </a:schemeClr>
        </a:solidFill>
      </dgm:spPr>
      <dgm:t>
        <a:bodyPr/>
        <a:lstStyle/>
        <a:p>
          <a:r>
            <a:rPr lang="sk-SK" b="1" dirty="0"/>
            <a:t>Náklady spojené s existenciou poistnej zmluvy: </a:t>
          </a:r>
        </a:p>
      </dgm:t>
    </dgm:pt>
    <dgm:pt modelId="{3429C919-C7EC-48DF-82C5-FA80DCDCEABA}" type="parTrans" cxnId="{07378200-CA79-4BA8-BE50-935FCB4B64C6}">
      <dgm:prSet/>
      <dgm:spPr/>
      <dgm:t>
        <a:bodyPr/>
        <a:lstStyle/>
        <a:p>
          <a:endParaRPr lang="sk-SK"/>
        </a:p>
      </dgm:t>
    </dgm:pt>
    <dgm:pt modelId="{14DC5169-32A4-4551-83F3-1429E759B291}" type="sibTrans" cxnId="{07378200-CA79-4BA8-BE50-935FCB4B64C6}">
      <dgm:prSet/>
      <dgm:spPr/>
      <dgm:t>
        <a:bodyPr/>
        <a:lstStyle/>
        <a:p>
          <a:endParaRPr lang="sk-SK"/>
        </a:p>
      </dgm:t>
    </dgm:pt>
    <dgm:pt modelId="{4BA385A8-C33D-4162-BEA9-49ABD225B3FD}">
      <dgm:prSet phldrT="[Text]"/>
      <dgm:spPr>
        <a:solidFill>
          <a:schemeClr val="tx2">
            <a:lumMod val="75000"/>
          </a:schemeClr>
        </a:solidFill>
      </dgm:spPr>
      <dgm:t>
        <a:bodyPr/>
        <a:lstStyle/>
        <a:p>
          <a:r>
            <a:rPr lang="sk-SK" dirty="0"/>
            <a:t>evidencia a správa poistnej zmluvy (SW náklady, účtovníctvo, </a:t>
          </a:r>
          <a:r>
            <a:rPr lang="sk-SK" dirty="0" err="1"/>
            <a:t>reporting</a:t>
          </a:r>
          <a:r>
            <a:rPr lang="sk-SK" dirty="0"/>
            <a:t>)</a:t>
          </a:r>
        </a:p>
      </dgm:t>
    </dgm:pt>
    <dgm:pt modelId="{F350A6E2-3809-4007-8F1F-995621D9AB56}" type="parTrans" cxnId="{E54B4B70-74AB-4EBC-87EE-6646A6F3430A}">
      <dgm:prSet/>
      <dgm:spPr/>
      <dgm:t>
        <a:bodyPr/>
        <a:lstStyle/>
        <a:p>
          <a:endParaRPr lang="sk-SK"/>
        </a:p>
      </dgm:t>
    </dgm:pt>
    <dgm:pt modelId="{A3E8F0E3-D477-40AC-9AC0-D6178983C4F1}" type="sibTrans" cxnId="{E54B4B70-74AB-4EBC-87EE-6646A6F3430A}">
      <dgm:prSet/>
      <dgm:spPr/>
      <dgm:t>
        <a:bodyPr/>
        <a:lstStyle/>
        <a:p>
          <a:endParaRPr lang="sk-SK"/>
        </a:p>
      </dgm:t>
    </dgm:pt>
    <dgm:pt modelId="{CF72DD64-3E85-49B1-B6A1-C7A534FE27FA}">
      <dgm:prSet phldrT="[Text]"/>
      <dgm:spPr>
        <a:solidFill>
          <a:schemeClr val="tx2">
            <a:lumMod val="75000"/>
          </a:schemeClr>
        </a:solidFill>
      </dgm:spPr>
      <dgm:t>
        <a:bodyPr/>
        <a:lstStyle/>
        <a:p>
          <a:r>
            <a:rPr lang="sk-SK" dirty="0"/>
            <a:t>zasielanie predpisov poistného, párovanie platieb poistného</a:t>
          </a:r>
        </a:p>
      </dgm:t>
    </dgm:pt>
    <dgm:pt modelId="{F9ECB1D8-B065-4236-9179-030026316B8C}" type="parTrans" cxnId="{CDAB68CE-8907-4605-8747-E99C97BCF35C}">
      <dgm:prSet/>
      <dgm:spPr/>
      <dgm:t>
        <a:bodyPr/>
        <a:lstStyle/>
        <a:p>
          <a:endParaRPr lang="sk-SK"/>
        </a:p>
      </dgm:t>
    </dgm:pt>
    <dgm:pt modelId="{B7A34366-8206-4517-A25A-52634155E184}" type="sibTrans" cxnId="{CDAB68CE-8907-4605-8747-E99C97BCF35C}">
      <dgm:prSet/>
      <dgm:spPr/>
      <dgm:t>
        <a:bodyPr/>
        <a:lstStyle/>
        <a:p>
          <a:endParaRPr lang="sk-SK"/>
        </a:p>
      </dgm:t>
    </dgm:pt>
    <dgm:pt modelId="{A1A69B98-62F5-454D-BEBA-6B3DBAB6F151}">
      <dgm:prSet phldrT="[Text]"/>
      <dgm:spPr>
        <a:solidFill>
          <a:schemeClr val="tx2">
            <a:lumMod val="75000"/>
          </a:schemeClr>
        </a:solidFill>
      </dgm:spPr>
      <dgm:t>
        <a:bodyPr/>
        <a:lstStyle/>
        <a:p>
          <a:r>
            <a:rPr lang="sk-SK" dirty="0"/>
            <a:t>upomienkový proces</a:t>
          </a:r>
        </a:p>
      </dgm:t>
    </dgm:pt>
    <dgm:pt modelId="{68A4CFFB-90DD-426C-A662-443A199671B1}" type="parTrans" cxnId="{B598160C-AA1C-4A95-B748-F55BD0C5BFA0}">
      <dgm:prSet/>
      <dgm:spPr/>
      <dgm:t>
        <a:bodyPr/>
        <a:lstStyle/>
        <a:p>
          <a:endParaRPr lang="sk-SK"/>
        </a:p>
      </dgm:t>
    </dgm:pt>
    <dgm:pt modelId="{5735BF1C-D52F-4E11-9658-C9C222D8F4CF}" type="sibTrans" cxnId="{B598160C-AA1C-4A95-B748-F55BD0C5BFA0}">
      <dgm:prSet/>
      <dgm:spPr/>
      <dgm:t>
        <a:bodyPr/>
        <a:lstStyle/>
        <a:p>
          <a:endParaRPr lang="sk-SK"/>
        </a:p>
      </dgm:t>
    </dgm:pt>
    <dgm:pt modelId="{E918B848-4802-4A96-9230-B85C050F0D4A}">
      <dgm:prSet phldrT="[Text]"/>
      <dgm:spPr>
        <a:solidFill>
          <a:schemeClr val="tx2">
            <a:lumMod val="75000"/>
          </a:schemeClr>
        </a:solidFill>
      </dgm:spPr>
      <dgm:t>
        <a:bodyPr/>
        <a:lstStyle/>
        <a:p>
          <a:r>
            <a:rPr lang="sk-SK" dirty="0"/>
            <a:t>náklady na netechnické zmeny</a:t>
          </a:r>
        </a:p>
      </dgm:t>
    </dgm:pt>
    <dgm:pt modelId="{528750F7-8505-499F-909E-FA21DC5B4EEC}" type="parTrans" cxnId="{F4B99674-D268-4BFE-A1CD-DF8FBD2A25A7}">
      <dgm:prSet/>
      <dgm:spPr/>
      <dgm:t>
        <a:bodyPr/>
        <a:lstStyle/>
        <a:p>
          <a:endParaRPr lang="sk-SK"/>
        </a:p>
      </dgm:t>
    </dgm:pt>
    <dgm:pt modelId="{87FF57B8-2FFC-4BCE-807D-CD79D9C3BBB5}" type="sibTrans" cxnId="{F4B99674-D268-4BFE-A1CD-DF8FBD2A25A7}">
      <dgm:prSet/>
      <dgm:spPr/>
      <dgm:t>
        <a:bodyPr/>
        <a:lstStyle/>
        <a:p>
          <a:endParaRPr lang="sk-SK"/>
        </a:p>
      </dgm:t>
    </dgm:pt>
    <dgm:pt modelId="{3E4E0432-4572-405E-8BC5-D34ABFC7696B}">
      <dgm:prSet custT="1"/>
      <dgm:spPr/>
      <dgm:t>
        <a:bodyPr/>
        <a:lstStyle/>
        <a:p>
          <a:r>
            <a:rPr lang="sk-SK" sz="1200" b="1" kern="1200" dirty="0"/>
            <a:t>Náklady na investície:</a:t>
          </a:r>
          <a:endParaRPr lang="sk-SK" b="1" dirty="0"/>
        </a:p>
      </dgm:t>
    </dgm:pt>
    <dgm:pt modelId="{0C43F728-6F94-4951-B078-3B7DF149EFA9}" type="parTrans" cxnId="{AC7644C4-8119-40EE-8079-79C7C740FE32}">
      <dgm:prSet/>
      <dgm:spPr/>
      <dgm:t>
        <a:bodyPr/>
        <a:lstStyle/>
        <a:p>
          <a:endParaRPr lang="sk-SK"/>
        </a:p>
      </dgm:t>
    </dgm:pt>
    <dgm:pt modelId="{BEB8427C-543E-499E-BFCA-2D7642516529}" type="sibTrans" cxnId="{AC7644C4-8119-40EE-8079-79C7C740FE32}">
      <dgm:prSet/>
      <dgm:spPr/>
      <dgm:t>
        <a:bodyPr/>
        <a:lstStyle/>
        <a:p>
          <a:endParaRPr lang="sk-SK"/>
        </a:p>
      </dgm:t>
    </dgm:pt>
    <dgm:pt modelId="{4A0F74B6-B145-4952-8531-2ACF8F99B00A}">
      <dgm:prSet custT="1"/>
      <dgm:spPr/>
      <dgm:t>
        <a:bodyPr anchor="t" anchorCtr="0"/>
        <a:lstStyle/>
        <a:p>
          <a:pPr algn="l"/>
          <a:r>
            <a:rPr lang="sk-SK" sz="1050" kern="1200" dirty="0">
              <a:solidFill>
                <a:prstClr val="white"/>
              </a:solidFill>
              <a:latin typeface="Calibri"/>
              <a:ea typeface="+mn-ea"/>
              <a:cs typeface="+mn-cs"/>
            </a:rPr>
            <a:t>priame náklady (transakčné náklady)</a:t>
          </a:r>
          <a:endParaRPr lang="sk-SK" sz="1050" kern="1200" dirty="0"/>
        </a:p>
      </dgm:t>
    </dgm:pt>
    <dgm:pt modelId="{536BB6EC-6E1E-4FFF-9D95-F811C5E2F280}" type="parTrans" cxnId="{DC91E1CA-09D7-4ED6-84AD-8B66DA6A9255}">
      <dgm:prSet/>
      <dgm:spPr/>
      <dgm:t>
        <a:bodyPr/>
        <a:lstStyle/>
        <a:p>
          <a:endParaRPr lang="sk-SK"/>
        </a:p>
      </dgm:t>
    </dgm:pt>
    <dgm:pt modelId="{611AA362-C1FF-4734-A028-6A7217EF6F73}" type="sibTrans" cxnId="{DC91E1CA-09D7-4ED6-84AD-8B66DA6A9255}">
      <dgm:prSet/>
      <dgm:spPr/>
      <dgm:t>
        <a:bodyPr/>
        <a:lstStyle/>
        <a:p>
          <a:endParaRPr lang="sk-SK"/>
        </a:p>
      </dgm:t>
    </dgm:pt>
    <dgm:pt modelId="{31339EE8-FD83-4DF7-9602-AEFB244DD8A4}">
      <dgm:prSet custT="1"/>
      <dgm:spPr/>
      <dgm:t>
        <a:bodyPr anchor="t" anchorCtr="0"/>
        <a:lstStyle/>
        <a:p>
          <a:pPr algn="l"/>
          <a:r>
            <a:rPr lang="sk-SK" sz="1050" kern="1200" dirty="0">
              <a:solidFill>
                <a:prstClr val="white"/>
              </a:solidFill>
              <a:latin typeface="Calibri"/>
              <a:ea typeface="+mn-ea"/>
              <a:cs typeface="+mn-cs"/>
            </a:rPr>
            <a:t>nepriame náklady (portfólio management, monitoring investícií)</a:t>
          </a:r>
          <a:endParaRPr lang="sk-SK" sz="1050" kern="1200" dirty="0"/>
        </a:p>
        <a:p>
          <a:pPr algn="ctr"/>
          <a:endParaRPr lang="sk-SK" sz="1200" kern="1200" dirty="0"/>
        </a:p>
        <a:p>
          <a:pPr algn="ctr"/>
          <a:endParaRPr lang="sk-SK" sz="1200" kern="1200" dirty="0"/>
        </a:p>
      </dgm:t>
    </dgm:pt>
    <dgm:pt modelId="{66F14CCD-E745-4B87-9C2D-2DAA022FF61E}" type="parTrans" cxnId="{2BDC2889-ABE5-4D75-A23F-41E96F3A2CFB}">
      <dgm:prSet/>
      <dgm:spPr/>
      <dgm:t>
        <a:bodyPr/>
        <a:lstStyle/>
        <a:p>
          <a:endParaRPr lang="sk-SK"/>
        </a:p>
      </dgm:t>
    </dgm:pt>
    <dgm:pt modelId="{0B729EA0-E3A1-4D5D-A91E-8F022D41935D}" type="sibTrans" cxnId="{2BDC2889-ABE5-4D75-A23F-41E96F3A2CFB}">
      <dgm:prSet/>
      <dgm:spPr/>
      <dgm:t>
        <a:bodyPr/>
        <a:lstStyle/>
        <a:p>
          <a:endParaRPr lang="sk-SK"/>
        </a:p>
      </dgm:t>
    </dgm:pt>
    <dgm:pt modelId="{6620B9FE-D2C0-4E2B-9DC1-111D50B82CD9}">
      <dgm:prSet phldrT="[Text]"/>
      <dgm:spPr>
        <a:solidFill>
          <a:schemeClr val="tx2"/>
        </a:solidFill>
      </dgm:spPr>
      <dgm:t>
        <a:bodyPr/>
        <a:lstStyle/>
        <a:p>
          <a:r>
            <a:rPr lang="sk-SK" b="1" dirty="0"/>
            <a:t>Náklady spojené s poistným krytím: </a:t>
          </a:r>
        </a:p>
      </dgm:t>
    </dgm:pt>
    <dgm:pt modelId="{5ADCEDA3-BCDF-4FEC-BDA6-1F76071A7AAB}" type="sibTrans" cxnId="{3D8B0594-FB76-45C9-939D-BEBA00D7EFBE}">
      <dgm:prSet/>
      <dgm:spPr/>
      <dgm:t>
        <a:bodyPr/>
        <a:lstStyle/>
        <a:p>
          <a:endParaRPr lang="sk-SK"/>
        </a:p>
      </dgm:t>
    </dgm:pt>
    <dgm:pt modelId="{63865252-E756-4B61-92A2-B8D1DB4B85BA}" type="parTrans" cxnId="{3D8B0594-FB76-45C9-939D-BEBA00D7EFBE}">
      <dgm:prSet/>
      <dgm:spPr/>
      <dgm:t>
        <a:bodyPr/>
        <a:lstStyle/>
        <a:p>
          <a:endParaRPr lang="sk-SK"/>
        </a:p>
      </dgm:t>
    </dgm:pt>
    <dgm:pt modelId="{FB80CD90-7C42-4847-A026-1E8D6F8AC34D}">
      <dgm:prSet phldrT="[Text]"/>
      <dgm:spPr>
        <a:solidFill>
          <a:schemeClr val="tx2">
            <a:lumMod val="75000"/>
          </a:schemeClr>
        </a:solidFill>
      </dgm:spPr>
      <dgm:t>
        <a:bodyPr/>
        <a:lstStyle/>
        <a:p>
          <a:r>
            <a:rPr lang="sk-SK" dirty="0"/>
            <a:t>výplata </a:t>
          </a:r>
          <a:r>
            <a:rPr lang="sk-SK" dirty="0" err="1"/>
            <a:t>odkupného</a:t>
          </a:r>
          <a:endParaRPr lang="sk-SK" dirty="0"/>
        </a:p>
      </dgm:t>
    </dgm:pt>
    <dgm:pt modelId="{24A2C429-75C9-4865-AFC3-36D5FE65D346}" type="parTrans" cxnId="{E5541779-338D-42BE-B5A4-48B62A19AF78}">
      <dgm:prSet/>
      <dgm:spPr/>
      <dgm:t>
        <a:bodyPr/>
        <a:lstStyle/>
        <a:p>
          <a:endParaRPr lang="sk-SK"/>
        </a:p>
      </dgm:t>
    </dgm:pt>
    <dgm:pt modelId="{7F819AD9-D4E9-47AF-ADDC-768FB39FE051}" type="sibTrans" cxnId="{E5541779-338D-42BE-B5A4-48B62A19AF78}">
      <dgm:prSet/>
      <dgm:spPr/>
      <dgm:t>
        <a:bodyPr/>
        <a:lstStyle/>
        <a:p>
          <a:endParaRPr lang="sk-SK"/>
        </a:p>
      </dgm:t>
    </dgm:pt>
    <dgm:pt modelId="{A628E99E-EB91-4A0E-B8D2-E5F5704F4720}">
      <dgm:prSet phldrT="[Text]"/>
      <dgm:spPr>
        <a:solidFill>
          <a:schemeClr val="tx2">
            <a:lumMod val="50000"/>
          </a:schemeClr>
        </a:solidFill>
      </dgm:spPr>
      <dgm:t>
        <a:bodyPr/>
        <a:lstStyle/>
        <a:p>
          <a:r>
            <a:rPr lang="sk-SK" dirty="0"/>
            <a:t>náklady na vývoj produktu </a:t>
          </a:r>
        </a:p>
      </dgm:t>
    </dgm:pt>
    <dgm:pt modelId="{1C03C621-A76B-43FF-A30B-569E4172BEE9}" type="parTrans" cxnId="{67010F20-2BC3-404B-87D6-9B21E2FE77A2}">
      <dgm:prSet/>
      <dgm:spPr/>
      <dgm:t>
        <a:bodyPr/>
        <a:lstStyle/>
        <a:p>
          <a:endParaRPr lang="sk-SK"/>
        </a:p>
      </dgm:t>
    </dgm:pt>
    <dgm:pt modelId="{A959BB52-E9AD-443D-A2EC-09E5FCA07024}" type="sibTrans" cxnId="{67010F20-2BC3-404B-87D6-9B21E2FE77A2}">
      <dgm:prSet/>
      <dgm:spPr/>
      <dgm:t>
        <a:bodyPr/>
        <a:lstStyle/>
        <a:p>
          <a:endParaRPr lang="sk-SK"/>
        </a:p>
      </dgm:t>
    </dgm:pt>
    <dgm:pt modelId="{632A90C5-A3B6-49CE-8AB0-827F8F7A546A}">
      <dgm:prSet phldrT="[Text]"/>
      <dgm:spPr>
        <a:solidFill>
          <a:schemeClr val="tx2">
            <a:lumMod val="50000"/>
          </a:schemeClr>
        </a:solidFill>
      </dgm:spPr>
      <dgm:t>
        <a:bodyPr/>
        <a:lstStyle/>
        <a:p>
          <a:r>
            <a:rPr lang="sk-SK"/>
            <a:t>náklady na tlačivá a formuláre</a:t>
          </a:r>
          <a:endParaRPr lang="sk-SK" dirty="0"/>
        </a:p>
      </dgm:t>
    </dgm:pt>
    <dgm:pt modelId="{79AD2E10-81FE-460C-A85A-97F09910D59E}" type="parTrans" cxnId="{D511EC7B-C752-477F-B8C4-315202221011}">
      <dgm:prSet/>
      <dgm:spPr/>
      <dgm:t>
        <a:bodyPr/>
        <a:lstStyle/>
        <a:p>
          <a:endParaRPr lang="sk-SK"/>
        </a:p>
      </dgm:t>
    </dgm:pt>
    <dgm:pt modelId="{32099E69-4F95-4276-B055-02D59FF21CC1}" type="sibTrans" cxnId="{D511EC7B-C752-477F-B8C4-315202221011}">
      <dgm:prSet/>
      <dgm:spPr/>
      <dgm:t>
        <a:bodyPr/>
        <a:lstStyle/>
        <a:p>
          <a:endParaRPr lang="sk-SK"/>
        </a:p>
      </dgm:t>
    </dgm:pt>
    <dgm:pt modelId="{A6F0B401-BD09-4B0E-9026-E5610B773FCB}">
      <dgm:prSet phldrT="[Text]"/>
      <dgm:spPr>
        <a:solidFill>
          <a:schemeClr val="tx2">
            <a:lumMod val="50000"/>
          </a:schemeClr>
        </a:solidFill>
      </dgm:spPr>
      <dgm:t>
        <a:bodyPr/>
        <a:lstStyle/>
        <a:p>
          <a:r>
            <a:rPr lang="sk-SK"/>
            <a:t>náklady na distribučný SW</a:t>
          </a:r>
          <a:endParaRPr lang="sk-SK" dirty="0"/>
        </a:p>
      </dgm:t>
    </dgm:pt>
    <dgm:pt modelId="{B43921BC-2463-4477-A1CC-FDF9519C7714}" type="parTrans" cxnId="{8CE84FC6-E626-42A6-BF56-747E2EB57510}">
      <dgm:prSet/>
      <dgm:spPr/>
      <dgm:t>
        <a:bodyPr/>
        <a:lstStyle/>
        <a:p>
          <a:endParaRPr lang="sk-SK"/>
        </a:p>
      </dgm:t>
    </dgm:pt>
    <dgm:pt modelId="{5CD38EC7-EFF0-416A-A038-0D0A3A443082}" type="sibTrans" cxnId="{8CE84FC6-E626-42A6-BF56-747E2EB57510}">
      <dgm:prSet/>
      <dgm:spPr/>
      <dgm:t>
        <a:bodyPr/>
        <a:lstStyle/>
        <a:p>
          <a:endParaRPr lang="sk-SK"/>
        </a:p>
      </dgm:t>
    </dgm:pt>
    <dgm:pt modelId="{8D4DE25D-9849-4E9E-8E73-E620E10EEE1D}">
      <dgm:prSet phldrT="[Text]"/>
      <dgm:spPr>
        <a:solidFill>
          <a:schemeClr val="tx2">
            <a:lumMod val="50000"/>
          </a:schemeClr>
        </a:solidFill>
      </dgm:spPr>
      <dgm:t>
        <a:bodyPr/>
        <a:lstStyle/>
        <a:p>
          <a:r>
            <a:rPr lang="sk-SK"/>
            <a:t>náklady na správu distribučnej siete (kontraktačný proces)</a:t>
          </a:r>
          <a:endParaRPr lang="sk-SK" dirty="0"/>
        </a:p>
      </dgm:t>
    </dgm:pt>
    <dgm:pt modelId="{D4154E5F-238A-4382-ABFD-E9008F18A60D}" type="parTrans" cxnId="{4AA0D1E0-7C7C-461E-8429-36A0670008C4}">
      <dgm:prSet/>
      <dgm:spPr/>
      <dgm:t>
        <a:bodyPr/>
        <a:lstStyle/>
        <a:p>
          <a:endParaRPr lang="sk-SK"/>
        </a:p>
      </dgm:t>
    </dgm:pt>
    <dgm:pt modelId="{AEF74AC2-57ED-43B7-A82A-2A160E59CAB3}" type="sibTrans" cxnId="{4AA0D1E0-7C7C-461E-8429-36A0670008C4}">
      <dgm:prSet/>
      <dgm:spPr/>
      <dgm:t>
        <a:bodyPr/>
        <a:lstStyle/>
        <a:p>
          <a:endParaRPr lang="sk-SK"/>
        </a:p>
      </dgm:t>
    </dgm:pt>
    <dgm:pt modelId="{CBB0CC74-E642-4D09-8912-9C09E7EA2AAB}">
      <dgm:prSet phldrT="[Text]"/>
      <dgm:spPr>
        <a:solidFill>
          <a:schemeClr val="tx2">
            <a:lumMod val="50000"/>
          </a:schemeClr>
        </a:solidFill>
      </dgm:spPr>
      <dgm:t>
        <a:bodyPr/>
        <a:lstStyle/>
        <a:p>
          <a:r>
            <a:rPr lang="sk-SK"/>
            <a:t>náklady na školenia, produkčný reporting</a:t>
          </a:r>
          <a:endParaRPr lang="sk-SK" dirty="0"/>
        </a:p>
      </dgm:t>
    </dgm:pt>
    <dgm:pt modelId="{78386D67-7F28-4F9F-B830-F4558AC14A21}" type="parTrans" cxnId="{E417F06D-28EE-4D4E-BCC4-CC9C3F512043}">
      <dgm:prSet/>
      <dgm:spPr/>
      <dgm:t>
        <a:bodyPr/>
        <a:lstStyle/>
        <a:p>
          <a:endParaRPr lang="sk-SK"/>
        </a:p>
      </dgm:t>
    </dgm:pt>
    <dgm:pt modelId="{D561A492-FBDB-41D0-9CAF-847C9FD9C34E}" type="sibTrans" cxnId="{E417F06D-28EE-4D4E-BCC4-CC9C3F512043}">
      <dgm:prSet/>
      <dgm:spPr/>
      <dgm:t>
        <a:bodyPr/>
        <a:lstStyle/>
        <a:p>
          <a:endParaRPr lang="sk-SK"/>
        </a:p>
      </dgm:t>
    </dgm:pt>
    <dgm:pt modelId="{258A778F-4D7D-4FC7-89D8-55F9DFDA0B31}">
      <dgm:prSet phldrT="[Text]"/>
      <dgm:spPr>
        <a:solidFill>
          <a:schemeClr val="tx2">
            <a:lumMod val="50000"/>
          </a:schemeClr>
        </a:solidFill>
      </dgm:spPr>
      <dgm:t>
        <a:bodyPr/>
        <a:lstStyle/>
        <a:p>
          <a:r>
            <a:rPr lang="sk-SK"/>
            <a:t>provízne náklady</a:t>
          </a:r>
          <a:endParaRPr lang="sk-SK" dirty="0"/>
        </a:p>
      </dgm:t>
    </dgm:pt>
    <dgm:pt modelId="{DE429324-E976-4DC6-9F02-FA1B61B89E6E}" type="parTrans" cxnId="{10C54E33-D35E-4370-81E6-7D353048FD5F}">
      <dgm:prSet/>
      <dgm:spPr/>
      <dgm:t>
        <a:bodyPr/>
        <a:lstStyle/>
        <a:p>
          <a:endParaRPr lang="sk-SK"/>
        </a:p>
      </dgm:t>
    </dgm:pt>
    <dgm:pt modelId="{60D9FB0D-3CBC-44B3-9659-2B3C3E07608B}" type="sibTrans" cxnId="{10C54E33-D35E-4370-81E6-7D353048FD5F}">
      <dgm:prSet/>
      <dgm:spPr/>
      <dgm:t>
        <a:bodyPr/>
        <a:lstStyle/>
        <a:p>
          <a:endParaRPr lang="sk-SK"/>
        </a:p>
      </dgm:t>
    </dgm:pt>
    <dgm:pt modelId="{0F0573EE-51E5-4654-8003-CB2AE2E5DC3A}">
      <dgm:prSet phldrT="[Text]"/>
      <dgm:spPr>
        <a:solidFill>
          <a:schemeClr val="tx2">
            <a:lumMod val="50000"/>
          </a:schemeClr>
        </a:solidFill>
      </dgm:spPr>
      <dgm:t>
        <a:bodyPr/>
        <a:lstStyle/>
        <a:p>
          <a:r>
            <a:rPr lang="sk-SK" dirty="0"/>
            <a:t>monitoring, kontrola distribučnej siete</a:t>
          </a:r>
        </a:p>
      </dgm:t>
    </dgm:pt>
    <dgm:pt modelId="{52A91D67-FF84-423E-B4D3-751840EE51C9}" type="parTrans" cxnId="{7AE9F242-AC3C-4906-9211-0FC48809F61D}">
      <dgm:prSet/>
      <dgm:spPr/>
      <dgm:t>
        <a:bodyPr/>
        <a:lstStyle/>
        <a:p>
          <a:endParaRPr lang="sk-SK"/>
        </a:p>
      </dgm:t>
    </dgm:pt>
    <dgm:pt modelId="{B5D84C83-001B-4EE6-848C-AEB91418D83B}" type="sibTrans" cxnId="{7AE9F242-AC3C-4906-9211-0FC48809F61D}">
      <dgm:prSet/>
      <dgm:spPr/>
      <dgm:t>
        <a:bodyPr/>
        <a:lstStyle/>
        <a:p>
          <a:endParaRPr lang="sk-SK"/>
        </a:p>
      </dgm:t>
    </dgm:pt>
    <dgm:pt modelId="{88970BCF-DDD8-4E5B-9D27-57B5AB3597C0}">
      <dgm:prSet/>
      <dgm:spPr/>
      <dgm:t>
        <a:bodyPr/>
        <a:lstStyle/>
        <a:p>
          <a:r>
            <a:rPr lang="sk-SK"/>
            <a:t>medical underwriting</a:t>
          </a:r>
          <a:endParaRPr lang="sk-SK" dirty="0"/>
        </a:p>
      </dgm:t>
    </dgm:pt>
    <dgm:pt modelId="{F8087B82-E564-43E4-AAF8-D13012E4DC6C}" type="parTrans" cxnId="{E4D071EC-CCE7-4C19-83B4-68E07AC4CAE2}">
      <dgm:prSet/>
      <dgm:spPr/>
      <dgm:t>
        <a:bodyPr/>
        <a:lstStyle/>
        <a:p>
          <a:endParaRPr lang="sk-SK"/>
        </a:p>
      </dgm:t>
    </dgm:pt>
    <dgm:pt modelId="{C4F508B7-B508-41D7-A193-8FD5AA8D71F4}" type="sibTrans" cxnId="{E4D071EC-CCE7-4C19-83B4-68E07AC4CAE2}">
      <dgm:prSet/>
      <dgm:spPr/>
      <dgm:t>
        <a:bodyPr/>
        <a:lstStyle/>
        <a:p>
          <a:endParaRPr lang="sk-SK"/>
        </a:p>
      </dgm:t>
    </dgm:pt>
    <dgm:pt modelId="{EA5473C0-E11C-4512-9F50-88A9C5459ABC}">
      <dgm:prSet/>
      <dgm:spPr/>
      <dgm:t>
        <a:bodyPr/>
        <a:lstStyle/>
        <a:p>
          <a:r>
            <a:rPr lang="sk-SK"/>
            <a:t>netto poistné</a:t>
          </a:r>
          <a:endParaRPr lang="sk-SK" dirty="0"/>
        </a:p>
      </dgm:t>
    </dgm:pt>
    <dgm:pt modelId="{AF94D7F6-AC2D-4672-94F6-6F75E980A911}" type="parTrans" cxnId="{147BCFEB-50A9-4A0A-A99C-D5E05D3A388E}">
      <dgm:prSet/>
      <dgm:spPr/>
      <dgm:t>
        <a:bodyPr/>
        <a:lstStyle/>
        <a:p>
          <a:endParaRPr lang="sk-SK"/>
        </a:p>
      </dgm:t>
    </dgm:pt>
    <dgm:pt modelId="{19EF469A-A39F-4135-A04B-ECAD8C784D0B}" type="sibTrans" cxnId="{147BCFEB-50A9-4A0A-A99C-D5E05D3A388E}">
      <dgm:prSet/>
      <dgm:spPr/>
      <dgm:t>
        <a:bodyPr/>
        <a:lstStyle/>
        <a:p>
          <a:endParaRPr lang="sk-SK"/>
        </a:p>
      </dgm:t>
    </dgm:pt>
    <dgm:pt modelId="{155073D9-FF79-4280-90E9-B07511AA4534}">
      <dgm:prSet/>
      <dgm:spPr/>
      <dgm:t>
        <a:bodyPr/>
        <a:lstStyle/>
        <a:p>
          <a:r>
            <a:rPr lang="sk-SK"/>
            <a:t>náklady na likvidáciu poistných udalostí</a:t>
          </a:r>
          <a:endParaRPr lang="sk-SK" dirty="0"/>
        </a:p>
      </dgm:t>
    </dgm:pt>
    <dgm:pt modelId="{A25B3502-E744-484B-ABAE-5310DE03B987}" type="parTrans" cxnId="{369EFF0B-B28B-4C0C-889A-CC04ED4FEC93}">
      <dgm:prSet/>
      <dgm:spPr/>
      <dgm:t>
        <a:bodyPr/>
        <a:lstStyle/>
        <a:p>
          <a:endParaRPr lang="sk-SK"/>
        </a:p>
      </dgm:t>
    </dgm:pt>
    <dgm:pt modelId="{ED64C5DE-AB3A-4F93-B27C-75085F6AC599}" type="sibTrans" cxnId="{369EFF0B-B28B-4C0C-889A-CC04ED4FEC93}">
      <dgm:prSet/>
      <dgm:spPr/>
      <dgm:t>
        <a:bodyPr/>
        <a:lstStyle/>
        <a:p>
          <a:endParaRPr lang="sk-SK"/>
        </a:p>
      </dgm:t>
    </dgm:pt>
    <dgm:pt modelId="{F1CE05A7-1118-4C02-B628-0FECC0A8B625}">
      <dgm:prSet/>
      <dgm:spPr/>
      <dgm:t>
        <a:bodyPr/>
        <a:lstStyle/>
        <a:p>
          <a:r>
            <a:rPr lang="sk-SK"/>
            <a:t>náklady na zaistenie</a:t>
          </a:r>
          <a:endParaRPr lang="sk-SK" dirty="0"/>
        </a:p>
      </dgm:t>
    </dgm:pt>
    <dgm:pt modelId="{4A887E09-9209-4963-B379-A00744AFFF1C}" type="parTrans" cxnId="{D241E478-28D2-4886-B54A-906A1BC29D1D}">
      <dgm:prSet/>
      <dgm:spPr/>
      <dgm:t>
        <a:bodyPr/>
        <a:lstStyle/>
        <a:p>
          <a:endParaRPr lang="sk-SK"/>
        </a:p>
      </dgm:t>
    </dgm:pt>
    <dgm:pt modelId="{0D92C816-F813-4441-BF82-309B9A47DE34}" type="sibTrans" cxnId="{D241E478-28D2-4886-B54A-906A1BC29D1D}">
      <dgm:prSet/>
      <dgm:spPr/>
      <dgm:t>
        <a:bodyPr/>
        <a:lstStyle/>
        <a:p>
          <a:endParaRPr lang="sk-SK"/>
        </a:p>
      </dgm:t>
    </dgm:pt>
    <dgm:pt modelId="{50246F1F-B3F1-4535-BA20-475D373D30D6}">
      <dgm:prSet/>
      <dgm:spPr/>
      <dgm:t>
        <a:bodyPr/>
        <a:lstStyle/>
        <a:p>
          <a:r>
            <a:rPr lang="sk-SK"/>
            <a:t>náklady na zmenu poistného krytia</a:t>
          </a:r>
          <a:endParaRPr lang="sk-SK" dirty="0"/>
        </a:p>
      </dgm:t>
    </dgm:pt>
    <dgm:pt modelId="{2FDADFDC-D41B-4346-A9C1-803E833210FB}" type="parTrans" cxnId="{D72D3F0C-1115-4F0E-B649-F052CBDD8FC1}">
      <dgm:prSet/>
      <dgm:spPr/>
      <dgm:t>
        <a:bodyPr/>
        <a:lstStyle/>
        <a:p>
          <a:endParaRPr lang="sk-SK"/>
        </a:p>
      </dgm:t>
    </dgm:pt>
    <dgm:pt modelId="{B8CD9AD8-C095-4B99-86F7-54C33590E834}" type="sibTrans" cxnId="{D72D3F0C-1115-4F0E-B649-F052CBDD8FC1}">
      <dgm:prSet/>
      <dgm:spPr/>
      <dgm:t>
        <a:bodyPr/>
        <a:lstStyle/>
        <a:p>
          <a:endParaRPr lang="sk-SK"/>
        </a:p>
      </dgm:t>
    </dgm:pt>
    <dgm:pt modelId="{C2EE8F1D-5BCD-4384-B7F7-3EE641497693}">
      <dgm:prSet phldrT="[Text]"/>
      <dgm:spPr>
        <a:solidFill>
          <a:schemeClr val="tx2">
            <a:lumMod val="50000"/>
          </a:schemeClr>
        </a:solidFill>
      </dgm:spPr>
      <dgm:t>
        <a:bodyPr/>
        <a:lstStyle/>
        <a:p>
          <a:r>
            <a:rPr lang="sk-SK" dirty="0"/>
            <a:t>marketing</a:t>
          </a:r>
        </a:p>
      </dgm:t>
    </dgm:pt>
    <dgm:pt modelId="{92CED3B8-A091-41AF-864F-D2705A551724}" type="parTrans" cxnId="{308CA140-6F0F-4C97-8352-C2B48B743924}">
      <dgm:prSet/>
      <dgm:spPr/>
      <dgm:t>
        <a:bodyPr/>
        <a:lstStyle/>
        <a:p>
          <a:endParaRPr lang="sk-SK"/>
        </a:p>
      </dgm:t>
    </dgm:pt>
    <dgm:pt modelId="{6E9C23FF-7204-4DEA-AAD7-57D9743FE878}" type="sibTrans" cxnId="{308CA140-6F0F-4C97-8352-C2B48B743924}">
      <dgm:prSet/>
      <dgm:spPr/>
      <dgm:t>
        <a:bodyPr/>
        <a:lstStyle/>
        <a:p>
          <a:endParaRPr lang="sk-SK"/>
        </a:p>
      </dgm:t>
    </dgm:pt>
    <dgm:pt modelId="{7D2EA2F7-90AC-4DE5-B7F2-183600666C2C}" type="pres">
      <dgm:prSet presAssocID="{CD4C9E81-46C3-411E-9386-BD602DB6F477}" presName="Name0" presStyleCnt="0">
        <dgm:presLayoutVars>
          <dgm:dir/>
          <dgm:resizeHandles val="exact"/>
        </dgm:presLayoutVars>
      </dgm:prSet>
      <dgm:spPr/>
    </dgm:pt>
    <dgm:pt modelId="{31C3DA8F-1282-47E0-A86D-D8454A32987D}" type="pres">
      <dgm:prSet presAssocID="{9A6E2459-2149-47D4-B97B-7955913014AD}" presName="node" presStyleLbl="node1" presStyleIdx="0" presStyleCnt="4" custLinFactNeighborX="-53065" custLinFactNeighborY="-1863">
        <dgm:presLayoutVars>
          <dgm:bulletEnabled val="1"/>
        </dgm:presLayoutVars>
      </dgm:prSet>
      <dgm:spPr/>
    </dgm:pt>
    <dgm:pt modelId="{22BCAC74-4A81-4A12-B4DC-272FCFB0BDD5}" type="pres">
      <dgm:prSet presAssocID="{8E388657-6F4D-4F0F-A362-32339718579D}" presName="sibTrans" presStyleCnt="0"/>
      <dgm:spPr/>
    </dgm:pt>
    <dgm:pt modelId="{5A9D4584-27E6-41EF-BE27-F6ABD7A42B2E}" type="pres">
      <dgm:prSet presAssocID="{17D0601D-BA72-49DA-917A-40F4454E268F}" presName="node" presStyleLbl="node1" presStyleIdx="1" presStyleCnt="4">
        <dgm:presLayoutVars>
          <dgm:bulletEnabled val="1"/>
        </dgm:presLayoutVars>
      </dgm:prSet>
      <dgm:spPr/>
    </dgm:pt>
    <dgm:pt modelId="{FC25EE26-37F3-48B9-A497-D8A18645F57D}" type="pres">
      <dgm:prSet presAssocID="{14DC5169-32A4-4551-83F3-1429E759B291}" presName="sibTrans" presStyleCnt="0"/>
      <dgm:spPr/>
    </dgm:pt>
    <dgm:pt modelId="{27728288-9BD3-41B8-BC55-ED100990514C}" type="pres">
      <dgm:prSet presAssocID="{6620B9FE-D2C0-4E2B-9DC1-111D50B82CD9}" presName="node" presStyleLbl="node1" presStyleIdx="2" presStyleCnt="4">
        <dgm:presLayoutVars>
          <dgm:bulletEnabled val="1"/>
        </dgm:presLayoutVars>
      </dgm:prSet>
      <dgm:spPr/>
    </dgm:pt>
    <dgm:pt modelId="{4F397346-05FB-43EF-8B55-0C22D14C7662}" type="pres">
      <dgm:prSet presAssocID="{5ADCEDA3-BCDF-4FEC-BDA6-1F76071A7AAB}" presName="sibTrans" presStyleCnt="0"/>
      <dgm:spPr/>
    </dgm:pt>
    <dgm:pt modelId="{5E8B4D10-3F7C-4B64-801B-5C5297BD8CD4}" type="pres">
      <dgm:prSet presAssocID="{3E4E0432-4572-405E-8BC5-D34ABFC7696B}" presName="node" presStyleLbl="node1" presStyleIdx="3" presStyleCnt="4">
        <dgm:presLayoutVars>
          <dgm:bulletEnabled val="1"/>
        </dgm:presLayoutVars>
      </dgm:prSet>
      <dgm:spPr/>
    </dgm:pt>
  </dgm:ptLst>
  <dgm:cxnLst>
    <dgm:cxn modelId="{07378200-CA79-4BA8-BE50-935FCB4B64C6}" srcId="{CD4C9E81-46C3-411E-9386-BD602DB6F477}" destId="{17D0601D-BA72-49DA-917A-40F4454E268F}" srcOrd="1" destOrd="0" parTransId="{3429C919-C7EC-48DF-82C5-FA80DCDCEABA}" sibTransId="{14DC5169-32A4-4551-83F3-1429E759B291}"/>
    <dgm:cxn modelId="{59EDA700-B39A-443B-BA37-DD8F9BEBBDA3}" type="presOf" srcId="{FB80CD90-7C42-4847-A026-1E8D6F8AC34D}" destId="{5A9D4584-27E6-41EF-BE27-F6ABD7A42B2E}" srcOrd="0" destOrd="5" presId="urn:microsoft.com/office/officeart/2005/8/layout/hList6"/>
    <dgm:cxn modelId="{C40B4709-93D9-4BC8-9DF2-E139F50654EE}" type="presOf" srcId="{8D4DE25D-9849-4E9E-8E73-E620E10EEE1D}" destId="{31C3DA8F-1282-47E0-A86D-D8454A32987D}" srcOrd="0" destOrd="4" presId="urn:microsoft.com/office/officeart/2005/8/layout/hList6"/>
    <dgm:cxn modelId="{369EFF0B-B28B-4C0C-889A-CC04ED4FEC93}" srcId="{6620B9FE-D2C0-4E2B-9DC1-111D50B82CD9}" destId="{155073D9-FF79-4280-90E9-B07511AA4534}" srcOrd="2" destOrd="0" parTransId="{A25B3502-E744-484B-ABAE-5310DE03B987}" sibTransId="{ED64C5DE-AB3A-4F93-B27C-75085F6AC599}"/>
    <dgm:cxn modelId="{B598160C-AA1C-4A95-B748-F55BD0C5BFA0}" srcId="{17D0601D-BA72-49DA-917A-40F4454E268F}" destId="{A1A69B98-62F5-454D-BEBA-6B3DBAB6F151}" srcOrd="2" destOrd="0" parTransId="{68A4CFFB-90DD-426C-A662-443A199671B1}" sibTransId="{5735BF1C-D52F-4E11-9658-C9C222D8F4CF}"/>
    <dgm:cxn modelId="{D72D3F0C-1115-4F0E-B649-F052CBDD8FC1}" srcId="{6620B9FE-D2C0-4E2B-9DC1-111D50B82CD9}" destId="{50246F1F-B3F1-4535-BA20-475D373D30D6}" srcOrd="4" destOrd="0" parTransId="{2FDADFDC-D41B-4346-A9C1-803E833210FB}" sibTransId="{B8CD9AD8-C095-4B99-86F7-54C33590E834}"/>
    <dgm:cxn modelId="{BCE84D13-805E-453A-8934-1A7E77CB7CB8}" type="presOf" srcId="{A1A69B98-62F5-454D-BEBA-6B3DBAB6F151}" destId="{5A9D4584-27E6-41EF-BE27-F6ABD7A42B2E}" srcOrd="0" destOrd="3" presId="urn:microsoft.com/office/officeart/2005/8/layout/hList6"/>
    <dgm:cxn modelId="{D03B5F1A-A1AE-405A-8853-F4609740D620}" type="presOf" srcId="{6620B9FE-D2C0-4E2B-9DC1-111D50B82CD9}" destId="{27728288-9BD3-41B8-BC55-ED100990514C}" srcOrd="0" destOrd="0" presId="urn:microsoft.com/office/officeart/2005/8/layout/hList6"/>
    <dgm:cxn modelId="{08C8611D-39FB-46D3-8ACF-0FDB04C467E7}" type="presOf" srcId="{4A0F74B6-B145-4952-8531-2ACF8F99B00A}" destId="{5E8B4D10-3F7C-4B64-801B-5C5297BD8CD4}" srcOrd="0" destOrd="1" presId="urn:microsoft.com/office/officeart/2005/8/layout/hList6"/>
    <dgm:cxn modelId="{67010F20-2BC3-404B-87D6-9B21E2FE77A2}" srcId="{9A6E2459-2149-47D4-B97B-7955913014AD}" destId="{A628E99E-EB91-4A0E-B8D2-E5F5704F4720}" srcOrd="0" destOrd="0" parTransId="{1C03C621-A76B-43FF-A30B-569E4172BEE9}" sibTransId="{A959BB52-E9AD-443D-A2EC-09E5FCA07024}"/>
    <dgm:cxn modelId="{787DDE23-B128-4AD5-8A73-5DBA473C7745}" type="presOf" srcId="{31339EE8-FD83-4DF7-9602-AEFB244DD8A4}" destId="{5E8B4D10-3F7C-4B64-801B-5C5297BD8CD4}" srcOrd="0" destOrd="2" presId="urn:microsoft.com/office/officeart/2005/8/layout/hList6"/>
    <dgm:cxn modelId="{A1B3B324-D9DB-46AF-ACC4-17BA22AEDFE9}" type="presOf" srcId="{E918B848-4802-4A96-9230-B85C050F0D4A}" destId="{5A9D4584-27E6-41EF-BE27-F6ABD7A42B2E}" srcOrd="0" destOrd="4" presId="urn:microsoft.com/office/officeart/2005/8/layout/hList6"/>
    <dgm:cxn modelId="{4BC10732-1561-4D3C-8798-70E1469CB849}" type="presOf" srcId="{CBB0CC74-E642-4D09-8912-9C09E7EA2AAB}" destId="{31C3DA8F-1282-47E0-A86D-D8454A32987D}" srcOrd="0" destOrd="5" presId="urn:microsoft.com/office/officeart/2005/8/layout/hList6"/>
    <dgm:cxn modelId="{10C54E33-D35E-4370-81E6-7D353048FD5F}" srcId="{9A6E2459-2149-47D4-B97B-7955913014AD}" destId="{258A778F-4D7D-4FC7-89D8-55F9DFDA0B31}" srcOrd="5" destOrd="0" parTransId="{DE429324-E976-4DC6-9F02-FA1B61B89E6E}" sibTransId="{60D9FB0D-3CBC-44B3-9659-2B3C3E07608B}"/>
    <dgm:cxn modelId="{308CA140-6F0F-4C97-8352-C2B48B743924}" srcId="{9A6E2459-2149-47D4-B97B-7955913014AD}" destId="{C2EE8F1D-5BCD-4384-B7F7-3EE641497693}" srcOrd="7" destOrd="0" parTransId="{92CED3B8-A091-41AF-864F-D2705A551724}" sibTransId="{6E9C23FF-7204-4DEA-AAD7-57D9743FE878}"/>
    <dgm:cxn modelId="{22B1645D-3277-4551-B5E6-63C8E20B078F}" type="presOf" srcId="{A628E99E-EB91-4A0E-B8D2-E5F5704F4720}" destId="{31C3DA8F-1282-47E0-A86D-D8454A32987D}" srcOrd="0" destOrd="1" presId="urn:microsoft.com/office/officeart/2005/8/layout/hList6"/>
    <dgm:cxn modelId="{403BF05D-C7E1-4360-A9D3-8836CCF2F78D}" type="presOf" srcId="{F1CE05A7-1118-4C02-B628-0FECC0A8B625}" destId="{27728288-9BD3-41B8-BC55-ED100990514C}" srcOrd="0" destOrd="4" presId="urn:microsoft.com/office/officeart/2005/8/layout/hList6"/>
    <dgm:cxn modelId="{29053260-2B53-4864-BBEE-013480897197}" type="presOf" srcId="{CF72DD64-3E85-49B1-B6A1-C7A534FE27FA}" destId="{5A9D4584-27E6-41EF-BE27-F6ABD7A42B2E}" srcOrd="0" destOrd="2" presId="urn:microsoft.com/office/officeart/2005/8/layout/hList6"/>
    <dgm:cxn modelId="{7AE9F242-AC3C-4906-9211-0FC48809F61D}" srcId="{9A6E2459-2149-47D4-B97B-7955913014AD}" destId="{0F0573EE-51E5-4654-8003-CB2AE2E5DC3A}" srcOrd="6" destOrd="0" parTransId="{52A91D67-FF84-423E-B4D3-751840EE51C9}" sibTransId="{B5D84C83-001B-4EE6-848C-AEB91418D83B}"/>
    <dgm:cxn modelId="{62FAE144-A9AA-4E4C-B368-817002CF755D}" srcId="{CD4C9E81-46C3-411E-9386-BD602DB6F477}" destId="{9A6E2459-2149-47D4-B97B-7955913014AD}" srcOrd="0" destOrd="0" parTransId="{03B5ADDB-35F1-4485-9A34-4C8F5DA66986}" sibTransId="{8E388657-6F4D-4F0F-A362-32339718579D}"/>
    <dgm:cxn modelId="{FF26246A-2731-47EF-946B-D0EEFA829AB0}" type="presOf" srcId="{88970BCF-DDD8-4E5B-9D27-57B5AB3597C0}" destId="{27728288-9BD3-41B8-BC55-ED100990514C}" srcOrd="0" destOrd="1" presId="urn:microsoft.com/office/officeart/2005/8/layout/hList6"/>
    <dgm:cxn modelId="{E417F06D-28EE-4D4E-BCC4-CC9C3F512043}" srcId="{9A6E2459-2149-47D4-B97B-7955913014AD}" destId="{CBB0CC74-E642-4D09-8912-9C09E7EA2AAB}" srcOrd="4" destOrd="0" parTransId="{78386D67-7F28-4F9F-B830-F4558AC14A21}" sibTransId="{D561A492-FBDB-41D0-9CAF-847C9FD9C34E}"/>
    <dgm:cxn modelId="{CD11384F-7679-4F0D-8625-01C25769BC48}" type="presOf" srcId="{50246F1F-B3F1-4535-BA20-475D373D30D6}" destId="{27728288-9BD3-41B8-BC55-ED100990514C}" srcOrd="0" destOrd="5" presId="urn:microsoft.com/office/officeart/2005/8/layout/hList6"/>
    <dgm:cxn modelId="{E54B4B70-74AB-4EBC-87EE-6646A6F3430A}" srcId="{17D0601D-BA72-49DA-917A-40F4454E268F}" destId="{4BA385A8-C33D-4162-BEA9-49ABD225B3FD}" srcOrd="0" destOrd="0" parTransId="{F350A6E2-3809-4007-8F1F-995621D9AB56}" sibTransId="{A3E8F0E3-D477-40AC-9AC0-D6178983C4F1}"/>
    <dgm:cxn modelId="{0A72E650-80F3-49D1-A979-BF02B0D8C81F}" type="presOf" srcId="{632A90C5-A3B6-49CE-8AB0-827F8F7A546A}" destId="{31C3DA8F-1282-47E0-A86D-D8454A32987D}" srcOrd="0" destOrd="2" presId="urn:microsoft.com/office/officeart/2005/8/layout/hList6"/>
    <dgm:cxn modelId="{4D1EFE71-9F97-46A5-8D64-DDCD0712DE25}" type="presOf" srcId="{EA5473C0-E11C-4512-9F50-88A9C5459ABC}" destId="{27728288-9BD3-41B8-BC55-ED100990514C}" srcOrd="0" destOrd="2" presId="urn:microsoft.com/office/officeart/2005/8/layout/hList6"/>
    <dgm:cxn modelId="{38A1D953-128B-4AA5-91B3-C4C8EDC42A44}" type="presOf" srcId="{CD4C9E81-46C3-411E-9386-BD602DB6F477}" destId="{7D2EA2F7-90AC-4DE5-B7F2-183600666C2C}" srcOrd="0" destOrd="0" presId="urn:microsoft.com/office/officeart/2005/8/layout/hList6"/>
    <dgm:cxn modelId="{F4B99674-D268-4BFE-A1CD-DF8FBD2A25A7}" srcId="{17D0601D-BA72-49DA-917A-40F4454E268F}" destId="{E918B848-4802-4A96-9230-B85C050F0D4A}" srcOrd="3" destOrd="0" parTransId="{528750F7-8505-499F-909E-FA21DC5B4EEC}" sibTransId="{87FF57B8-2FFC-4BCE-807D-CD79D9C3BBB5}"/>
    <dgm:cxn modelId="{B49EF975-124C-4A29-96C2-40B2B316CC37}" type="presOf" srcId="{A6F0B401-BD09-4B0E-9026-E5610B773FCB}" destId="{31C3DA8F-1282-47E0-A86D-D8454A32987D}" srcOrd="0" destOrd="3" presId="urn:microsoft.com/office/officeart/2005/8/layout/hList6"/>
    <dgm:cxn modelId="{D241E478-28D2-4886-B54A-906A1BC29D1D}" srcId="{6620B9FE-D2C0-4E2B-9DC1-111D50B82CD9}" destId="{F1CE05A7-1118-4C02-B628-0FECC0A8B625}" srcOrd="3" destOrd="0" parTransId="{4A887E09-9209-4963-B379-A00744AFFF1C}" sibTransId="{0D92C816-F813-4441-BF82-309B9A47DE34}"/>
    <dgm:cxn modelId="{E5541779-338D-42BE-B5A4-48B62A19AF78}" srcId="{17D0601D-BA72-49DA-917A-40F4454E268F}" destId="{FB80CD90-7C42-4847-A026-1E8D6F8AC34D}" srcOrd="4" destOrd="0" parTransId="{24A2C429-75C9-4865-AFC3-36D5FE65D346}" sibTransId="{7F819AD9-D4E9-47AF-ADDC-768FB39FE051}"/>
    <dgm:cxn modelId="{D511EC7B-C752-477F-B8C4-315202221011}" srcId="{9A6E2459-2149-47D4-B97B-7955913014AD}" destId="{632A90C5-A3B6-49CE-8AB0-827F8F7A546A}" srcOrd="1" destOrd="0" parTransId="{79AD2E10-81FE-460C-A85A-97F09910D59E}" sibTransId="{32099E69-4F95-4276-B055-02D59FF21CC1}"/>
    <dgm:cxn modelId="{2BDC2889-ABE5-4D75-A23F-41E96F3A2CFB}" srcId="{3E4E0432-4572-405E-8BC5-D34ABFC7696B}" destId="{31339EE8-FD83-4DF7-9602-AEFB244DD8A4}" srcOrd="1" destOrd="0" parTransId="{66F14CCD-E745-4B87-9C2D-2DAA022FF61E}" sibTransId="{0B729EA0-E3A1-4D5D-A91E-8F022D41935D}"/>
    <dgm:cxn modelId="{3D8B0594-FB76-45C9-939D-BEBA00D7EFBE}" srcId="{CD4C9E81-46C3-411E-9386-BD602DB6F477}" destId="{6620B9FE-D2C0-4E2B-9DC1-111D50B82CD9}" srcOrd="2" destOrd="0" parTransId="{63865252-E756-4B61-92A2-B8D1DB4B85BA}" sibTransId="{5ADCEDA3-BCDF-4FEC-BDA6-1F76071A7AAB}"/>
    <dgm:cxn modelId="{1AD7E394-9BA1-4FD5-B9B5-EF2E63FB3B6F}" type="presOf" srcId="{4BA385A8-C33D-4162-BEA9-49ABD225B3FD}" destId="{5A9D4584-27E6-41EF-BE27-F6ABD7A42B2E}" srcOrd="0" destOrd="1" presId="urn:microsoft.com/office/officeart/2005/8/layout/hList6"/>
    <dgm:cxn modelId="{838578AE-6872-4625-BC39-6C4D453501D9}" type="presOf" srcId="{C2EE8F1D-5BCD-4384-B7F7-3EE641497693}" destId="{31C3DA8F-1282-47E0-A86D-D8454A32987D}" srcOrd="0" destOrd="8" presId="urn:microsoft.com/office/officeart/2005/8/layout/hList6"/>
    <dgm:cxn modelId="{FC5133B2-2E93-4A86-A20E-74F079F1A3DA}" type="presOf" srcId="{9A6E2459-2149-47D4-B97B-7955913014AD}" destId="{31C3DA8F-1282-47E0-A86D-D8454A32987D}" srcOrd="0" destOrd="0" presId="urn:microsoft.com/office/officeart/2005/8/layout/hList6"/>
    <dgm:cxn modelId="{1420B3C1-2CA9-4569-BA6F-14BAD049A379}" type="presOf" srcId="{258A778F-4D7D-4FC7-89D8-55F9DFDA0B31}" destId="{31C3DA8F-1282-47E0-A86D-D8454A32987D}" srcOrd="0" destOrd="6" presId="urn:microsoft.com/office/officeart/2005/8/layout/hList6"/>
    <dgm:cxn modelId="{AC7644C4-8119-40EE-8079-79C7C740FE32}" srcId="{CD4C9E81-46C3-411E-9386-BD602DB6F477}" destId="{3E4E0432-4572-405E-8BC5-D34ABFC7696B}" srcOrd="3" destOrd="0" parTransId="{0C43F728-6F94-4951-B078-3B7DF149EFA9}" sibTransId="{BEB8427C-543E-499E-BFCA-2D7642516529}"/>
    <dgm:cxn modelId="{8CE84FC6-E626-42A6-BF56-747E2EB57510}" srcId="{9A6E2459-2149-47D4-B97B-7955913014AD}" destId="{A6F0B401-BD09-4B0E-9026-E5610B773FCB}" srcOrd="2" destOrd="0" parTransId="{B43921BC-2463-4477-A1CC-FDF9519C7714}" sibTransId="{5CD38EC7-EFF0-416A-A038-0D0A3A443082}"/>
    <dgm:cxn modelId="{DC91E1CA-09D7-4ED6-84AD-8B66DA6A9255}" srcId="{3E4E0432-4572-405E-8BC5-D34ABFC7696B}" destId="{4A0F74B6-B145-4952-8531-2ACF8F99B00A}" srcOrd="0" destOrd="0" parTransId="{536BB6EC-6E1E-4FFF-9D95-F811C5E2F280}" sibTransId="{611AA362-C1FF-4734-A028-6A7217EF6F73}"/>
    <dgm:cxn modelId="{CDAB68CE-8907-4605-8747-E99C97BCF35C}" srcId="{17D0601D-BA72-49DA-917A-40F4454E268F}" destId="{CF72DD64-3E85-49B1-B6A1-C7A534FE27FA}" srcOrd="1" destOrd="0" parTransId="{F9ECB1D8-B065-4236-9179-030026316B8C}" sibTransId="{B7A34366-8206-4517-A25A-52634155E184}"/>
    <dgm:cxn modelId="{EA0F98D7-996B-453F-B8FD-0F75C03B4B04}" type="presOf" srcId="{17D0601D-BA72-49DA-917A-40F4454E268F}" destId="{5A9D4584-27E6-41EF-BE27-F6ABD7A42B2E}" srcOrd="0" destOrd="0" presId="urn:microsoft.com/office/officeart/2005/8/layout/hList6"/>
    <dgm:cxn modelId="{4AA0D1E0-7C7C-461E-8429-36A0670008C4}" srcId="{9A6E2459-2149-47D4-B97B-7955913014AD}" destId="{8D4DE25D-9849-4E9E-8E73-E620E10EEE1D}" srcOrd="3" destOrd="0" parTransId="{D4154E5F-238A-4382-ABFD-E9008F18A60D}" sibTransId="{AEF74AC2-57ED-43B7-A82A-2A160E59CAB3}"/>
    <dgm:cxn modelId="{DF42B4E8-D85E-4C6E-A9A7-5CEDC0643717}" type="presOf" srcId="{0F0573EE-51E5-4654-8003-CB2AE2E5DC3A}" destId="{31C3DA8F-1282-47E0-A86D-D8454A32987D}" srcOrd="0" destOrd="7" presId="urn:microsoft.com/office/officeart/2005/8/layout/hList6"/>
    <dgm:cxn modelId="{147BCFEB-50A9-4A0A-A99C-D5E05D3A388E}" srcId="{6620B9FE-D2C0-4E2B-9DC1-111D50B82CD9}" destId="{EA5473C0-E11C-4512-9F50-88A9C5459ABC}" srcOrd="1" destOrd="0" parTransId="{AF94D7F6-AC2D-4672-94F6-6F75E980A911}" sibTransId="{19EF469A-A39F-4135-A04B-ECAD8C784D0B}"/>
    <dgm:cxn modelId="{E4D071EC-CCE7-4C19-83B4-68E07AC4CAE2}" srcId="{6620B9FE-D2C0-4E2B-9DC1-111D50B82CD9}" destId="{88970BCF-DDD8-4E5B-9D27-57B5AB3597C0}" srcOrd="0" destOrd="0" parTransId="{F8087B82-E564-43E4-AAF8-D13012E4DC6C}" sibTransId="{C4F508B7-B508-41D7-A193-8FD5AA8D71F4}"/>
    <dgm:cxn modelId="{A3C276F1-825D-4525-BF43-AEE9AED5F008}" type="presOf" srcId="{3E4E0432-4572-405E-8BC5-D34ABFC7696B}" destId="{5E8B4D10-3F7C-4B64-801B-5C5297BD8CD4}" srcOrd="0" destOrd="0" presId="urn:microsoft.com/office/officeart/2005/8/layout/hList6"/>
    <dgm:cxn modelId="{2F5D1AF2-BA82-46FC-8EEC-79C6BBCDB3DB}" type="presOf" srcId="{155073D9-FF79-4280-90E9-B07511AA4534}" destId="{27728288-9BD3-41B8-BC55-ED100990514C}" srcOrd="0" destOrd="3" presId="urn:microsoft.com/office/officeart/2005/8/layout/hList6"/>
    <dgm:cxn modelId="{E5352F27-4021-4A90-95D3-81F2845CE75F}" type="presParOf" srcId="{7D2EA2F7-90AC-4DE5-B7F2-183600666C2C}" destId="{31C3DA8F-1282-47E0-A86D-D8454A32987D}" srcOrd="0" destOrd="0" presId="urn:microsoft.com/office/officeart/2005/8/layout/hList6"/>
    <dgm:cxn modelId="{3DA0300A-81D1-400E-AD63-8173434B2534}" type="presParOf" srcId="{7D2EA2F7-90AC-4DE5-B7F2-183600666C2C}" destId="{22BCAC74-4A81-4A12-B4DC-272FCFB0BDD5}" srcOrd="1" destOrd="0" presId="urn:microsoft.com/office/officeart/2005/8/layout/hList6"/>
    <dgm:cxn modelId="{A70C6440-B2B1-4BAB-9722-8616F99DF6D9}" type="presParOf" srcId="{7D2EA2F7-90AC-4DE5-B7F2-183600666C2C}" destId="{5A9D4584-27E6-41EF-BE27-F6ABD7A42B2E}" srcOrd="2" destOrd="0" presId="urn:microsoft.com/office/officeart/2005/8/layout/hList6"/>
    <dgm:cxn modelId="{E7BA15C2-1592-4598-8775-70FDFF90826B}" type="presParOf" srcId="{7D2EA2F7-90AC-4DE5-B7F2-183600666C2C}" destId="{FC25EE26-37F3-48B9-A497-D8A18645F57D}" srcOrd="3" destOrd="0" presId="urn:microsoft.com/office/officeart/2005/8/layout/hList6"/>
    <dgm:cxn modelId="{3467AD14-F552-4863-A84F-32B5BFCF43DC}" type="presParOf" srcId="{7D2EA2F7-90AC-4DE5-B7F2-183600666C2C}" destId="{27728288-9BD3-41B8-BC55-ED100990514C}" srcOrd="4" destOrd="0" presId="urn:microsoft.com/office/officeart/2005/8/layout/hList6"/>
    <dgm:cxn modelId="{A5F2FFA6-24AD-42BE-BD75-76E339242957}" type="presParOf" srcId="{7D2EA2F7-90AC-4DE5-B7F2-183600666C2C}" destId="{4F397346-05FB-43EF-8B55-0C22D14C7662}" srcOrd="5" destOrd="0" presId="urn:microsoft.com/office/officeart/2005/8/layout/hList6"/>
    <dgm:cxn modelId="{9E0A95A4-86FF-4BE4-976E-73A26092DD42}" type="presParOf" srcId="{7D2EA2F7-90AC-4DE5-B7F2-183600666C2C}" destId="{5E8B4D10-3F7C-4B64-801B-5C5297BD8CD4}"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47EE8-B3A4-4557-8BAD-6CC96A012CF7}">
      <dsp:nvSpPr>
        <dsp:cNvPr id="0" name=""/>
        <dsp:cNvSpPr/>
      </dsp:nvSpPr>
      <dsp:spPr>
        <a:xfrm rot="16200000">
          <a:off x="-401843" y="401843"/>
          <a:ext cx="3317875" cy="2514187"/>
        </a:xfrm>
        <a:prstGeom prst="flowChartManualOperati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262" bIns="0" numCol="1" spcCol="1270" anchor="t" anchorCtr="0">
          <a:noAutofit/>
        </a:bodyPr>
        <a:lstStyle/>
        <a:p>
          <a:pPr marL="0" lvl="0" indent="0" algn="l" defTabSz="844550">
            <a:lnSpc>
              <a:spcPct val="90000"/>
            </a:lnSpc>
            <a:spcBef>
              <a:spcPct val="0"/>
            </a:spcBef>
            <a:spcAft>
              <a:spcPct val="35000"/>
            </a:spcAft>
            <a:buNone/>
          </a:pPr>
          <a:r>
            <a:rPr lang="sk-SK" sz="1900" b="1" kern="1200" dirty="0"/>
            <a:t>1. Náklady a poplatky</a:t>
          </a:r>
        </a:p>
        <a:p>
          <a:pPr marL="114300" lvl="1" indent="-114300" algn="l" defTabSz="666750">
            <a:lnSpc>
              <a:spcPct val="90000"/>
            </a:lnSpc>
            <a:spcBef>
              <a:spcPct val="0"/>
            </a:spcBef>
            <a:spcAft>
              <a:spcPct val="15000"/>
            </a:spcAft>
            <a:buChar char="•"/>
          </a:pPr>
          <a:r>
            <a:rPr lang="sk-SK" sz="1500" kern="1200" dirty="0"/>
            <a:t>Identifikácia nákladov</a:t>
          </a:r>
        </a:p>
        <a:p>
          <a:pPr marL="114300" lvl="1" indent="-114300" algn="l" defTabSz="666750">
            <a:lnSpc>
              <a:spcPct val="90000"/>
            </a:lnSpc>
            <a:spcBef>
              <a:spcPct val="0"/>
            </a:spcBef>
            <a:spcAft>
              <a:spcPct val="15000"/>
            </a:spcAft>
            <a:buChar char="•"/>
          </a:pPr>
          <a:r>
            <a:rPr lang="sk-SK" sz="1500" kern="1200" dirty="0"/>
            <a:t>Vyčíslenie nákladov</a:t>
          </a:r>
        </a:p>
        <a:p>
          <a:pPr marL="114300" lvl="1" indent="-114300" algn="l" defTabSz="666750">
            <a:lnSpc>
              <a:spcPct val="90000"/>
            </a:lnSpc>
            <a:spcBef>
              <a:spcPct val="0"/>
            </a:spcBef>
            <a:spcAft>
              <a:spcPct val="15000"/>
            </a:spcAft>
            <a:buChar char="•"/>
          </a:pPr>
          <a:r>
            <a:rPr lang="sk-SK" sz="1500" kern="1200" dirty="0"/>
            <a:t>Priradenie nákladov</a:t>
          </a:r>
        </a:p>
        <a:p>
          <a:pPr marL="114300" lvl="1" indent="-114300" algn="l" defTabSz="666750">
            <a:lnSpc>
              <a:spcPct val="90000"/>
            </a:lnSpc>
            <a:spcBef>
              <a:spcPct val="0"/>
            </a:spcBef>
            <a:spcAft>
              <a:spcPct val="15000"/>
            </a:spcAft>
            <a:buChar char="•"/>
          </a:pPr>
          <a:r>
            <a:rPr lang="sk-SK" sz="1500" kern="1200" dirty="0"/>
            <a:t>Hodnotenie primeranosti nákladov</a:t>
          </a:r>
        </a:p>
      </dsp:txBody>
      <dsp:txXfrm rot="5400000">
        <a:off x="1" y="663574"/>
        <a:ext cx="2514187" cy="1990725"/>
      </dsp:txXfrm>
    </dsp:sp>
    <dsp:sp modelId="{F608EE8E-4B39-47A8-AD94-A25812E585A3}">
      <dsp:nvSpPr>
        <dsp:cNvPr id="0" name=""/>
        <dsp:cNvSpPr/>
      </dsp:nvSpPr>
      <dsp:spPr>
        <a:xfrm rot="16200000">
          <a:off x="2301875" y="401843"/>
          <a:ext cx="3317875" cy="2514187"/>
        </a:xfrm>
        <a:prstGeom prst="flowChartManualOperati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262" bIns="0" numCol="1" spcCol="1270" anchor="t" anchorCtr="0">
          <a:noAutofit/>
        </a:bodyPr>
        <a:lstStyle/>
        <a:p>
          <a:pPr marL="0" lvl="0" indent="0" algn="l" defTabSz="844550">
            <a:lnSpc>
              <a:spcPct val="90000"/>
            </a:lnSpc>
            <a:spcBef>
              <a:spcPct val="0"/>
            </a:spcBef>
            <a:spcAft>
              <a:spcPct val="35000"/>
            </a:spcAft>
            <a:buNone/>
          </a:pPr>
          <a:r>
            <a:rPr lang="sk-SK" sz="1900" b="1" kern="1200" dirty="0"/>
            <a:t>2. Testovanie</a:t>
          </a:r>
        </a:p>
        <a:p>
          <a:pPr marL="114300" lvl="1" indent="-114300" algn="l" defTabSz="666750">
            <a:lnSpc>
              <a:spcPct val="90000"/>
            </a:lnSpc>
            <a:spcBef>
              <a:spcPct val="0"/>
            </a:spcBef>
            <a:spcAft>
              <a:spcPct val="15000"/>
            </a:spcAft>
            <a:buChar char="•"/>
          </a:pPr>
          <a:r>
            <a:rPr lang="sk-SK" sz="1500" kern="1200" dirty="0"/>
            <a:t>Testovanie investičnej časti</a:t>
          </a:r>
        </a:p>
        <a:p>
          <a:pPr marL="114300" lvl="1" indent="-114300" algn="l" defTabSz="666750">
            <a:lnSpc>
              <a:spcPct val="90000"/>
            </a:lnSpc>
            <a:spcBef>
              <a:spcPct val="0"/>
            </a:spcBef>
            <a:spcAft>
              <a:spcPct val="15000"/>
            </a:spcAft>
            <a:buChar char="•"/>
          </a:pPr>
          <a:r>
            <a:rPr lang="sk-SK" sz="1500" kern="1200" dirty="0"/>
            <a:t>Testovanie poistného krytia</a:t>
          </a:r>
        </a:p>
        <a:p>
          <a:pPr marL="114300" lvl="1" indent="-114300" algn="l" defTabSz="666750">
            <a:lnSpc>
              <a:spcPct val="90000"/>
            </a:lnSpc>
            <a:spcBef>
              <a:spcPct val="0"/>
            </a:spcBef>
            <a:spcAft>
              <a:spcPct val="15000"/>
            </a:spcAft>
            <a:buChar char="•"/>
          </a:pPr>
          <a:r>
            <a:rPr lang="sk-SK" sz="1500" kern="1200" dirty="0"/>
            <a:t>Testovanie garancií</a:t>
          </a:r>
        </a:p>
        <a:p>
          <a:pPr marL="114300" lvl="1" indent="-114300" algn="l" defTabSz="666750">
            <a:lnSpc>
              <a:spcPct val="90000"/>
            </a:lnSpc>
            <a:spcBef>
              <a:spcPct val="0"/>
            </a:spcBef>
            <a:spcAft>
              <a:spcPct val="15000"/>
            </a:spcAft>
            <a:buChar char="•"/>
          </a:pPr>
          <a:r>
            <a:rPr lang="sk-SK" sz="1500" kern="1200" dirty="0"/>
            <a:t>Súlad cieľového trhu a parametrov produktu s výsledkami testovania</a:t>
          </a:r>
        </a:p>
      </dsp:txBody>
      <dsp:txXfrm rot="5400000">
        <a:off x="2703719" y="663574"/>
        <a:ext cx="2514187" cy="1990725"/>
      </dsp:txXfrm>
    </dsp:sp>
    <dsp:sp modelId="{1B4F5B72-BF5C-4F34-90CD-3170B1CFD88D}">
      <dsp:nvSpPr>
        <dsp:cNvPr id="0" name=""/>
        <dsp:cNvSpPr/>
      </dsp:nvSpPr>
      <dsp:spPr>
        <a:xfrm rot="16200000">
          <a:off x="5004626" y="401843"/>
          <a:ext cx="3317875" cy="251418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262" bIns="0" numCol="1" spcCol="1270" anchor="t" anchorCtr="0">
          <a:noAutofit/>
        </a:bodyPr>
        <a:lstStyle/>
        <a:p>
          <a:pPr marL="0" lvl="0" indent="0" algn="l" defTabSz="844550">
            <a:lnSpc>
              <a:spcPct val="90000"/>
            </a:lnSpc>
            <a:spcBef>
              <a:spcPct val="0"/>
            </a:spcBef>
            <a:spcAft>
              <a:spcPct val="35000"/>
            </a:spcAft>
            <a:buNone/>
          </a:pPr>
          <a:r>
            <a:rPr lang="sk-SK" sz="1900" b="1" kern="1200" dirty="0"/>
            <a:t>3. Prehodnocovanie</a:t>
          </a:r>
        </a:p>
        <a:p>
          <a:pPr marL="114300" lvl="1" indent="-114300" algn="l" defTabSz="666750">
            <a:lnSpc>
              <a:spcPct val="90000"/>
            </a:lnSpc>
            <a:spcBef>
              <a:spcPct val="0"/>
            </a:spcBef>
            <a:spcAft>
              <a:spcPct val="15000"/>
            </a:spcAft>
            <a:buChar char="•"/>
          </a:pPr>
          <a:r>
            <a:rPr lang="sk-SK" sz="1500" kern="1200" dirty="0"/>
            <a:t>Porovnanie výkonnosti oproti očakávaniam</a:t>
          </a:r>
        </a:p>
        <a:p>
          <a:pPr marL="114300" lvl="1" indent="-114300" algn="l" defTabSz="666750">
            <a:lnSpc>
              <a:spcPct val="90000"/>
            </a:lnSpc>
            <a:spcBef>
              <a:spcPct val="0"/>
            </a:spcBef>
            <a:spcAft>
              <a:spcPct val="15000"/>
            </a:spcAft>
            <a:buChar char="•"/>
          </a:pPr>
          <a:r>
            <a:rPr lang="sk-SK" sz="1500" kern="1200" dirty="0"/>
            <a:t>Porovnanie aktívne a pasívne spravovaných fondov</a:t>
          </a:r>
        </a:p>
        <a:p>
          <a:pPr marL="114300" lvl="1" indent="-114300" algn="l" defTabSz="666750">
            <a:lnSpc>
              <a:spcPct val="90000"/>
            </a:lnSpc>
            <a:spcBef>
              <a:spcPct val="0"/>
            </a:spcBef>
            <a:spcAft>
              <a:spcPct val="15000"/>
            </a:spcAft>
            <a:buChar char="•"/>
          </a:pPr>
          <a:r>
            <a:rPr lang="sk-SK" sz="1500" kern="1200" dirty="0"/>
            <a:t>Prehodnocovanie poistného krytia</a:t>
          </a:r>
        </a:p>
      </dsp:txBody>
      <dsp:txXfrm rot="5400000">
        <a:off x="5406470" y="663574"/>
        <a:ext cx="2514187" cy="1990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3DA8F-1282-47E0-A86D-D8454A32987D}">
      <dsp:nvSpPr>
        <dsp:cNvPr id="0" name=""/>
        <dsp:cNvSpPr/>
      </dsp:nvSpPr>
      <dsp:spPr>
        <a:xfrm rot="16200000">
          <a:off x="-835783" y="835783"/>
          <a:ext cx="3528392" cy="1856825"/>
        </a:xfrm>
        <a:prstGeom prst="flowChartManualOperati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956" bIns="0" numCol="1" spcCol="1270" anchor="t" anchorCtr="0">
          <a:noAutofit/>
        </a:bodyPr>
        <a:lstStyle/>
        <a:p>
          <a:pPr marL="0" lvl="0" indent="0" algn="l" defTabSz="577850">
            <a:lnSpc>
              <a:spcPct val="90000"/>
            </a:lnSpc>
            <a:spcBef>
              <a:spcPct val="0"/>
            </a:spcBef>
            <a:spcAft>
              <a:spcPct val="35000"/>
            </a:spcAft>
            <a:buNone/>
          </a:pPr>
          <a:r>
            <a:rPr lang="sk-SK" sz="1300" b="1" kern="1200" dirty="0"/>
            <a:t>Distribučné náklady: </a:t>
          </a:r>
        </a:p>
        <a:p>
          <a:pPr marL="57150" lvl="1" indent="-57150" algn="l" defTabSz="444500">
            <a:lnSpc>
              <a:spcPct val="90000"/>
            </a:lnSpc>
            <a:spcBef>
              <a:spcPct val="0"/>
            </a:spcBef>
            <a:spcAft>
              <a:spcPct val="15000"/>
            </a:spcAft>
            <a:buChar char="•"/>
          </a:pPr>
          <a:r>
            <a:rPr lang="sk-SK" sz="1000" kern="1200" dirty="0"/>
            <a:t>náklady na vývoj produktu </a:t>
          </a:r>
        </a:p>
        <a:p>
          <a:pPr marL="57150" lvl="1" indent="-57150" algn="l" defTabSz="444500">
            <a:lnSpc>
              <a:spcPct val="90000"/>
            </a:lnSpc>
            <a:spcBef>
              <a:spcPct val="0"/>
            </a:spcBef>
            <a:spcAft>
              <a:spcPct val="15000"/>
            </a:spcAft>
            <a:buChar char="•"/>
          </a:pPr>
          <a:r>
            <a:rPr lang="sk-SK" sz="1000" kern="1200"/>
            <a:t>náklady na tlačivá a formuláre</a:t>
          </a:r>
          <a:endParaRPr lang="sk-SK" sz="1000" kern="1200" dirty="0"/>
        </a:p>
        <a:p>
          <a:pPr marL="57150" lvl="1" indent="-57150" algn="l" defTabSz="444500">
            <a:lnSpc>
              <a:spcPct val="90000"/>
            </a:lnSpc>
            <a:spcBef>
              <a:spcPct val="0"/>
            </a:spcBef>
            <a:spcAft>
              <a:spcPct val="15000"/>
            </a:spcAft>
            <a:buChar char="•"/>
          </a:pPr>
          <a:r>
            <a:rPr lang="sk-SK" sz="1000" kern="1200"/>
            <a:t>náklady na distribučný SW</a:t>
          </a:r>
          <a:endParaRPr lang="sk-SK" sz="1000" kern="1200" dirty="0"/>
        </a:p>
        <a:p>
          <a:pPr marL="57150" lvl="1" indent="-57150" algn="l" defTabSz="444500">
            <a:lnSpc>
              <a:spcPct val="90000"/>
            </a:lnSpc>
            <a:spcBef>
              <a:spcPct val="0"/>
            </a:spcBef>
            <a:spcAft>
              <a:spcPct val="15000"/>
            </a:spcAft>
            <a:buChar char="•"/>
          </a:pPr>
          <a:r>
            <a:rPr lang="sk-SK" sz="1000" kern="1200"/>
            <a:t>náklady na správu distribučnej siete (kontraktačný proces)</a:t>
          </a:r>
          <a:endParaRPr lang="sk-SK" sz="1000" kern="1200" dirty="0"/>
        </a:p>
        <a:p>
          <a:pPr marL="57150" lvl="1" indent="-57150" algn="l" defTabSz="444500">
            <a:lnSpc>
              <a:spcPct val="90000"/>
            </a:lnSpc>
            <a:spcBef>
              <a:spcPct val="0"/>
            </a:spcBef>
            <a:spcAft>
              <a:spcPct val="15000"/>
            </a:spcAft>
            <a:buChar char="•"/>
          </a:pPr>
          <a:r>
            <a:rPr lang="sk-SK" sz="1000" kern="1200"/>
            <a:t>náklady na školenia, produkčný reporting</a:t>
          </a:r>
          <a:endParaRPr lang="sk-SK" sz="1000" kern="1200" dirty="0"/>
        </a:p>
        <a:p>
          <a:pPr marL="57150" lvl="1" indent="-57150" algn="l" defTabSz="444500">
            <a:lnSpc>
              <a:spcPct val="90000"/>
            </a:lnSpc>
            <a:spcBef>
              <a:spcPct val="0"/>
            </a:spcBef>
            <a:spcAft>
              <a:spcPct val="15000"/>
            </a:spcAft>
            <a:buChar char="•"/>
          </a:pPr>
          <a:r>
            <a:rPr lang="sk-SK" sz="1000" kern="1200"/>
            <a:t>provízne náklady</a:t>
          </a:r>
          <a:endParaRPr lang="sk-SK" sz="1000" kern="1200" dirty="0"/>
        </a:p>
        <a:p>
          <a:pPr marL="57150" lvl="1" indent="-57150" algn="l" defTabSz="444500">
            <a:lnSpc>
              <a:spcPct val="90000"/>
            </a:lnSpc>
            <a:spcBef>
              <a:spcPct val="0"/>
            </a:spcBef>
            <a:spcAft>
              <a:spcPct val="15000"/>
            </a:spcAft>
            <a:buChar char="•"/>
          </a:pPr>
          <a:r>
            <a:rPr lang="sk-SK" sz="1000" kern="1200" dirty="0"/>
            <a:t>monitoring, kontrola distribučnej siete</a:t>
          </a:r>
        </a:p>
        <a:p>
          <a:pPr marL="57150" lvl="1" indent="-57150" algn="l" defTabSz="444500">
            <a:lnSpc>
              <a:spcPct val="90000"/>
            </a:lnSpc>
            <a:spcBef>
              <a:spcPct val="0"/>
            </a:spcBef>
            <a:spcAft>
              <a:spcPct val="15000"/>
            </a:spcAft>
            <a:buChar char="•"/>
          </a:pPr>
          <a:r>
            <a:rPr lang="sk-SK" sz="1000" kern="1200" dirty="0"/>
            <a:t>marketing</a:t>
          </a:r>
        </a:p>
      </dsp:txBody>
      <dsp:txXfrm rot="5400000">
        <a:off x="0" y="705678"/>
        <a:ext cx="1856825" cy="2117036"/>
      </dsp:txXfrm>
    </dsp:sp>
    <dsp:sp modelId="{5A9D4584-27E6-41EF-BE27-F6ABD7A42B2E}">
      <dsp:nvSpPr>
        <dsp:cNvPr id="0" name=""/>
        <dsp:cNvSpPr/>
      </dsp:nvSpPr>
      <dsp:spPr>
        <a:xfrm rot="16200000">
          <a:off x="1162196" y="835783"/>
          <a:ext cx="3528392" cy="1856825"/>
        </a:xfrm>
        <a:prstGeom prst="flowChartManualOperati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956" bIns="0" numCol="1" spcCol="1270" anchor="t" anchorCtr="0">
          <a:noAutofit/>
        </a:bodyPr>
        <a:lstStyle/>
        <a:p>
          <a:pPr marL="0" lvl="0" indent="0" algn="l" defTabSz="577850">
            <a:lnSpc>
              <a:spcPct val="90000"/>
            </a:lnSpc>
            <a:spcBef>
              <a:spcPct val="0"/>
            </a:spcBef>
            <a:spcAft>
              <a:spcPct val="35000"/>
            </a:spcAft>
            <a:buNone/>
          </a:pPr>
          <a:r>
            <a:rPr lang="sk-SK" sz="1300" b="1" kern="1200" dirty="0"/>
            <a:t>Náklady spojené s existenciou poistnej zmluvy: </a:t>
          </a:r>
        </a:p>
        <a:p>
          <a:pPr marL="57150" lvl="1" indent="-57150" algn="l" defTabSz="444500">
            <a:lnSpc>
              <a:spcPct val="90000"/>
            </a:lnSpc>
            <a:spcBef>
              <a:spcPct val="0"/>
            </a:spcBef>
            <a:spcAft>
              <a:spcPct val="15000"/>
            </a:spcAft>
            <a:buChar char="•"/>
          </a:pPr>
          <a:r>
            <a:rPr lang="sk-SK" sz="1000" kern="1200" dirty="0"/>
            <a:t>evidencia a správa poistnej zmluvy (SW náklady, účtovníctvo, </a:t>
          </a:r>
          <a:r>
            <a:rPr lang="sk-SK" sz="1000" kern="1200" dirty="0" err="1"/>
            <a:t>reporting</a:t>
          </a:r>
          <a:r>
            <a:rPr lang="sk-SK" sz="1000" kern="1200" dirty="0"/>
            <a:t>)</a:t>
          </a:r>
        </a:p>
        <a:p>
          <a:pPr marL="57150" lvl="1" indent="-57150" algn="l" defTabSz="444500">
            <a:lnSpc>
              <a:spcPct val="90000"/>
            </a:lnSpc>
            <a:spcBef>
              <a:spcPct val="0"/>
            </a:spcBef>
            <a:spcAft>
              <a:spcPct val="15000"/>
            </a:spcAft>
            <a:buChar char="•"/>
          </a:pPr>
          <a:r>
            <a:rPr lang="sk-SK" sz="1000" kern="1200" dirty="0"/>
            <a:t>zasielanie predpisov poistného, párovanie platieb poistného</a:t>
          </a:r>
        </a:p>
        <a:p>
          <a:pPr marL="57150" lvl="1" indent="-57150" algn="l" defTabSz="444500">
            <a:lnSpc>
              <a:spcPct val="90000"/>
            </a:lnSpc>
            <a:spcBef>
              <a:spcPct val="0"/>
            </a:spcBef>
            <a:spcAft>
              <a:spcPct val="15000"/>
            </a:spcAft>
            <a:buChar char="•"/>
          </a:pPr>
          <a:r>
            <a:rPr lang="sk-SK" sz="1000" kern="1200" dirty="0"/>
            <a:t>upomienkový proces</a:t>
          </a:r>
        </a:p>
        <a:p>
          <a:pPr marL="57150" lvl="1" indent="-57150" algn="l" defTabSz="444500">
            <a:lnSpc>
              <a:spcPct val="90000"/>
            </a:lnSpc>
            <a:spcBef>
              <a:spcPct val="0"/>
            </a:spcBef>
            <a:spcAft>
              <a:spcPct val="15000"/>
            </a:spcAft>
            <a:buChar char="•"/>
          </a:pPr>
          <a:r>
            <a:rPr lang="sk-SK" sz="1000" kern="1200" dirty="0"/>
            <a:t>náklady na netechnické zmeny</a:t>
          </a:r>
        </a:p>
        <a:p>
          <a:pPr marL="57150" lvl="1" indent="-57150" algn="l" defTabSz="444500">
            <a:lnSpc>
              <a:spcPct val="90000"/>
            </a:lnSpc>
            <a:spcBef>
              <a:spcPct val="0"/>
            </a:spcBef>
            <a:spcAft>
              <a:spcPct val="15000"/>
            </a:spcAft>
            <a:buChar char="•"/>
          </a:pPr>
          <a:r>
            <a:rPr lang="sk-SK" sz="1000" kern="1200" dirty="0"/>
            <a:t>výplata </a:t>
          </a:r>
          <a:r>
            <a:rPr lang="sk-SK" sz="1000" kern="1200" dirty="0" err="1"/>
            <a:t>odkupného</a:t>
          </a:r>
          <a:endParaRPr lang="sk-SK" sz="1000" kern="1200" dirty="0"/>
        </a:p>
      </dsp:txBody>
      <dsp:txXfrm rot="5400000">
        <a:off x="1997979" y="705678"/>
        <a:ext cx="1856825" cy="2117036"/>
      </dsp:txXfrm>
    </dsp:sp>
    <dsp:sp modelId="{27728288-9BD3-41B8-BC55-ED100990514C}">
      <dsp:nvSpPr>
        <dsp:cNvPr id="0" name=""/>
        <dsp:cNvSpPr/>
      </dsp:nvSpPr>
      <dsp:spPr>
        <a:xfrm rot="16200000">
          <a:off x="3158283" y="835783"/>
          <a:ext cx="3528392" cy="1856825"/>
        </a:xfrm>
        <a:prstGeom prst="flowChartManualOperati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956" bIns="0" numCol="1" spcCol="1270" anchor="t" anchorCtr="0">
          <a:noAutofit/>
        </a:bodyPr>
        <a:lstStyle/>
        <a:p>
          <a:pPr marL="0" lvl="0" indent="0" algn="l" defTabSz="577850">
            <a:lnSpc>
              <a:spcPct val="90000"/>
            </a:lnSpc>
            <a:spcBef>
              <a:spcPct val="0"/>
            </a:spcBef>
            <a:spcAft>
              <a:spcPct val="35000"/>
            </a:spcAft>
            <a:buNone/>
          </a:pPr>
          <a:r>
            <a:rPr lang="sk-SK" sz="1300" b="1" kern="1200" dirty="0"/>
            <a:t>Náklady spojené s poistným krytím: </a:t>
          </a:r>
        </a:p>
        <a:p>
          <a:pPr marL="57150" lvl="1" indent="-57150" algn="l" defTabSz="444500">
            <a:lnSpc>
              <a:spcPct val="90000"/>
            </a:lnSpc>
            <a:spcBef>
              <a:spcPct val="0"/>
            </a:spcBef>
            <a:spcAft>
              <a:spcPct val="15000"/>
            </a:spcAft>
            <a:buChar char="•"/>
          </a:pPr>
          <a:r>
            <a:rPr lang="sk-SK" sz="1000" kern="1200"/>
            <a:t>medical underwriting</a:t>
          </a:r>
          <a:endParaRPr lang="sk-SK" sz="1000" kern="1200" dirty="0"/>
        </a:p>
        <a:p>
          <a:pPr marL="57150" lvl="1" indent="-57150" algn="l" defTabSz="444500">
            <a:lnSpc>
              <a:spcPct val="90000"/>
            </a:lnSpc>
            <a:spcBef>
              <a:spcPct val="0"/>
            </a:spcBef>
            <a:spcAft>
              <a:spcPct val="15000"/>
            </a:spcAft>
            <a:buChar char="•"/>
          </a:pPr>
          <a:r>
            <a:rPr lang="sk-SK" sz="1000" kern="1200"/>
            <a:t>netto poistné</a:t>
          </a:r>
          <a:endParaRPr lang="sk-SK" sz="1000" kern="1200" dirty="0"/>
        </a:p>
        <a:p>
          <a:pPr marL="57150" lvl="1" indent="-57150" algn="l" defTabSz="444500">
            <a:lnSpc>
              <a:spcPct val="90000"/>
            </a:lnSpc>
            <a:spcBef>
              <a:spcPct val="0"/>
            </a:spcBef>
            <a:spcAft>
              <a:spcPct val="15000"/>
            </a:spcAft>
            <a:buChar char="•"/>
          </a:pPr>
          <a:r>
            <a:rPr lang="sk-SK" sz="1000" kern="1200"/>
            <a:t>náklady na likvidáciu poistných udalostí</a:t>
          </a:r>
          <a:endParaRPr lang="sk-SK" sz="1000" kern="1200" dirty="0"/>
        </a:p>
        <a:p>
          <a:pPr marL="57150" lvl="1" indent="-57150" algn="l" defTabSz="444500">
            <a:lnSpc>
              <a:spcPct val="90000"/>
            </a:lnSpc>
            <a:spcBef>
              <a:spcPct val="0"/>
            </a:spcBef>
            <a:spcAft>
              <a:spcPct val="15000"/>
            </a:spcAft>
            <a:buChar char="•"/>
          </a:pPr>
          <a:r>
            <a:rPr lang="sk-SK" sz="1000" kern="1200"/>
            <a:t>náklady na zaistenie</a:t>
          </a:r>
          <a:endParaRPr lang="sk-SK" sz="1000" kern="1200" dirty="0"/>
        </a:p>
        <a:p>
          <a:pPr marL="57150" lvl="1" indent="-57150" algn="l" defTabSz="444500">
            <a:lnSpc>
              <a:spcPct val="90000"/>
            </a:lnSpc>
            <a:spcBef>
              <a:spcPct val="0"/>
            </a:spcBef>
            <a:spcAft>
              <a:spcPct val="15000"/>
            </a:spcAft>
            <a:buChar char="•"/>
          </a:pPr>
          <a:r>
            <a:rPr lang="sk-SK" sz="1000" kern="1200"/>
            <a:t>náklady na zmenu poistného krytia</a:t>
          </a:r>
          <a:endParaRPr lang="sk-SK" sz="1000" kern="1200" dirty="0"/>
        </a:p>
      </dsp:txBody>
      <dsp:txXfrm rot="5400000">
        <a:off x="3994066" y="705678"/>
        <a:ext cx="1856825" cy="2117036"/>
      </dsp:txXfrm>
    </dsp:sp>
    <dsp:sp modelId="{5E8B4D10-3F7C-4B64-801B-5C5297BD8CD4}">
      <dsp:nvSpPr>
        <dsp:cNvPr id="0" name=""/>
        <dsp:cNvSpPr/>
      </dsp:nvSpPr>
      <dsp:spPr>
        <a:xfrm rot="16200000">
          <a:off x="5154371" y="835783"/>
          <a:ext cx="3528392" cy="185682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sk-SK" sz="1200" b="1" kern="1200" dirty="0"/>
            <a:t>Náklady na investície:</a:t>
          </a:r>
          <a:endParaRPr lang="sk-SK" b="1" dirty="0"/>
        </a:p>
        <a:p>
          <a:pPr marL="57150" lvl="1" indent="-57150" algn="l" defTabSz="466725">
            <a:lnSpc>
              <a:spcPct val="90000"/>
            </a:lnSpc>
            <a:spcBef>
              <a:spcPct val="0"/>
            </a:spcBef>
            <a:spcAft>
              <a:spcPct val="15000"/>
            </a:spcAft>
            <a:buChar char="•"/>
          </a:pPr>
          <a:r>
            <a:rPr lang="sk-SK" sz="1050" kern="1200" dirty="0">
              <a:solidFill>
                <a:prstClr val="white"/>
              </a:solidFill>
              <a:latin typeface="Calibri"/>
              <a:ea typeface="+mn-ea"/>
              <a:cs typeface="+mn-cs"/>
            </a:rPr>
            <a:t>priame náklady (transakčné náklady)</a:t>
          </a:r>
          <a:endParaRPr lang="sk-SK" sz="1050" kern="1200" dirty="0"/>
        </a:p>
        <a:p>
          <a:pPr marL="57150" lvl="1" indent="-57150" algn="l" defTabSz="466725">
            <a:lnSpc>
              <a:spcPct val="90000"/>
            </a:lnSpc>
            <a:spcBef>
              <a:spcPct val="0"/>
            </a:spcBef>
            <a:spcAft>
              <a:spcPct val="15000"/>
            </a:spcAft>
            <a:buChar char="•"/>
          </a:pPr>
          <a:r>
            <a:rPr lang="sk-SK" sz="1050" kern="1200" dirty="0">
              <a:solidFill>
                <a:prstClr val="white"/>
              </a:solidFill>
              <a:latin typeface="Calibri"/>
              <a:ea typeface="+mn-ea"/>
              <a:cs typeface="+mn-cs"/>
            </a:rPr>
            <a:t>nepriame náklady (portfólio management, monitoring investícií)</a:t>
          </a:r>
          <a:endParaRPr lang="sk-SK" sz="1050" kern="1200" dirty="0"/>
        </a:p>
        <a:p>
          <a:pPr marL="57150" lvl="1" indent="-57150" algn="ctr" defTabSz="466725">
            <a:lnSpc>
              <a:spcPct val="90000"/>
            </a:lnSpc>
            <a:spcBef>
              <a:spcPct val="0"/>
            </a:spcBef>
            <a:spcAft>
              <a:spcPct val="15000"/>
            </a:spcAft>
            <a:buChar char="•"/>
          </a:pPr>
          <a:endParaRPr lang="sk-SK" sz="1200" kern="1200" dirty="0"/>
        </a:p>
        <a:p>
          <a:pPr marL="57150" lvl="1" indent="-57150" algn="ctr" defTabSz="466725">
            <a:lnSpc>
              <a:spcPct val="90000"/>
            </a:lnSpc>
            <a:spcBef>
              <a:spcPct val="0"/>
            </a:spcBef>
            <a:spcAft>
              <a:spcPct val="15000"/>
            </a:spcAft>
            <a:buChar char="•"/>
          </a:pPr>
          <a:endParaRPr lang="sk-SK" sz="1200" kern="1200" dirty="0"/>
        </a:p>
      </dsp:txBody>
      <dsp:txXfrm rot="5400000">
        <a:off x="5990154" y="705678"/>
        <a:ext cx="1856825" cy="2117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3DA8F-1282-47E0-A86D-D8454A32987D}">
      <dsp:nvSpPr>
        <dsp:cNvPr id="0" name=""/>
        <dsp:cNvSpPr/>
      </dsp:nvSpPr>
      <dsp:spPr>
        <a:xfrm rot="16200000">
          <a:off x="-683161" y="683161"/>
          <a:ext cx="3240360" cy="1874036"/>
        </a:xfrm>
        <a:prstGeom prst="flowChartManualOperati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398" bIns="0" numCol="1" spcCol="1270" anchor="t" anchorCtr="0">
          <a:noAutofit/>
        </a:bodyPr>
        <a:lstStyle/>
        <a:p>
          <a:pPr marL="0" lvl="0" indent="0" algn="l" defTabSz="533400">
            <a:lnSpc>
              <a:spcPct val="90000"/>
            </a:lnSpc>
            <a:spcBef>
              <a:spcPct val="0"/>
            </a:spcBef>
            <a:spcAft>
              <a:spcPct val="35000"/>
            </a:spcAft>
            <a:buNone/>
          </a:pPr>
          <a:r>
            <a:rPr lang="sk-SK" sz="1200" b="1" kern="1200" dirty="0"/>
            <a:t>Distribučné náklady: </a:t>
          </a:r>
        </a:p>
        <a:p>
          <a:pPr marL="57150" lvl="1" indent="-57150" algn="l" defTabSz="400050">
            <a:lnSpc>
              <a:spcPct val="90000"/>
            </a:lnSpc>
            <a:spcBef>
              <a:spcPct val="0"/>
            </a:spcBef>
            <a:spcAft>
              <a:spcPct val="15000"/>
            </a:spcAft>
            <a:buChar char="•"/>
          </a:pPr>
          <a:r>
            <a:rPr lang="sk-SK" sz="900" kern="1200" dirty="0"/>
            <a:t>náklady na vývoj produktu </a:t>
          </a:r>
        </a:p>
        <a:p>
          <a:pPr marL="57150" lvl="1" indent="-57150" algn="l" defTabSz="400050">
            <a:lnSpc>
              <a:spcPct val="90000"/>
            </a:lnSpc>
            <a:spcBef>
              <a:spcPct val="0"/>
            </a:spcBef>
            <a:spcAft>
              <a:spcPct val="15000"/>
            </a:spcAft>
            <a:buChar char="•"/>
          </a:pPr>
          <a:r>
            <a:rPr lang="sk-SK" sz="900" kern="1200"/>
            <a:t>náklady na tlačivá a formuláre</a:t>
          </a:r>
          <a:endParaRPr lang="sk-SK" sz="900" kern="1200" dirty="0"/>
        </a:p>
        <a:p>
          <a:pPr marL="57150" lvl="1" indent="-57150" algn="l" defTabSz="400050">
            <a:lnSpc>
              <a:spcPct val="90000"/>
            </a:lnSpc>
            <a:spcBef>
              <a:spcPct val="0"/>
            </a:spcBef>
            <a:spcAft>
              <a:spcPct val="15000"/>
            </a:spcAft>
            <a:buChar char="•"/>
          </a:pPr>
          <a:r>
            <a:rPr lang="sk-SK" sz="900" kern="1200"/>
            <a:t>náklady na distribučný SW</a:t>
          </a:r>
          <a:endParaRPr lang="sk-SK" sz="900" kern="1200" dirty="0"/>
        </a:p>
        <a:p>
          <a:pPr marL="57150" lvl="1" indent="-57150" algn="l" defTabSz="400050">
            <a:lnSpc>
              <a:spcPct val="90000"/>
            </a:lnSpc>
            <a:spcBef>
              <a:spcPct val="0"/>
            </a:spcBef>
            <a:spcAft>
              <a:spcPct val="15000"/>
            </a:spcAft>
            <a:buChar char="•"/>
          </a:pPr>
          <a:r>
            <a:rPr lang="sk-SK" sz="900" kern="1200"/>
            <a:t>náklady na správu distribučnej siete (kontraktačný proces)</a:t>
          </a:r>
          <a:endParaRPr lang="sk-SK" sz="900" kern="1200" dirty="0"/>
        </a:p>
        <a:p>
          <a:pPr marL="57150" lvl="1" indent="-57150" algn="l" defTabSz="400050">
            <a:lnSpc>
              <a:spcPct val="90000"/>
            </a:lnSpc>
            <a:spcBef>
              <a:spcPct val="0"/>
            </a:spcBef>
            <a:spcAft>
              <a:spcPct val="15000"/>
            </a:spcAft>
            <a:buChar char="•"/>
          </a:pPr>
          <a:r>
            <a:rPr lang="sk-SK" sz="900" kern="1200"/>
            <a:t>náklady na školenia, produkčný reporting</a:t>
          </a:r>
          <a:endParaRPr lang="sk-SK" sz="900" kern="1200" dirty="0"/>
        </a:p>
        <a:p>
          <a:pPr marL="57150" lvl="1" indent="-57150" algn="l" defTabSz="400050">
            <a:lnSpc>
              <a:spcPct val="90000"/>
            </a:lnSpc>
            <a:spcBef>
              <a:spcPct val="0"/>
            </a:spcBef>
            <a:spcAft>
              <a:spcPct val="15000"/>
            </a:spcAft>
            <a:buChar char="•"/>
          </a:pPr>
          <a:r>
            <a:rPr lang="sk-SK" sz="900" kern="1200"/>
            <a:t>provízne náklady</a:t>
          </a:r>
          <a:endParaRPr lang="sk-SK" sz="900" kern="1200" dirty="0"/>
        </a:p>
        <a:p>
          <a:pPr marL="57150" lvl="1" indent="-57150" algn="l" defTabSz="400050">
            <a:lnSpc>
              <a:spcPct val="90000"/>
            </a:lnSpc>
            <a:spcBef>
              <a:spcPct val="0"/>
            </a:spcBef>
            <a:spcAft>
              <a:spcPct val="15000"/>
            </a:spcAft>
            <a:buChar char="•"/>
          </a:pPr>
          <a:r>
            <a:rPr lang="sk-SK" sz="900" kern="1200" dirty="0"/>
            <a:t>monitoring, kontrola distribučnej siete</a:t>
          </a:r>
        </a:p>
        <a:p>
          <a:pPr marL="57150" lvl="1" indent="-57150" algn="l" defTabSz="400050">
            <a:lnSpc>
              <a:spcPct val="90000"/>
            </a:lnSpc>
            <a:spcBef>
              <a:spcPct val="0"/>
            </a:spcBef>
            <a:spcAft>
              <a:spcPct val="15000"/>
            </a:spcAft>
            <a:buChar char="•"/>
          </a:pPr>
          <a:r>
            <a:rPr lang="sk-SK" sz="900" kern="1200" dirty="0"/>
            <a:t>marketing</a:t>
          </a:r>
        </a:p>
      </dsp:txBody>
      <dsp:txXfrm rot="5400000">
        <a:off x="1" y="648071"/>
        <a:ext cx="1874036" cy="1944216"/>
      </dsp:txXfrm>
    </dsp:sp>
    <dsp:sp modelId="{5A9D4584-27E6-41EF-BE27-F6ABD7A42B2E}">
      <dsp:nvSpPr>
        <dsp:cNvPr id="0" name=""/>
        <dsp:cNvSpPr/>
      </dsp:nvSpPr>
      <dsp:spPr>
        <a:xfrm rot="16200000">
          <a:off x="1333337" y="683161"/>
          <a:ext cx="3240360" cy="1874036"/>
        </a:xfrm>
        <a:prstGeom prst="flowChartManualOperati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398" bIns="0" numCol="1" spcCol="1270" anchor="t" anchorCtr="0">
          <a:noAutofit/>
        </a:bodyPr>
        <a:lstStyle/>
        <a:p>
          <a:pPr marL="0" lvl="0" indent="0" algn="l" defTabSz="533400">
            <a:lnSpc>
              <a:spcPct val="90000"/>
            </a:lnSpc>
            <a:spcBef>
              <a:spcPct val="0"/>
            </a:spcBef>
            <a:spcAft>
              <a:spcPct val="35000"/>
            </a:spcAft>
            <a:buNone/>
          </a:pPr>
          <a:r>
            <a:rPr lang="sk-SK" sz="1200" b="1" kern="1200" dirty="0"/>
            <a:t>Náklady spojené s existenciou poistnej zmluvy: </a:t>
          </a:r>
        </a:p>
        <a:p>
          <a:pPr marL="57150" lvl="1" indent="-57150" algn="l" defTabSz="400050">
            <a:lnSpc>
              <a:spcPct val="90000"/>
            </a:lnSpc>
            <a:spcBef>
              <a:spcPct val="0"/>
            </a:spcBef>
            <a:spcAft>
              <a:spcPct val="15000"/>
            </a:spcAft>
            <a:buChar char="•"/>
          </a:pPr>
          <a:r>
            <a:rPr lang="sk-SK" sz="900" kern="1200" dirty="0"/>
            <a:t>evidencia a správa poistnej zmluvy (SW náklady, účtovníctvo, </a:t>
          </a:r>
          <a:r>
            <a:rPr lang="sk-SK" sz="900" kern="1200" dirty="0" err="1"/>
            <a:t>reporting</a:t>
          </a:r>
          <a:r>
            <a:rPr lang="sk-SK" sz="900" kern="1200" dirty="0"/>
            <a:t>)</a:t>
          </a:r>
        </a:p>
        <a:p>
          <a:pPr marL="57150" lvl="1" indent="-57150" algn="l" defTabSz="400050">
            <a:lnSpc>
              <a:spcPct val="90000"/>
            </a:lnSpc>
            <a:spcBef>
              <a:spcPct val="0"/>
            </a:spcBef>
            <a:spcAft>
              <a:spcPct val="15000"/>
            </a:spcAft>
            <a:buChar char="•"/>
          </a:pPr>
          <a:r>
            <a:rPr lang="sk-SK" sz="900" kern="1200" dirty="0"/>
            <a:t>zasielanie predpisov poistného, párovanie platieb poistného</a:t>
          </a:r>
        </a:p>
        <a:p>
          <a:pPr marL="57150" lvl="1" indent="-57150" algn="l" defTabSz="400050">
            <a:lnSpc>
              <a:spcPct val="90000"/>
            </a:lnSpc>
            <a:spcBef>
              <a:spcPct val="0"/>
            </a:spcBef>
            <a:spcAft>
              <a:spcPct val="15000"/>
            </a:spcAft>
            <a:buChar char="•"/>
          </a:pPr>
          <a:r>
            <a:rPr lang="sk-SK" sz="900" kern="1200" dirty="0"/>
            <a:t>upomienkový proces</a:t>
          </a:r>
        </a:p>
        <a:p>
          <a:pPr marL="57150" lvl="1" indent="-57150" algn="l" defTabSz="400050">
            <a:lnSpc>
              <a:spcPct val="90000"/>
            </a:lnSpc>
            <a:spcBef>
              <a:spcPct val="0"/>
            </a:spcBef>
            <a:spcAft>
              <a:spcPct val="15000"/>
            </a:spcAft>
            <a:buChar char="•"/>
          </a:pPr>
          <a:r>
            <a:rPr lang="sk-SK" sz="900" kern="1200" dirty="0"/>
            <a:t>náklady na netechnické zmeny</a:t>
          </a:r>
        </a:p>
        <a:p>
          <a:pPr marL="57150" lvl="1" indent="-57150" algn="l" defTabSz="400050">
            <a:lnSpc>
              <a:spcPct val="90000"/>
            </a:lnSpc>
            <a:spcBef>
              <a:spcPct val="0"/>
            </a:spcBef>
            <a:spcAft>
              <a:spcPct val="15000"/>
            </a:spcAft>
            <a:buChar char="•"/>
          </a:pPr>
          <a:r>
            <a:rPr lang="sk-SK" sz="900" kern="1200" dirty="0"/>
            <a:t>výplata </a:t>
          </a:r>
          <a:r>
            <a:rPr lang="sk-SK" sz="900" kern="1200" dirty="0" err="1"/>
            <a:t>odkupného</a:t>
          </a:r>
          <a:endParaRPr lang="sk-SK" sz="900" kern="1200" dirty="0"/>
        </a:p>
      </dsp:txBody>
      <dsp:txXfrm rot="5400000">
        <a:off x="2016499" y="648071"/>
        <a:ext cx="1874036" cy="1944216"/>
      </dsp:txXfrm>
    </dsp:sp>
    <dsp:sp modelId="{27728288-9BD3-41B8-BC55-ED100990514C}">
      <dsp:nvSpPr>
        <dsp:cNvPr id="0" name=""/>
        <dsp:cNvSpPr/>
      </dsp:nvSpPr>
      <dsp:spPr>
        <a:xfrm rot="16200000">
          <a:off x="3347927" y="683161"/>
          <a:ext cx="3240360" cy="1874036"/>
        </a:xfrm>
        <a:prstGeom prst="flowChartManualOperati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398" bIns="0" numCol="1" spcCol="1270" anchor="t" anchorCtr="0">
          <a:noAutofit/>
        </a:bodyPr>
        <a:lstStyle/>
        <a:p>
          <a:pPr marL="0" lvl="0" indent="0" algn="l" defTabSz="533400">
            <a:lnSpc>
              <a:spcPct val="90000"/>
            </a:lnSpc>
            <a:spcBef>
              <a:spcPct val="0"/>
            </a:spcBef>
            <a:spcAft>
              <a:spcPct val="35000"/>
            </a:spcAft>
            <a:buNone/>
          </a:pPr>
          <a:r>
            <a:rPr lang="sk-SK" sz="1200" b="1" kern="1200" dirty="0"/>
            <a:t>Náklady spojené s poistným krytím: </a:t>
          </a:r>
        </a:p>
        <a:p>
          <a:pPr marL="57150" lvl="1" indent="-57150" algn="l" defTabSz="400050">
            <a:lnSpc>
              <a:spcPct val="90000"/>
            </a:lnSpc>
            <a:spcBef>
              <a:spcPct val="0"/>
            </a:spcBef>
            <a:spcAft>
              <a:spcPct val="15000"/>
            </a:spcAft>
            <a:buChar char="•"/>
          </a:pPr>
          <a:r>
            <a:rPr lang="sk-SK" sz="900" kern="1200"/>
            <a:t>medical underwriting</a:t>
          </a:r>
          <a:endParaRPr lang="sk-SK" sz="900" kern="1200" dirty="0"/>
        </a:p>
        <a:p>
          <a:pPr marL="57150" lvl="1" indent="-57150" algn="l" defTabSz="400050">
            <a:lnSpc>
              <a:spcPct val="90000"/>
            </a:lnSpc>
            <a:spcBef>
              <a:spcPct val="0"/>
            </a:spcBef>
            <a:spcAft>
              <a:spcPct val="15000"/>
            </a:spcAft>
            <a:buChar char="•"/>
          </a:pPr>
          <a:r>
            <a:rPr lang="sk-SK" sz="900" kern="1200"/>
            <a:t>netto poistné</a:t>
          </a:r>
          <a:endParaRPr lang="sk-SK" sz="900" kern="1200" dirty="0"/>
        </a:p>
        <a:p>
          <a:pPr marL="57150" lvl="1" indent="-57150" algn="l" defTabSz="400050">
            <a:lnSpc>
              <a:spcPct val="90000"/>
            </a:lnSpc>
            <a:spcBef>
              <a:spcPct val="0"/>
            </a:spcBef>
            <a:spcAft>
              <a:spcPct val="15000"/>
            </a:spcAft>
            <a:buChar char="•"/>
          </a:pPr>
          <a:r>
            <a:rPr lang="sk-SK" sz="900" kern="1200"/>
            <a:t>náklady na likvidáciu poistných udalostí</a:t>
          </a:r>
          <a:endParaRPr lang="sk-SK" sz="900" kern="1200" dirty="0"/>
        </a:p>
        <a:p>
          <a:pPr marL="57150" lvl="1" indent="-57150" algn="l" defTabSz="400050">
            <a:lnSpc>
              <a:spcPct val="90000"/>
            </a:lnSpc>
            <a:spcBef>
              <a:spcPct val="0"/>
            </a:spcBef>
            <a:spcAft>
              <a:spcPct val="15000"/>
            </a:spcAft>
            <a:buChar char="•"/>
          </a:pPr>
          <a:r>
            <a:rPr lang="sk-SK" sz="900" kern="1200"/>
            <a:t>náklady na zaistenie</a:t>
          </a:r>
          <a:endParaRPr lang="sk-SK" sz="900" kern="1200" dirty="0"/>
        </a:p>
        <a:p>
          <a:pPr marL="57150" lvl="1" indent="-57150" algn="l" defTabSz="400050">
            <a:lnSpc>
              <a:spcPct val="90000"/>
            </a:lnSpc>
            <a:spcBef>
              <a:spcPct val="0"/>
            </a:spcBef>
            <a:spcAft>
              <a:spcPct val="15000"/>
            </a:spcAft>
            <a:buChar char="•"/>
          </a:pPr>
          <a:r>
            <a:rPr lang="sk-SK" sz="900" kern="1200"/>
            <a:t>náklady na zmenu poistného krytia</a:t>
          </a:r>
          <a:endParaRPr lang="sk-SK" sz="900" kern="1200" dirty="0"/>
        </a:p>
      </dsp:txBody>
      <dsp:txXfrm rot="5400000">
        <a:off x="4031089" y="648071"/>
        <a:ext cx="1874036" cy="1944216"/>
      </dsp:txXfrm>
    </dsp:sp>
    <dsp:sp modelId="{5E8B4D10-3F7C-4B64-801B-5C5297BD8CD4}">
      <dsp:nvSpPr>
        <dsp:cNvPr id="0" name=""/>
        <dsp:cNvSpPr/>
      </dsp:nvSpPr>
      <dsp:spPr>
        <a:xfrm rot="16200000">
          <a:off x="5362516" y="683161"/>
          <a:ext cx="3240360" cy="187403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sk-SK" sz="1200" b="1" kern="1200" dirty="0"/>
            <a:t>Náklady na investície:</a:t>
          </a:r>
          <a:endParaRPr lang="sk-SK" b="1" dirty="0"/>
        </a:p>
        <a:p>
          <a:pPr marL="57150" lvl="1" indent="-57150" algn="l" defTabSz="466725">
            <a:lnSpc>
              <a:spcPct val="90000"/>
            </a:lnSpc>
            <a:spcBef>
              <a:spcPct val="0"/>
            </a:spcBef>
            <a:spcAft>
              <a:spcPct val="15000"/>
            </a:spcAft>
            <a:buChar char="•"/>
          </a:pPr>
          <a:r>
            <a:rPr lang="sk-SK" sz="1050" kern="1200" dirty="0">
              <a:solidFill>
                <a:prstClr val="white"/>
              </a:solidFill>
              <a:latin typeface="Calibri"/>
              <a:ea typeface="+mn-ea"/>
              <a:cs typeface="+mn-cs"/>
            </a:rPr>
            <a:t>priame náklady (transakčné náklady)</a:t>
          </a:r>
          <a:endParaRPr lang="sk-SK" sz="1050" kern="1200" dirty="0"/>
        </a:p>
        <a:p>
          <a:pPr marL="57150" lvl="1" indent="-57150" algn="l" defTabSz="466725">
            <a:lnSpc>
              <a:spcPct val="90000"/>
            </a:lnSpc>
            <a:spcBef>
              <a:spcPct val="0"/>
            </a:spcBef>
            <a:spcAft>
              <a:spcPct val="15000"/>
            </a:spcAft>
            <a:buChar char="•"/>
          </a:pPr>
          <a:r>
            <a:rPr lang="sk-SK" sz="1050" kern="1200" dirty="0">
              <a:solidFill>
                <a:prstClr val="white"/>
              </a:solidFill>
              <a:latin typeface="Calibri"/>
              <a:ea typeface="+mn-ea"/>
              <a:cs typeface="+mn-cs"/>
            </a:rPr>
            <a:t>nepriame náklady (portfólio management, monitoring investícií)</a:t>
          </a:r>
          <a:endParaRPr lang="sk-SK" sz="1050" kern="1200" dirty="0"/>
        </a:p>
        <a:p>
          <a:pPr marL="57150" lvl="1" indent="-57150" algn="ctr" defTabSz="466725">
            <a:lnSpc>
              <a:spcPct val="90000"/>
            </a:lnSpc>
            <a:spcBef>
              <a:spcPct val="0"/>
            </a:spcBef>
            <a:spcAft>
              <a:spcPct val="15000"/>
            </a:spcAft>
            <a:buChar char="•"/>
          </a:pPr>
          <a:endParaRPr lang="sk-SK" sz="1200" kern="1200" dirty="0"/>
        </a:p>
        <a:p>
          <a:pPr marL="57150" lvl="1" indent="-57150" algn="ctr" defTabSz="466725">
            <a:lnSpc>
              <a:spcPct val="90000"/>
            </a:lnSpc>
            <a:spcBef>
              <a:spcPct val="0"/>
            </a:spcBef>
            <a:spcAft>
              <a:spcPct val="15000"/>
            </a:spcAft>
            <a:buChar char="•"/>
          </a:pPr>
          <a:endParaRPr lang="sk-SK" sz="1200" kern="1200" dirty="0"/>
        </a:p>
      </dsp:txBody>
      <dsp:txXfrm rot="5400000">
        <a:off x="6045678" y="648071"/>
        <a:ext cx="1874036" cy="194421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FFDCE730-4C36-4AA9-BF72-B4712268F8FC}" type="datetimeFigureOut">
              <a:rPr lang="cs-CZ" smtClean="0"/>
              <a:t>13.06.2023</a:t>
            </a:fld>
            <a:endParaRPr lang="cs-CZ"/>
          </a:p>
        </p:txBody>
      </p:sp>
      <p:sp>
        <p:nvSpPr>
          <p:cNvPr id="4" name="Zástupný symbol pro zápatí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69FA97B2-807E-4446-8F43-D26EEC0A1D13}" type="slidenum">
              <a:rPr lang="cs-CZ" smtClean="0"/>
              <a:t>‹#›</a:t>
            </a:fld>
            <a:endParaRPr lang="cs-CZ"/>
          </a:p>
        </p:txBody>
      </p:sp>
    </p:spTree>
    <p:extLst>
      <p:ext uri="{BB962C8B-B14F-4D97-AF65-F5344CB8AC3E}">
        <p14:creationId xmlns:p14="http://schemas.microsoft.com/office/powerpoint/2010/main" val="25639980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309034A1-0488-45DE-9A8A-CF263C830375}" type="datetimeFigureOut">
              <a:rPr lang="cs-CZ" smtClean="0"/>
              <a:t>13.06.2023</a:t>
            </a:fld>
            <a:endParaRPr lang="cs-CZ" dirty="0"/>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B6E6EDF-5B3B-4C07-A496-C6BF4A4D4B43}" type="slidenum">
              <a:rPr lang="cs-CZ" smtClean="0"/>
              <a:t>‹#›</a:t>
            </a:fld>
            <a:endParaRPr lang="cs-CZ" dirty="0"/>
          </a:p>
        </p:txBody>
      </p:sp>
      <p:sp>
        <p:nvSpPr>
          <p:cNvPr id="7" name="Zástupný symbol pro nadpis 1"/>
          <p:cNvSpPr>
            <a:spLocks noGrp="1"/>
          </p:cNvSpPr>
          <p:nvPr>
            <p:ph type="title"/>
          </p:nvPr>
        </p:nvSpPr>
        <p:spPr>
          <a:xfrm>
            <a:off x="611560" y="843558"/>
            <a:ext cx="7920880" cy="270030"/>
          </a:xfrm>
          <a:prstGeom prst="rect">
            <a:avLst/>
          </a:prstGeom>
        </p:spPr>
        <p:txBody>
          <a:bodyPr vert="horz" lIns="91440" tIns="45720" rIns="91440" bIns="45720" rtlCol="0" anchor="ctr">
            <a:normAutofit/>
          </a:bodyPr>
          <a:lstStyle/>
          <a:p>
            <a:r>
              <a:rPr lang="cs-CZ"/>
              <a:t>Kliknutím lze upravit styl.</a:t>
            </a:r>
            <a:endParaRPr lang="cs-CZ" dirty="0"/>
          </a:p>
        </p:txBody>
      </p:sp>
      <p:sp>
        <p:nvSpPr>
          <p:cNvPr id="8" name="Zástupný symbol pro text 2"/>
          <p:cNvSpPr>
            <a:spLocks noGrp="1"/>
          </p:cNvSpPr>
          <p:nvPr>
            <p:ph idx="1"/>
          </p:nvPr>
        </p:nvSpPr>
        <p:spPr>
          <a:xfrm>
            <a:off x="611560" y="1275607"/>
            <a:ext cx="7920880" cy="3294365"/>
          </a:xfrm>
          <a:prstGeom prst="rect">
            <a:avLst/>
          </a:prstGeom>
        </p:spPr>
        <p:txBody>
          <a:bodyPr vert="horz" lIns="91440" tIns="45720" rIns="91440" bIns="45720" rtlCol="0">
            <a:normAutofit/>
          </a:bodyPr>
          <a:lstStyle/>
          <a:p>
            <a:pPr lvl="0"/>
            <a:r>
              <a:rPr lang="cs-CZ"/>
              <a:t>Po kliknutí můžete upravovat styly textu v předloze.</a:t>
            </a:r>
          </a:p>
        </p:txBody>
      </p:sp>
    </p:spTree>
    <p:extLst>
      <p:ext uri="{BB962C8B-B14F-4D97-AF65-F5344CB8AC3E}">
        <p14:creationId xmlns:p14="http://schemas.microsoft.com/office/powerpoint/2010/main" val="150374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09034A1-0488-45DE-9A8A-CF263C830375}" type="datetimeFigureOut">
              <a:rPr lang="cs-CZ" smtClean="0"/>
              <a:t>13.06.2023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B6E6EDF-5B3B-4C07-A496-C6BF4A4D4B43}" type="slidenum">
              <a:rPr lang="cs-CZ" smtClean="0"/>
              <a:t>‹#›</a:t>
            </a:fld>
            <a:endParaRPr lang="cs-CZ"/>
          </a:p>
        </p:txBody>
      </p:sp>
    </p:spTree>
    <p:extLst>
      <p:ext uri="{BB962C8B-B14F-4D97-AF65-F5344CB8AC3E}">
        <p14:creationId xmlns:p14="http://schemas.microsoft.com/office/powerpoint/2010/main" val="99813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09034A1-0488-45DE-9A8A-CF263C830375}" type="datetimeFigureOut">
              <a:rPr lang="cs-CZ" smtClean="0"/>
              <a:t>13.06.2023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B6E6EDF-5B3B-4C07-A496-C6BF4A4D4B43}" type="slidenum">
              <a:rPr lang="cs-CZ" smtClean="0"/>
              <a:t>‹#›</a:t>
            </a:fld>
            <a:endParaRPr lang="cs-CZ"/>
          </a:p>
        </p:txBody>
      </p:sp>
    </p:spTree>
    <p:extLst>
      <p:ext uri="{BB962C8B-B14F-4D97-AF65-F5344CB8AC3E}">
        <p14:creationId xmlns:p14="http://schemas.microsoft.com/office/powerpoint/2010/main" val="81657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309034A1-0488-45DE-9A8A-CF263C830375}" type="datetimeFigureOut">
              <a:rPr lang="cs-CZ" smtClean="0"/>
              <a:t>13.06.2023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B6E6EDF-5B3B-4C07-A496-C6BF4A4D4B43}" type="slidenum">
              <a:rPr lang="cs-CZ" smtClean="0"/>
              <a:t>‹#›</a:t>
            </a:fld>
            <a:endParaRPr lang="cs-CZ" dirty="0"/>
          </a:p>
        </p:txBody>
      </p:sp>
      <p:sp>
        <p:nvSpPr>
          <p:cNvPr id="7" name="Zástupný symbol pro nadpis 1"/>
          <p:cNvSpPr>
            <a:spLocks noGrp="1"/>
          </p:cNvSpPr>
          <p:nvPr>
            <p:ph type="title"/>
          </p:nvPr>
        </p:nvSpPr>
        <p:spPr>
          <a:xfrm>
            <a:off x="611560" y="843558"/>
            <a:ext cx="7920880" cy="270030"/>
          </a:xfrm>
          <a:prstGeom prst="rect">
            <a:avLst/>
          </a:prstGeom>
        </p:spPr>
        <p:txBody>
          <a:bodyPr vert="horz" lIns="91440" tIns="45720" rIns="91440" bIns="45720" rtlCol="0" anchor="ctr">
            <a:normAutofit/>
          </a:bodyPr>
          <a:lstStyle/>
          <a:p>
            <a:r>
              <a:rPr lang="cs-CZ"/>
              <a:t>Kliknutím lze upravit styl.</a:t>
            </a:r>
            <a:endParaRPr lang="cs-CZ" dirty="0"/>
          </a:p>
        </p:txBody>
      </p:sp>
      <p:sp>
        <p:nvSpPr>
          <p:cNvPr id="8" name="Zástupný symbol pro text 2"/>
          <p:cNvSpPr>
            <a:spLocks noGrp="1"/>
          </p:cNvSpPr>
          <p:nvPr>
            <p:ph idx="1"/>
          </p:nvPr>
        </p:nvSpPr>
        <p:spPr>
          <a:xfrm>
            <a:off x="611560" y="1275607"/>
            <a:ext cx="7920880" cy="3294365"/>
          </a:xfrm>
          <a:prstGeom prst="rect">
            <a:avLst/>
          </a:prstGeom>
        </p:spPr>
        <p:txBody>
          <a:bodyPr vert="horz" lIns="91440" tIns="45720" rIns="91440" bIns="45720" rtlCol="0">
            <a:normAutofit/>
          </a:bodyPr>
          <a:lstStyle/>
          <a:p>
            <a:pPr lvl="0"/>
            <a:r>
              <a:rPr lang="cs-CZ"/>
              <a:t>Po kliknutí můžete upravovat styly textu v předloze.</a:t>
            </a:r>
          </a:p>
        </p:txBody>
      </p:sp>
    </p:spTree>
    <p:extLst>
      <p:ext uri="{BB962C8B-B14F-4D97-AF65-F5344CB8AC3E}">
        <p14:creationId xmlns:p14="http://schemas.microsoft.com/office/powerpoint/2010/main" val="150374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09034A1-0488-45DE-9A8A-CF263C830375}" type="datetimeFigureOut">
              <a:rPr lang="cs-CZ" smtClean="0"/>
              <a:t>13.06.2023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B6E6EDF-5B3B-4C07-A496-C6BF4A4D4B43}" type="slidenum">
              <a:rPr lang="cs-CZ" smtClean="0"/>
              <a:t>‹#›</a:t>
            </a:fld>
            <a:endParaRPr lang="cs-CZ"/>
          </a:p>
        </p:txBody>
      </p:sp>
    </p:spTree>
    <p:extLst>
      <p:ext uri="{BB962C8B-B14F-4D97-AF65-F5344CB8AC3E}">
        <p14:creationId xmlns:p14="http://schemas.microsoft.com/office/powerpoint/2010/main" val="50300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Zástupný symbol pro datum 3"/>
          <p:cNvSpPr>
            <a:spLocks noGrp="1"/>
          </p:cNvSpPr>
          <p:nvPr>
            <p:ph type="dt" sz="half" idx="10"/>
          </p:nvPr>
        </p:nvSpPr>
        <p:spPr/>
        <p:txBody>
          <a:bodyPr/>
          <a:lstStyle/>
          <a:p>
            <a:fld id="{309034A1-0488-45DE-9A8A-CF263C830375}" type="datetimeFigureOut">
              <a:rPr lang="cs-CZ" smtClean="0"/>
              <a:t>13.06.2023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B6E6EDF-5B3B-4C07-A496-C6BF4A4D4B43}" type="slidenum">
              <a:rPr lang="cs-CZ" smtClean="0"/>
              <a:t>‹#›</a:t>
            </a:fld>
            <a:endParaRPr lang="cs-CZ"/>
          </a:p>
        </p:txBody>
      </p:sp>
    </p:spTree>
    <p:extLst>
      <p:ext uri="{BB962C8B-B14F-4D97-AF65-F5344CB8AC3E}">
        <p14:creationId xmlns:p14="http://schemas.microsoft.com/office/powerpoint/2010/main" val="256991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09034A1-0488-45DE-9A8A-CF263C830375}" type="datetimeFigureOut">
              <a:rPr lang="cs-CZ" smtClean="0"/>
              <a:t>13.06.2023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B6E6EDF-5B3B-4C07-A496-C6BF4A4D4B43}" type="slidenum">
              <a:rPr lang="cs-CZ" smtClean="0"/>
              <a:t>‹#›</a:t>
            </a:fld>
            <a:endParaRPr lang="cs-CZ"/>
          </a:p>
        </p:txBody>
      </p:sp>
    </p:spTree>
    <p:extLst>
      <p:ext uri="{BB962C8B-B14F-4D97-AF65-F5344CB8AC3E}">
        <p14:creationId xmlns:p14="http://schemas.microsoft.com/office/powerpoint/2010/main" val="268059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09034A1-0488-45DE-9A8A-CF263C830375}" type="datetimeFigureOut">
              <a:rPr lang="cs-CZ" smtClean="0"/>
              <a:t>13.06.2023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B6E6EDF-5B3B-4C07-A496-C6BF4A4D4B43}" type="slidenum">
              <a:rPr lang="cs-CZ" smtClean="0"/>
              <a:t>‹#›</a:t>
            </a:fld>
            <a:endParaRPr lang="cs-CZ"/>
          </a:p>
        </p:txBody>
      </p:sp>
    </p:spTree>
    <p:extLst>
      <p:ext uri="{BB962C8B-B14F-4D97-AF65-F5344CB8AC3E}">
        <p14:creationId xmlns:p14="http://schemas.microsoft.com/office/powerpoint/2010/main" val="40587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09034A1-0488-45DE-9A8A-CF263C830375}" type="datetimeFigureOut">
              <a:rPr lang="cs-CZ" smtClean="0"/>
              <a:t>13.06.2023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B6E6EDF-5B3B-4C07-A496-C6BF4A4D4B43}" type="slidenum">
              <a:rPr lang="cs-CZ" smtClean="0"/>
              <a:t>‹#›</a:t>
            </a:fld>
            <a:endParaRPr lang="cs-CZ"/>
          </a:p>
        </p:txBody>
      </p:sp>
    </p:spTree>
    <p:extLst>
      <p:ext uri="{BB962C8B-B14F-4D97-AF65-F5344CB8AC3E}">
        <p14:creationId xmlns:p14="http://schemas.microsoft.com/office/powerpoint/2010/main" val="301800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09034A1-0488-45DE-9A8A-CF263C830375}" type="datetimeFigureOut">
              <a:rPr lang="cs-CZ" smtClean="0"/>
              <a:t>13.06.2023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B6E6EDF-5B3B-4C07-A496-C6BF4A4D4B43}" type="slidenum">
              <a:rPr lang="cs-CZ" smtClean="0"/>
              <a:t>‹#›</a:t>
            </a:fld>
            <a:endParaRPr lang="cs-CZ"/>
          </a:p>
        </p:txBody>
      </p:sp>
    </p:spTree>
    <p:extLst>
      <p:ext uri="{BB962C8B-B14F-4D97-AF65-F5344CB8AC3E}">
        <p14:creationId xmlns:p14="http://schemas.microsoft.com/office/powerpoint/2010/main" val="304064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Zástupný symbol pro datum 4"/>
          <p:cNvSpPr>
            <a:spLocks noGrp="1"/>
          </p:cNvSpPr>
          <p:nvPr>
            <p:ph type="dt" sz="half" idx="10"/>
          </p:nvPr>
        </p:nvSpPr>
        <p:spPr/>
        <p:txBody>
          <a:bodyPr/>
          <a:lstStyle/>
          <a:p>
            <a:fld id="{309034A1-0488-45DE-9A8A-CF263C830375}" type="datetimeFigureOut">
              <a:rPr lang="cs-CZ" smtClean="0"/>
              <a:t>13.06.2023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B6E6EDF-5B3B-4C07-A496-C6BF4A4D4B43}" type="slidenum">
              <a:rPr lang="cs-CZ" smtClean="0"/>
              <a:t>‹#›</a:t>
            </a:fld>
            <a:endParaRPr lang="cs-CZ"/>
          </a:p>
        </p:txBody>
      </p:sp>
    </p:spTree>
    <p:extLst>
      <p:ext uri="{BB962C8B-B14F-4D97-AF65-F5344CB8AC3E}">
        <p14:creationId xmlns:p14="http://schemas.microsoft.com/office/powerpoint/2010/main" val="349168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Zástupný symbol pro datum 4"/>
          <p:cNvSpPr>
            <a:spLocks noGrp="1"/>
          </p:cNvSpPr>
          <p:nvPr>
            <p:ph type="dt" sz="half" idx="10"/>
          </p:nvPr>
        </p:nvSpPr>
        <p:spPr/>
        <p:txBody>
          <a:bodyPr/>
          <a:lstStyle/>
          <a:p>
            <a:fld id="{309034A1-0488-45DE-9A8A-CF263C830375}" type="datetimeFigureOut">
              <a:rPr lang="cs-CZ" smtClean="0"/>
              <a:t>13.06.2023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B6E6EDF-5B3B-4C07-A496-C6BF4A4D4B43}" type="slidenum">
              <a:rPr lang="cs-CZ" smtClean="0"/>
              <a:t>‹#›</a:t>
            </a:fld>
            <a:endParaRPr lang="cs-CZ"/>
          </a:p>
        </p:txBody>
      </p:sp>
    </p:spTree>
    <p:extLst>
      <p:ext uri="{BB962C8B-B14F-4D97-AF65-F5344CB8AC3E}">
        <p14:creationId xmlns:p14="http://schemas.microsoft.com/office/powerpoint/2010/main" val="409307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11560" y="843558"/>
            <a:ext cx="7920880" cy="270030"/>
          </a:xfrm>
          <a:prstGeom prst="rect">
            <a:avLst/>
          </a:prstGeom>
        </p:spPr>
        <p:txBody>
          <a:bodyPr vert="horz" lIns="91440" tIns="45720" rIns="91440" bIns="45720" rtlCol="0" anchor="ctr">
            <a:noAutofit/>
          </a:bodyPr>
          <a:lstStyle/>
          <a:p>
            <a:r>
              <a:rPr lang="cs-CZ" dirty="0"/>
              <a:t>Kliknutím vložíte nadpis.</a:t>
            </a:r>
          </a:p>
        </p:txBody>
      </p:sp>
      <p:sp>
        <p:nvSpPr>
          <p:cNvPr id="3" name="Zástupný symbol pro text 2"/>
          <p:cNvSpPr>
            <a:spLocks noGrp="1"/>
          </p:cNvSpPr>
          <p:nvPr>
            <p:ph type="body" idx="1"/>
          </p:nvPr>
        </p:nvSpPr>
        <p:spPr>
          <a:xfrm>
            <a:off x="611560" y="1275607"/>
            <a:ext cx="7920880" cy="3319016"/>
          </a:xfrm>
          <a:prstGeom prst="rect">
            <a:avLst/>
          </a:prstGeom>
        </p:spPr>
        <p:txBody>
          <a:bodyPr vert="horz" lIns="91440" tIns="45720" rIns="91440" bIns="45720" rtlCol="0">
            <a:normAutofit/>
          </a:bodyPr>
          <a:lstStyle/>
          <a:p>
            <a:pPr lvl="0"/>
            <a:r>
              <a:rPr lang="cs-CZ" dirty="0"/>
              <a:t>Kliknutím vložíte podnadpis.</a:t>
            </a:r>
          </a:p>
          <a:p>
            <a:pPr lvl="0"/>
            <a:r>
              <a:rPr lang="cs-CZ" dirty="0"/>
              <a:t>text</a:t>
            </a:r>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9034A1-0488-45DE-9A8A-CF263C830375}" type="datetimeFigureOut">
              <a:rPr lang="cs-CZ" smtClean="0"/>
              <a:t>13.06.2023</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B6E6EDF-5B3B-4C07-A496-C6BF4A4D4B43}" type="slidenum">
              <a:rPr lang="cs-CZ" smtClean="0"/>
              <a:t>‹#›</a:t>
            </a:fld>
            <a:endParaRPr lang="cs-CZ"/>
          </a:p>
        </p:txBody>
      </p:sp>
    </p:spTree>
    <p:extLst>
      <p:ext uri="{BB962C8B-B14F-4D97-AF65-F5344CB8AC3E}">
        <p14:creationId xmlns:p14="http://schemas.microsoft.com/office/powerpoint/2010/main" val="3291697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49" r:id="rId12"/>
  </p:sldLayoutIdLst>
  <p:txStyles>
    <p:titleStyle>
      <a:lvl1pPr algn="l" defTabSz="914400" rtl="0" eaLnBrk="1" latinLnBrk="0" hangingPunct="1">
        <a:spcBef>
          <a:spcPct val="0"/>
        </a:spcBef>
        <a:buNone/>
        <a:defRPr sz="2000" b="1" i="0" kern="1200" baseline="0">
          <a:solidFill>
            <a:srgbClr val="A70336"/>
          </a:solidFill>
          <a:latin typeface="Arial" panose="020B0604020202020204" pitchFamily="34" charset="0"/>
          <a:ea typeface="+mj-ea"/>
          <a:cs typeface="Arial" panose="020B0604020202020204" pitchFamily="34" charset="0"/>
        </a:defRPr>
      </a:lvl1pPr>
    </p:titleStyle>
    <p:bodyStyle>
      <a:lvl1pPr marL="171450" indent="-171450" algn="l" defTabSz="914400" rtl="0" eaLnBrk="1" latinLnBrk="0" hangingPunct="1">
        <a:spcBef>
          <a:spcPct val="20000"/>
        </a:spcBef>
        <a:buFont typeface="Wingdings" panose="05000000000000000000" pitchFamily="2" charset="2"/>
        <a:buChar char="§"/>
        <a:defRPr sz="1000" kern="1200" baseline="0">
          <a:solidFill>
            <a:srgbClr val="14176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Nadpis 1"/>
          <p:cNvSpPr txBox="1">
            <a:spLocks/>
          </p:cNvSpPr>
          <p:nvPr/>
        </p:nvSpPr>
        <p:spPr bwMode="auto">
          <a:xfrm>
            <a:off x="2159905" y="1788663"/>
            <a:ext cx="4824189" cy="156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cs-CZ" altLang="cs-CZ" sz="2800" b="1" dirty="0" err="1">
                <a:solidFill>
                  <a:srgbClr val="000066"/>
                </a:solidFill>
                <a:latin typeface="Arial" charset="0"/>
              </a:rPr>
              <a:t>Value</a:t>
            </a:r>
            <a:r>
              <a:rPr lang="cs-CZ" altLang="cs-CZ" sz="2800" b="1" dirty="0">
                <a:solidFill>
                  <a:srgbClr val="000066"/>
                </a:solidFill>
                <a:latin typeface="Arial" charset="0"/>
              </a:rPr>
              <a:t> </a:t>
            </a:r>
            <a:r>
              <a:rPr lang="cs-CZ" altLang="cs-CZ" sz="2800" b="1" dirty="0" err="1">
                <a:solidFill>
                  <a:srgbClr val="000066"/>
                </a:solidFill>
                <a:latin typeface="Arial" charset="0"/>
              </a:rPr>
              <a:t>for</a:t>
            </a:r>
            <a:r>
              <a:rPr lang="cs-CZ" altLang="cs-CZ" sz="2800" b="1" dirty="0">
                <a:solidFill>
                  <a:srgbClr val="000066"/>
                </a:solidFill>
                <a:latin typeface="Arial" charset="0"/>
              </a:rPr>
              <a:t> Money</a:t>
            </a:r>
          </a:p>
          <a:p>
            <a:pPr algn="ctr" eaLnBrk="1" hangingPunct="1"/>
            <a:endParaRPr lang="cs-CZ" altLang="cs-CZ" sz="1200" b="1" dirty="0">
              <a:solidFill>
                <a:srgbClr val="000066"/>
              </a:solidFill>
              <a:latin typeface="Arial" charset="0"/>
            </a:endParaRPr>
          </a:p>
          <a:p>
            <a:pPr algn="ctr" eaLnBrk="1" hangingPunct="1"/>
            <a:endParaRPr lang="cs-CZ" altLang="cs-CZ" sz="1200" b="1" dirty="0">
              <a:solidFill>
                <a:srgbClr val="000066"/>
              </a:solidFill>
              <a:latin typeface="Arial" charset="0"/>
            </a:endParaRPr>
          </a:p>
          <a:p>
            <a:pPr algn="ctr" eaLnBrk="1" hangingPunct="1"/>
            <a:endParaRPr lang="cs-CZ" altLang="cs-CZ" sz="1200" b="1" dirty="0">
              <a:solidFill>
                <a:srgbClr val="000066"/>
              </a:solidFill>
              <a:latin typeface="Arial" charset="0"/>
            </a:endParaRPr>
          </a:p>
          <a:p>
            <a:pPr algn="ctr" eaLnBrk="1" hangingPunct="1"/>
            <a:r>
              <a:rPr lang="cs-CZ" altLang="cs-CZ" sz="1200" b="1" dirty="0">
                <a:solidFill>
                  <a:srgbClr val="000066"/>
                </a:solidFill>
                <a:latin typeface="Arial" charset="0"/>
              </a:rPr>
              <a:t>Porada </a:t>
            </a:r>
            <a:r>
              <a:rPr lang="cs-CZ" altLang="cs-CZ" sz="1200" b="1" dirty="0" err="1">
                <a:solidFill>
                  <a:srgbClr val="000066"/>
                </a:solidFill>
                <a:latin typeface="Arial" charset="0"/>
              </a:rPr>
              <a:t>právnikov</a:t>
            </a:r>
            <a:r>
              <a:rPr lang="cs-CZ" altLang="cs-CZ" sz="1200" b="1" dirty="0">
                <a:solidFill>
                  <a:srgbClr val="000066"/>
                </a:solidFill>
                <a:latin typeface="Arial" charset="0"/>
              </a:rPr>
              <a:t> </a:t>
            </a:r>
            <a:r>
              <a:rPr lang="cs-CZ" altLang="cs-CZ" sz="1200" b="1" dirty="0" err="1">
                <a:solidFill>
                  <a:srgbClr val="000066"/>
                </a:solidFill>
                <a:latin typeface="Arial" charset="0"/>
              </a:rPr>
              <a:t>Slovenskej</a:t>
            </a:r>
            <a:r>
              <a:rPr lang="cs-CZ" altLang="cs-CZ" sz="1200" b="1" dirty="0">
                <a:solidFill>
                  <a:srgbClr val="000066"/>
                </a:solidFill>
                <a:latin typeface="Arial" charset="0"/>
              </a:rPr>
              <a:t> </a:t>
            </a:r>
            <a:r>
              <a:rPr lang="cs-CZ" altLang="cs-CZ" sz="1200" b="1" dirty="0" err="1">
                <a:solidFill>
                  <a:srgbClr val="000066"/>
                </a:solidFill>
                <a:latin typeface="Arial" charset="0"/>
              </a:rPr>
              <a:t>asociácie</a:t>
            </a:r>
            <a:r>
              <a:rPr lang="cs-CZ" altLang="cs-CZ" sz="1200" b="1" dirty="0">
                <a:solidFill>
                  <a:srgbClr val="000066"/>
                </a:solidFill>
                <a:latin typeface="Arial" charset="0"/>
              </a:rPr>
              <a:t> </a:t>
            </a:r>
            <a:r>
              <a:rPr lang="cs-CZ" altLang="cs-CZ" sz="1200" b="1" dirty="0" err="1">
                <a:solidFill>
                  <a:srgbClr val="000066"/>
                </a:solidFill>
                <a:latin typeface="Arial" charset="0"/>
              </a:rPr>
              <a:t>poisťovní</a:t>
            </a:r>
            <a:endParaRPr lang="cs-CZ" altLang="cs-CZ" sz="1200" b="1" dirty="0">
              <a:solidFill>
                <a:srgbClr val="000066"/>
              </a:solidFill>
              <a:latin typeface="Arial" charset="0"/>
            </a:endParaRPr>
          </a:p>
          <a:p>
            <a:pPr algn="ctr" eaLnBrk="1" hangingPunct="1"/>
            <a:r>
              <a:rPr lang="cs-CZ" altLang="cs-CZ" sz="1200" b="1" dirty="0">
                <a:solidFill>
                  <a:srgbClr val="000066"/>
                </a:solidFill>
                <a:latin typeface="Arial" charset="0"/>
              </a:rPr>
              <a:t>Častá - </a:t>
            </a:r>
            <a:r>
              <a:rPr lang="cs-CZ" altLang="cs-CZ" sz="1200" b="1" dirty="0" err="1">
                <a:solidFill>
                  <a:srgbClr val="000066"/>
                </a:solidFill>
                <a:latin typeface="Arial" charset="0"/>
              </a:rPr>
              <a:t>Papiernička</a:t>
            </a:r>
            <a:endParaRPr lang="cs-CZ" altLang="cs-CZ" sz="1200" b="1" dirty="0">
              <a:solidFill>
                <a:srgbClr val="000066"/>
              </a:solidFill>
              <a:latin typeface="Arial" charset="0"/>
            </a:endParaRPr>
          </a:p>
          <a:p>
            <a:pPr algn="ctr" eaLnBrk="1" hangingPunct="1"/>
            <a:r>
              <a:rPr lang="cs-CZ" altLang="cs-CZ" sz="1200" b="1" dirty="0">
                <a:solidFill>
                  <a:srgbClr val="000066"/>
                </a:solidFill>
                <a:latin typeface="Arial" charset="0"/>
              </a:rPr>
              <a:t>13.06.2023</a:t>
            </a:r>
          </a:p>
        </p:txBody>
      </p:sp>
    </p:spTree>
    <p:extLst>
      <p:ext uri="{BB962C8B-B14F-4D97-AF65-F5344CB8AC3E}">
        <p14:creationId xmlns:p14="http://schemas.microsoft.com/office/powerpoint/2010/main" val="154787184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Zistenia EIOPA</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a:bodyPr>
          <a:lstStyle/>
          <a:p>
            <a:r>
              <a:rPr lang="en-US" sz="1400" dirty="0" err="1"/>
              <a:t>Značná</a:t>
            </a:r>
            <a:r>
              <a:rPr lang="en-US" sz="1400" dirty="0"/>
              <a:t> </a:t>
            </a:r>
            <a:r>
              <a:rPr lang="en-US" sz="1400" dirty="0" err="1"/>
              <a:t>časť</a:t>
            </a:r>
            <a:r>
              <a:rPr lang="en-US" sz="1400" dirty="0"/>
              <a:t> </a:t>
            </a:r>
            <a:r>
              <a:rPr lang="en-US" sz="1400" dirty="0" err="1"/>
              <a:t>hrubého</a:t>
            </a:r>
            <a:r>
              <a:rPr lang="en-US" sz="1400" dirty="0"/>
              <a:t> </a:t>
            </a:r>
            <a:r>
              <a:rPr lang="en-US" sz="1400" dirty="0" err="1"/>
              <a:t>predpísaného</a:t>
            </a:r>
            <a:r>
              <a:rPr lang="en-US" sz="1400" dirty="0"/>
              <a:t> </a:t>
            </a:r>
            <a:r>
              <a:rPr lang="en-US" sz="1400" dirty="0" err="1"/>
              <a:t>poistného</a:t>
            </a:r>
            <a:r>
              <a:rPr lang="en-US" sz="1400" dirty="0"/>
              <a:t> (GWP), </a:t>
            </a:r>
            <a:r>
              <a:rPr lang="en-US" sz="1400" dirty="0" err="1"/>
              <a:t>ktoré</a:t>
            </a:r>
            <a:r>
              <a:rPr lang="en-US" sz="1400" dirty="0"/>
              <a:t> </a:t>
            </a:r>
            <a:r>
              <a:rPr lang="en-US" sz="1400" dirty="0" err="1"/>
              <a:t>platia</a:t>
            </a:r>
            <a:r>
              <a:rPr lang="en-US" sz="1400" dirty="0"/>
              <a:t> </a:t>
            </a:r>
            <a:r>
              <a:rPr lang="en-US" sz="1400" dirty="0" err="1"/>
              <a:t>spotrebitelia</a:t>
            </a:r>
            <a:r>
              <a:rPr lang="en-US" sz="1400" dirty="0"/>
              <a:t>, </a:t>
            </a:r>
            <a:r>
              <a:rPr lang="en-US" sz="1400" dirty="0" err="1"/>
              <a:t>slúži</a:t>
            </a:r>
            <a:r>
              <a:rPr lang="en-US" sz="1400" dirty="0"/>
              <a:t> </a:t>
            </a:r>
            <a:r>
              <a:rPr lang="en-US" sz="1400" dirty="0" err="1"/>
              <a:t>na</a:t>
            </a:r>
            <a:r>
              <a:rPr lang="en-US" sz="1400" dirty="0"/>
              <a:t> </a:t>
            </a:r>
            <a:r>
              <a:rPr lang="en-US" sz="1400" dirty="0" err="1"/>
              <a:t>financovanie</a:t>
            </a:r>
            <a:r>
              <a:rPr lang="en-US" sz="1400" dirty="0"/>
              <a:t> </a:t>
            </a:r>
            <a:r>
              <a:rPr lang="en-US" sz="1400" dirty="0" err="1"/>
              <a:t>odmeňovania</a:t>
            </a:r>
            <a:r>
              <a:rPr lang="en-US" sz="1400" dirty="0"/>
              <a:t> </a:t>
            </a:r>
            <a:r>
              <a:rPr lang="en-US" sz="1400" dirty="0" err="1"/>
              <a:t>bánk</a:t>
            </a:r>
            <a:r>
              <a:rPr lang="en-US" sz="1400" dirty="0"/>
              <a:t>, </a:t>
            </a:r>
            <a:r>
              <a:rPr lang="en-US" sz="1400" dirty="0" err="1"/>
              <a:t>zatiaľ</a:t>
            </a:r>
            <a:r>
              <a:rPr lang="en-US" sz="1400" dirty="0"/>
              <a:t> </a:t>
            </a:r>
            <a:r>
              <a:rPr lang="en-US" sz="1400" dirty="0" err="1"/>
              <a:t>čo</a:t>
            </a:r>
            <a:r>
              <a:rPr lang="en-US" sz="1400" dirty="0"/>
              <a:t> </a:t>
            </a:r>
            <a:r>
              <a:rPr lang="en-US" sz="1400" b="1" dirty="0" err="1"/>
              <a:t>výplaty</a:t>
            </a:r>
            <a:r>
              <a:rPr lang="en-US" sz="1400" b="1" dirty="0"/>
              <a:t> </a:t>
            </a:r>
            <a:r>
              <a:rPr lang="en-US" sz="1400" b="1" dirty="0" err="1"/>
              <a:t>poistného</a:t>
            </a:r>
            <a:r>
              <a:rPr lang="en-US" sz="1400" b="1" dirty="0"/>
              <a:t> </a:t>
            </a:r>
            <a:r>
              <a:rPr lang="en-US" sz="1400" b="1" dirty="0" err="1"/>
              <a:t>plnenia</a:t>
            </a:r>
            <a:r>
              <a:rPr lang="en-US" sz="1400" b="1" dirty="0"/>
              <a:t> </a:t>
            </a:r>
            <a:r>
              <a:rPr lang="en-US" sz="1400" b="1" dirty="0" err="1"/>
              <a:t>spotrebiteľom</a:t>
            </a:r>
            <a:r>
              <a:rPr lang="en-US" sz="1400" b="1" dirty="0"/>
              <a:t> </a:t>
            </a:r>
            <a:r>
              <a:rPr lang="en-US" sz="1400" b="1" dirty="0" err="1"/>
              <a:t>sú</a:t>
            </a:r>
            <a:r>
              <a:rPr lang="en-US" sz="1400" b="1" dirty="0"/>
              <a:t> v </a:t>
            </a:r>
            <a:r>
              <a:rPr lang="en-US" sz="1400" b="1" dirty="0" err="1"/>
              <a:t>priemere</a:t>
            </a:r>
            <a:r>
              <a:rPr lang="en-US" sz="1400" b="1" dirty="0"/>
              <a:t> </a:t>
            </a:r>
            <a:r>
              <a:rPr lang="en-US" sz="1400" b="1" dirty="0" err="1"/>
              <a:t>nižšie</a:t>
            </a:r>
            <a:r>
              <a:rPr lang="en-US" sz="1400" b="1" dirty="0"/>
              <a:t> </a:t>
            </a:r>
            <a:r>
              <a:rPr lang="en-US" sz="1400" b="1" dirty="0" err="1"/>
              <a:t>ako</a:t>
            </a:r>
            <a:r>
              <a:rPr lang="en-US" sz="1400" b="1" dirty="0"/>
              <a:t> 30 % GWP</a:t>
            </a:r>
            <a:r>
              <a:rPr lang="en-US" sz="1400" dirty="0"/>
              <a:t>. </a:t>
            </a:r>
          </a:p>
          <a:p>
            <a:r>
              <a:rPr lang="en-US" sz="1400" b="1" dirty="0" err="1"/>
              <a:t>Väčšina</a:t>
            </a:r>
            <a:r>
              <a:rPr lang="en-US" sz="1400" b="1" dirty="0"/>
              <a:t> </a:t>
            </a:r>
            <a:r>
              <a:rPr lang="en-US" sz="1400" b="1" dirty="0" err="1"/>
              <a:t>bánk</a:t>
            </a:r>
            <a:r>
              <a:rPr lang="en-US" sz="1400" b="1" dirty="0"/>
              <a:t> (74 %) </a:t>
            </a:r>
            <a:r>
              <a:rPr lang="en-US" sz="1400" b="1" dirty="0" err="1"/>
              <a:t>nemala</a:t>
            </a:r>
            <a:r>
              <a:rPr lang="en-US" sz="1400" b="1" dirty="0"/>
              <a:t> </a:t>
            </a:r>
            <a:r>
              <a:rPr lang="en-US" sz="1400" b="1" dirty="0" err="1"/>
              <a:t>zavedený</a:t>
            </a:r>
            <a:r>
              <a:rPr lang="en-US" sz="1400" b="1" dirty="0"/>
              <a:t> model </a:t>
            </a:r>
            <a:r>
              <a:rPr lang="en-US" sz="1400" b="1" dirty="0" err="1"/>
              <a:t>alokácie</a:t>
            </a:r>
            <a:r>
              <a:rPr lang="en-US" sz="1400" b="1" dirty="0"/>
              <a:t> </a:t>
            </a:r>
            <a:r>
              <a:rPr lang="en-US" sz="1400" b="1" dirty="0" err="1"/>
              <a:t>nákladov</a:t>
            </a:r>
            <a:r>
              <a:rPr lang="en-US" sz="1400" b="1" dirty="0"/>
              <a:t> </a:t>
            </a:r>
            <a:r>
              <a:rPr lang="en-US" sz="1400" b="1" dirty="0" err="1"/>
              <a:t>na</a:t>
            </a:r>
            <a:r>
              <a:rPr lang="en-US" sz="1400" b="1" dirty="0"/>
              <a:t> </a:t>
            </a:r>
            <a:r>
              <a:rPr lang="en-US" sz="1400" b="1" dirty="0" err="1"/>
              <a:t>predaj</a:t>
            </a:r>
            <a:r>
              <a:rPr lang="en-US" sz="1400" b="1" dirty="0"/>
              <a:t> </a:t>
            </a:r>
            <a:r>
              <a:rPr lang="en-US" sz="1400" b="1" dirty="0" err="1"/>
              <a:t>produktov</a:t>
            </a:r>
            <a:r>
              <a:rPr lang="en-US" sz="1400" b="1" dirty="0"/>
              <a:t> CPI</a:t>
            </a:r>
            <a:r>
              <a:rPr lang="en-US" sz="1400" dirty="0"/>
              <a:t>. </a:t>
            </a:r>
            <a:r>
              <a:rPr lang="en-US" sz="1400" b="1" dirty="0" err="1"/>
              <a:t>Pri</a:t>
            </a:r>
            <a:r>
              <a:rPr lang="en-US" sz="1400" b="1" dirty="0"/>
              <a:t> </a:t>
            </a:r>
            <a:r>
              <a:rPr lang="en-US" sz="1400" b="1" dirty="0" err="1"/>
              <a:t>absencii</a:t>
            </a:r>
            <a:r>
              <a:rPr lang="en-US" sz="1400" b="1" dirty="0"/>
              <a:t> </a:t>
            </a:r>
            <a:r>
              <a:rPr lang="en-US" sz="1400" b="1" dirty="0" err="1"/>
              <a:t>takýchto</a:t>
            </a:r>
            <a:r>
              <a:rPr lang="en-US" sz="1400" b="1" dirty="0"/>
              <a:t> </a:t>
            </a:r>
            <a:r>
              <a:rPr lang="en-US" sz="1400" b="1" dirty="0" err="1"/>
              <a:t>údajov</a:t>
            </a:r>
            <a:r>
              <a:rPr lang="en-US" sz="1400" b="1" dirty="0"/>
              <a:t> </a:t>
            </a:r>
            <a:r>
              <a:rPr lang="en-US" sz="1400" b="1" dirty="0" err="1"/>
              <a:t>nie</a:t>
            </a:r>
            <a:r>
              <a:rPr lang="en-US" sz="1400" b="1" dirty="0"/>
              <a:t> je </a:t>
            </a:r>
            <a:r>
              <a:rPr lang="en-US" sz="1400" b="1" dirty="0" err="1"/>
              <a:t>možné</a:t>
            </a:r>
            <a:r>
              <a:rPr lang="en-US" sz="1400" b="1" dirty="0"/>
              <a:t> </a:t>
            </a:r>
            <a:r>
              <a:rPr lang="en-US" sz="1400" b="1" dirty="0" err="1"/>
              <a:t>zdôvodniť</a:t>
            </a:r>
            <a:r>
              <a:rPr lang="en-US" sz="1400" b="1" dirty="0"/>
              <a:t> </a:t>
            </a:r>
            <a:r>
              <a:rPr lang="en-US" sz="1400" b="1" dirty="0" err="1"/>
              <a:t>vysoké</a:t>
            </a:r>
            <a:r>
              <a:rPr lang="en-US" sz="1400" b="1" dirty="0"/>
              <a:t> </a:t>
            </a:r>
            <a:r>
              <a:rPr lang="en-US" sz="1400" b="1" dirty="0" err="1"/>
              <a:t>provízie</a:t>
            </a:r>
            <a:r>
              <a:rPr lang="en-US" sz="1400" b="1" dirty="0"/>
              <a:t> </a:t>
            </a:r>
            <a:r>
              <a:rPr lang="en-US" sz="1400" b="1" dirty="0" err="1"/>
              <a:t>výškou</a:t>
            </a:r>
            <a:r>
              <a:rPr lang="en-US" sz="1400" b="1" dirty="0"/>
              <a:t> </a:t>
            </a:r>
            <a:r>
              <a:rPr lang="en-US" sz="1400" b="1" dirty="0" err="1"/>
              <a:t>nákladov</a:t>
            </a:r>
            <a:r>
              <a:rPr lang="en-US" sz="1400" dirty="0"/>
              <a:t>, </a:t>
            </a:r>
            <a:r>
              <a:rPr lang="en-US" sz="1400" dirty="0" err="1"/>
              <a:t>ktoré</a:t>
            </a:r>
            <a:r>
              <a:rPr lang="en-US" sz="1400" dirty="0"/>
              <a:t> </a:t>
            </a:r>
            <a:r>
              <a:rPr lang="en-US" sz="1400" dirty="0" err="1"/>
              <a:t>znášajú</a:t>
            </a:r>
            <a:r>
              <a:rPr lang="en-US" sz="1400" dirty="0"/>
              <a:t> </a:t>
            </a:r>
            <a:r>
              <a:rPr lang="en-US" sz="1400" dirty="0" err="1"/>
              <a:t>banky</a:t>
            </a:r>
            <a:r>
              <a:rPr lang="en-US" sz="1400" dirty="0"/>
              <a:t> </a:t>
            </a:r>
            <a:r>
              <a:rPr lang="en-US" sz="1400" dirty="0" err="1"/>
              <a:t>distribuujúce</a:t>
            </a:r>
            <a:r>
              <a:rPr lang="en-US" sz="1400" dirty="0"/>
              <a:t> </a:t>
            </a:r>
            <a:r>
              <a:rPr lang="en-US" sz="1400" dirty="0" err="1"/>
              <a:t>tieto</a:t>
            </a:r>
            <a:r>
              <a:rPr lang="en-US" sz="1400" dirty="0"/>
              <a:t> </a:t>
            </a:r>
            <a:r>
              <a:rPr lang="en-US" sz="1400" dirty="0" err="1"/>
              <a:t>poist</a:t>
            </a:r>
            <a:r>
              <a:rPr lang="sk-SK" sz="1400" dirty="0" err="1"/>
              <a:t>enia</a:t>
            </a:r>
            <a:r>
              <a:rPr lang="en-US" sz="1400" dirty="0"/>
              <a:t>, </a:t>
            </a:r>
            <a:r>
              <a:rPr lang="en-US" sz="1400" dirty="0" err="1"/>
              <a:t>aj</a:t>
            </a:r>
            <a:r>
              <a:rPr lang="en-US" sz="1400" dirty="0"/>
              <a:t> </a:t>
            </a:r>
            <a:r>
              <a:rPr lang="en-US" sz="1400" dirty="0" err="1"/>
              <a:t>vzhľadom</a:t>
            </a:r>
            <a:r>
              <a:rPr lang="en-US" sz="1400" dirty="0"/>
              <a:t> </a:t>
            </a:r>
            <a:r>
              <a:rPr lang="en-US" sz="1400" dirty="0" err="1"/>
              <a:t>na</a:t>
            </a:r>
            <a:r>
              <a:rPr lang="en-US" sz="1400" dirty="0"/>
              <a:t> to, </a:t>
            </a:r>
            <a:r>
              <a:rPr lang="en-US" sz="1400" dirty="0" err="1"/>
              <a:t>že</a:t>
            </a:r>
            <a:r>
              <a:rPr lang="en-US" sz="1400" dirty="0"/>
              <a:t> </a:t>
            </a:r>
            <a:r>
              <a:rPr lang="en-US" sz="1400" dirty="0" err="1"/>
              <a:t>produkty</a:t>
            </a:r>
            <a:r>
              <a:rPr lang="en-US" sz="1400" dirty="0"/>
              <a:t> CPI </a:t>
            </a:r>
            <a:r>
              <a:rPr lang="en-US" sz="1400" dirty="0" err="1"/>
              <a:t>zvyčajne</a:t>
            </a:r>
            <a:r>
              <a:rPr lang="en-US" sz="1400" dirty="0"/>
              <a:t> </a:t>
            </a:r>
            <a:r>
              <a:rPr lang="en-US" sz="1400" dirty="0" err="1"/>
              <a:t>nie</a:t>
            </a:r>
            <a:r>
              <a:rPr lang="en-US" sz="1400" dirty="0"/>
              <a:t> </a:t>
            </a:r>
            <a:r>
              <a:rPr lang="en-US" sz="1400" dirty="0" err="1"/>
              <a:t>sú</a:t>
            </a:r>
            <a:r>
              <a:rPr lang="en-US" sz="1400" dirty="0"/>
              <a:t> </a:t>
            </a:r>
            <a:r>
              <a:rPr lang="en-US" sz="1400" dirty="0" err="1"/>
              <a:t>poistkami</a:t>
            </a:r>
            <a:r>
              <a:rPr lang="en-US" sz="1400" dirty="0"/>
              <a:t> </a:t>
            </a:r>
            <a:r>
              <a:rPr lang="en-US" sz="1400" dirty="0" err="1"/>
              <a:t>šitými</a:t>
            </a:r>
            <a:r>
              <a:rPr lang="en-US" sz="1400" dirty="0"/>
              <a:t> </a:t>
            </a:r>
            <a:r>
              <a:rPr lang="en-US" sz="1400" dirty="0" err="1"/>
              <a:t>na</a:t>
            </a:r>
            <a:r>
              <a:rPr lang="en-US" sz="1400" dirty="0"/>
              <a:t> </a:t>
            </a:r>
            <a:r>
              <a:rPr lang="en-US" sz="1400" dirty="0" err="1"/>
              <a:t>mieru</a:t>
            </a:r>
            <a:r>
              <a:rPr lang="en-US" sz="1400" dirty="0"/>
              <a:t>, </a:t>
            </a:r>
            <a:r>
              <a:rPr lang="en-US" sz="1400" dirty="0" err="1"/>
              <a:t>čo</a:t>
            </a:r>
            <a:r>
              <a:rPr lang="en-US" sz="1400" dirty="0"/>
              <a:t> </a:t>
            </a:r>
            <a:r>
              <a:rPr lang="en-US" sz="1400" dirty="0" err="1"/>
              <a:t>vedie</a:t>
            </a:r>
            <a:r>
              <a:rPr lang="en-US" sz="1400" dirty="0"/>
              <a:t> k </a:t>
            </a:r>
            <a:r>
              <a:rPr lang="en-US" sz="1400" dirty="0" err="1"/>
              <a:t>neoprávnenému</a:t>
            </a:r>
            <a:r>
              <a:rPr lang="en-US" sz="1400" dirty="0"/>
              <a:t> </a:t>
            </a:r>
            <a:r>
              <a:rPr lang="en-US" sz="1400" dirty="0" err="1"/>
              <a:t>zaťaženiu</a:t>
            </a:r>
            <a:r>
              <a:rPr lang="en-US" sz="1400" dirty="0"/>
              <a:t> </a:t>
            </a:r>
            <a:r>
              <a:rPr lang="en-US" sz="1400" dirty="0" err="1"/>
              <a:t>spotrebiteľov</a:t>
            </a:r>
            <a:r>
              <a:rPr lang="en-US" sz="1400" dirty="0"/>
              <a:t> a </a:t>
            </a:r>
            <a:r>
              <a:rPr lang="en-US" sz="1400" dirty="0" err="1"/>
              <a:t>nekalým</a:t>
            </a:r>
            <a:r>
              <a:rPr lang="en-US" sz="1400" dirty="0"/>
              <a:t> </a:t>
            </a:r>
            <a:r>
              <a:rPr lang="en-US" sz="1400" dirty="0" err="1"/>
              <a:t>cenovým</a:t>
            </a:r>
            <a:r>
              <a:rPr lang="en-US" sz="1400" dirty="0"/>
              <a:t> </a:t>
            </a:r>
            <a:r>
              <a:rPr lang="en-US" sz="1400" dirty="0" err="1"/>
              <a:t>praktikám</a:t>
            </a:r>
            <a:r>
              <a:rPr lang="en-US" sz="1400" dirty="0"/>
              <a:t>.</a:t>
            </a:r>
          </a:p>
          <a:p>
            <a:r>
              <a:rPr lang="en-US" sz="1400" dirty="0" err="1"/>
              <a:t>Takéto</a:t>
            </a:r>
            <a:r>
              <a:rPr lang="en-US" sz="1400" dirty="0"/>
              <a:t> </a:t>
            </a:r>
            <a:r>
              <a:rPr lang="en-US" sz="1400" b="1" dirty="0" err="1"/>
              <a:t>vysoké</a:t>
            </a:r>
            <a:r>
              <a:rPr lang="en-US" sz="1400" b="1" dirty="0"/>
              <a:t> </a:t>
            </a:r>
            <a:r>
              <a:rPr lang="en-US" sz="1400" b="1" dirty="0" err="1"/>
              <a:t>provízie</a:t>
            </a:r>
            <a:r>
              <a:rPr lang="en-US" sz="1400" b="1" dirty="0"/>
              <a:t> </a:t>
            </a:r>
            <a:r>
              <a:rPr lang="en-US" sz="1400" b="1" dirty="0" err="1"/>
              <a:t>môžu</a:t>
            </a:r>
            <a:r>
              <a:rPr lang="en-US" sz="1400" b="1" dirty="0"/>
              <a:t> </a:t>
            </a:r>
            <a:r>
              <a:rPr lang="en-US" sz="1400" b="1" dirty="0" err="1"/>
              <a:t>viesť</a:t>
            </a:r>
            <a:r>
              <a:rPr lang="en-US" sz="1400" b="1" dirty="0"/>
              <a:t> k </a:t>
            </a:r>
            <a:r>
              <a:rPr lang="en-US" sz="1400" b="1" dirty="0" err="1"/>
              <a:t>významným</a:t>
            </a:r>
            <a:r>
              <a:rPr lang="en-US" sz="1400" b="1" dirty="0"/>
              <a:t> a </a:t>
            </a:r>
            <a:r>
              <a:rPr lang="en-US" sz="1400" b="1" dirty="0" err="1"/>
              <a:t>škodlivým</a:t>
            </a:r>
            <a:r>
              <a:rPr lang="en-US" sz="1400" b="1" dirty="0"/>
              <a:t> </a:t>
            </a:r>
            <a:r>
              <a:rPr lang="en-US" sz="1400" b="1" dirty="0" err="1"/>
              <a:t>konfliktom</a:t>
            </a:r>
            <a:r>
              <a:rPr lang="en-US" sz="1400" b="1" dirty="0"/>
              <a:t> </a:t>
            </a:r>
            <a:r>
              <a:rPr lang="en-US" sz="1400" b="1" dirty="0" err="1"/>
              <a:t>záujmov</a:t>
            </a:r>
            <a:r>
              <a:rPr lang="en-US" sz="1400" b="1" dirty="0"/>
              <a:t> </a:t>
            </a:r>
            <a:r>
              <a:rPr lang="en-US" sz="1400" dirty="0"/>
              <a:t>a k </a:t>
            </a:r>
            <a:r>
              <a:rPr lang="en-US" sz="1400" dirty="0" err="1"/>
              <a:t>uplatňovaniu</a:t>
            </a:r>
            <a:r>
              <a:rPr lang="en-US" sz="1400" dirty="0"/>
              <a:t> </a:t>
            </a:r>
            <a:r>
              <a:rPr lang="en-US" sz="1400" dirty="0" err="1"/>
              <a:t>zlých</a:t>
            </a:r>
            <a:r>
              <a:rPr lang="en-US" sz="1400" dirty="0"/>
              <a:t> </a:t>
            </a:r>
            <a:r>
              <a:rPr lang="en-US" sz="1400" dirty="0" err="1"/>
              <a:t>obchodných</a:t>
            </a:r>
            <a:r>
              <a:rPr lang="en-US" sz="1400" dirty="0"/>
              <a:t> </a:t>
            </a:r>
            <a:r>
              <a:rPr lang="en-US" sz="1400" dirty="0" err="1"/>
              <a:t>praktík</a:t>
            </a:r>
            <a:r>
              <a:rPr lang="en-US" sz="1400" dirty="0"/>
              <a:t> s </a:t>
            </a:r>
            <a:r>
              <a:rPr lang="en-US" sz="1400" dirty="0" err="1"/>
              <a:t>cieľom</a:t>
            </a:r>
            <a:r>
              <a:rPr lang="en-US" sz="1400" dirty="0"/>
              <a:t> </a:t>
            </a:r>
            <a:r>
              <a:rPr lang="en-US" sz="1400" dirty="0" err="1"/>
              <a:t>maximalizovať</a:t>
            </a:r>
            <a:r>
              <a:rPr lang="en-US" sz="1400" dirty="0"/>
              <a:t> </a:t>
            </a:r>
            <a:r>
              <a:rPr lang="en-US" sz="1400" dirty="0" err="1"/>
              <a:t>zisk</a:t>
            </a:r>
            <a:r>
              <a:rPr lang="en-US" sz="1400" dirty="0"/>
              <a:t> (</a:t>
            </a:r>
            <a:r>
              <a:rPr lang="en-US" sz="1400" dirty="0" err="1"/>
              <a:t>napr</a:t>
            </a:r>
            <a:r>
              <a:rPr lang="en-US" sz="1400" dirty="0"/>
              <a:t>. </a:t>
            </a:r>
            <a:r>
              <a:rPr lang="en-US" sz="1400" dirty="0" err="1"/>
              <a:t>agresívne</a:t>
            </a:r>
            <a:r>
              <a:rPr lang="en-US" sz="1400" dirty="0"/>
              <a:t> </a:t>
            </a:r>
            <a:r>
              <a:rPr lang="en-US" sz="1400" dirty="0" err="1"/>
              <a:t>techniky</a:t>
            </a:r>
            <a:r>
              <a:rPr lang="en-US" sz="1400" dirty="0"/>
              <a:t> </a:t>
            </a:r>
            <a:r>
              <a:rPr lang="en-US" sz="1400" dirty="0" err="1"/>
              <a:t>predaja</a:t>
            </a:r>
            <a:r>
              <a:rPr lang="en-US" sz="1400" dirty="0"/>
              <a:t>, </a:t>
            </a:r>
            <a:r>
              <a:rPr lang="en-US" sz="1400" dirty="0" err="1"/>
              <a:t>nesprávny</a:t>
            </a:r>
            <a:r>
              <a:rPr lang="en-US" sz="1400" dirty="0"/>
              <a:t> </a:t>
            </a:r>
            <a:r>
              <a:rPr lang="en-US" sz="1400" dirty="0" err="1"/>
              <a:t>predaj</a:t>
            </a:r>
            <a:r>
              <a:rPr lang="en-US" sz="1400" dirty="0"/>
              <a:t> </a:t>
            </a:r>
            <a:r>
              <a:rPr lang="en-US" sz="1400" dirty="0" err="1"/>
              <a:t>atď</a:t>
            </a:r>
            <a:r>
              <a:rPr lang="en-US" sz="1400" dirty="0"/>
              <a:t>.)</a:t>
            </a:r>
          </a:p>
          <a:p>
            <a:r>
              <a:rPr lang="en-US" sz="1400" b="1" dirty="0" err="1"/>
              <a:t>Väčšina</a:t>
            </a:r>
            <a:r>
              <a:rPr lang="en-US" sz="1400" b="1" dirty="0"/>
              <a:t> </a:t>
            </a:r>
            <a:r>
              <a:rPr lang="en-US" sz="1400" b="1" dirty="0" err="1"/>
              <a:t>bánk</a:t>
            </a:r>
            <a:r>
              <a:rPr lang="en-US" sz="1400" b="1" dirty="0"/>
              <a:t> (83 %) </a:t>
            </a:r>
            <a:r>
              <a:rPr lang="en-US" sz="1400" b="1" dirty="0" err="1"/>
              <a:t>predáva</a:t>
            </a:r>
            <a:r>
              <a:rPr lang="en-US" sz="1400" b="1" dirty="0"/>
              <a:t> </a:t>
            </a:r>
            <a:r>
              <a:rPr lang="en-US" sz="1400" b="1" dirty="0" err="1"/>
              <a:t>produkt</a:t>
            </a:r>
            <a:r>
              <a:rPr lang="en-US" sz="1400" b="1" dirty="0"/>
              <a:t> CPI </a:t>
            </a:r>
            <a:r>
              <a:rPr lang="en-US" sz="1400" b="1" dirty="0" err="1"/>
              <a:t>viazaný</a:t>
            </a:r>
            <a:r>
              <a:rPr lang="en-US" sz="1400" b="1" dirty="0"/>
              <a:t> </a:t>
            </a:r>
            <a:r>
              <a:rPr lang="en-US" sz="1400" b="1" dirty="0" err="1"/>
              <a:t>na</a:t>
            </a:r>
            <a:r>
              <a:rPr lang="en-US" sz="1400" b="1" dirty="0"/>
              <a:t> </a:t>
            </a:r>
            <a:r>
              <a:rPr lang="en-US" sz="1400" b="1" dirty="0" err="1"/>
              <a:t>úverový</a:t>
            </a:r>
            <a:r>
              <a:rPr lang="en-US" sz="1400" b="1" dirty="0"/>
              <a:t> </a:t>
            </a:r>
            <a:r>
              <a:rPr lang="en-US" sz="1400" b="1" dirty="0" err="1"/>
              <a:t>produkt</a:t>
            </a:r>
            <a:r>
              <a:rPr lang="en-US" sz="1400" dirty="0"/>
              <a:t>, </a:t>
            </a:r>
            <a:r>
              <a:rPr lang="en-US" sz="1400" dirty="0" err="1"/>
              <a:t>čo</a:t>
            </a:r>
            <a:r>
              <a:rPr lang="en-US" sz="1400" dirty="0"/>
              <a:t> </a:t>
            </a:r>
            <a:r>
              <a:rPr lang="en-US" sz="1400" dirty="0" err="1"/>
              <a:t>znamená</a:t>
            </a:r>
            <a:r>
              <a:rPr lang="en-US" sz="1400" dirty="0"/>
              <a:t>, </a:t>
            </a:r>
            <a:r>
              <a:rPr lang="en-US" sz="1400" dirty="0" err="1"/>
              <a:t>že</a:t>
            </a:r>
            <a:r>
              <a:rPr lang="en-US" sz="1400" dirty="0"/>
              <a:t> </a:t>
            </a:r>
            <a:r>
              <a:rPr lang="en-US" sz="1400" dirty="0" err="1"/>
              <a:t>spotrebitelia</a:t>
            </a:r>
            <a:r>
              <a:rPr lang="en-US" sz="1400" dirty="0"/>
              <a:t> </a:t>
            </a:r>
            <a:r>
              <a:rPr lang="en-US" sz="1400" dirty="0" err="1"/>
              <a:t>si</a:t>
            </a:r>
            <a:r>
              <a:rPr lang="en-US" sz="1400" dirty="0"/>
              <a:t> </a:t>
            </a:r>
            <a:r>
              <a:rPr lang="en-US" sz="1400" dirty="0" err="1"/>
              <a:t>môžu</a:t>
            </a:r>
            <a:r>
              <a:rPr lang="en-US" sz="1400" dirty="0"/>
              <a:t> </a:t>
            </a:r>
            <a:r>
              <a:rPr lang="en-US" sz="1400" dirty="0" err="1"/>
              <a:t>kúpiť</a:t>
            </a:r>
            <a:r>
              <a:rPr lang="en-US" sz="1400" dirty="0"/>
              <a:t> </a:t>
            </a:r>
            <a:r>
              <a:rPr lang="en-US" sz="1400" dirty="0" err="1"/>
              <a:t>produkt</a:t>
            </a:r>
            <a:r>
              <a:rPr lang="en-US" sz="1400" dirty="0"/>
              <a:t> CPI </a:t>
            </a:r>
            <a:r>
              <a:rPr lang="en-US" sz="1400" dirty="0" err="1"/>
              <a:t>len</a:t>
            </a:r>
            <a:r>
              <a:rPr lang="en-US" sz="1400" dirty="0"/>
              <a:t> </a:t>
            </a:r>
            <a:r>
              <a:rPr lang="en-US" sz="1400" dirty="0" err="1"/>
              <a:t>vtedy</a:t>
            </a:r>
            <a:r>
              <a:rPr lang="en-US" sz="1400" dirty="0"/>
              <a:t>, </a:t>
            </a:r>
            <a:r>
              <a:rPr lang="en-US" sz="1400" dirty="0" err="1"/>
              <a:t>ak</a:t>
            </a:r>
            <a:r>
              <a:rPr lang="en-US" sz="1400" dirty="0"/>
              <a:t> </a:t>
            </a:r>
            <a:r>
              <a:rPr lang="en-US" sz="1400" dirty="0" err="1"/>
              <a:t>si</a:t>
            </a:r>
            <a:r>
              <a:rPr lang="en-US" sz="1400" dirty="0"/>
              <a:t> od </a:t>
            </a:r>
            <a:r>
              <a:rPr lang="en-US" sz="1400" dirty="0" err="1"/>
              <a:t>tej</a:t>
            </a:r>
            <a:r>
              <a:rPr lang="en-US" sz="1400" dirty="0"/>
              <a:t> </a:t>
            </a:r>
            <a:r>
              <a:rPr lang="en-US" sz="1400" dirty="0" err="1"/>
              <a:t>istej</a:t>
            </a:r>
            <a:r>
              <a:rPr lang="en-US" sz="1400" dirty="0"/>
              <a:t> </a:t>
            </a:r>
            <a:r>
              <a:rPr lang="en-US" sz="1400" dirty="0" err="1"/>
              <a:t>banky</a:t>
            </a:r>
            <a:r>
              <a:rPr lang="en-US" sz="1400" dirty="0"/>
              <a:t> </a:t>
            </a:r>
            <a:r>
              <a:rPr lang="en-US" sz="1400" dirty="0" err="1"/>
              <a:t>vezmú</a:t>
            </a:r>
            <a:r>
              <a:rPr lang="en-US" sz="1400" dirty="0"/>
              <a:t> </a:t>
            </a:r>
            <a:r>
              <a:rPr lang="en-US" sz="1400" dirty="0" err="1"/>
              <a:t>hlavný</a:t>
            </a:r>
            <a:r>
              <a:rPr lang="en-US" sz="1400" dirty="0"/>
              <a:t> </a:t>
            </a:r>
            <a:r>
              <a:rPr lang="en-US" sz="1400" dirty="0" err="1"/>
              <a:t>úverový</a:t>
            </a:r>
            <a:r>
              <a:rPr lang="en-US" sz="1400" dirty="0"/>
              <a:t> </a:t>
            </a:r>
            <a:r>
              <a:rPr lang="en-US" sz="1400" dirty="0" err="1"/>
              <a:t>produkt</a:t>
            </a:r>
            <a:r>
              <a:rPr lang="sk-SK" sz="1400" dirty="0"/>
              <a:t>.</a:t>
            </a:r>
            <a:endParaRPr lang="en-US" sz="1400" dirty="0"/>
          </a:p>
          <a:p>
            <a:pPr marL="0" indent="0">
              <a:buNone/>
            </a:pPr>
            <a:endParaRPr lang="sk-SK" sz="1400" dirty="0"/>
          </a:p>
        </p:txBody>
      </p:sp>
    </p:spTree>
    <p:extLst>
      <p:ext uri="{BB962C8B-B14F-4D97-AF65-F5344CB8AC3E}">
        <p14:creationId xmlns:p14="http://schemas.microsoft.com/office/powerpoint/2010/main" val="288359125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Zistenia EIOPA</a:t>
            </a:r>
          </a:p>
        </p:txBody>
      </p:sp>
      <p:sp>
        <p:nvSpPr>
          <p:cNvPr id="7" name="Zástupný obsah 6">
            <a:extLst>
              <a:ext uri="{FF2B5EF4-FFF2-40B4-BE49-F238E27FC236}">
                <a16:creationId xmlns:a16="http://schemas.microsoft.com/office/drawing/2014/main" id="{3853C152-F25C-400B-D593-AB471085307D}"/>
              </a:ext>
            </a:extLst>
          </p:cNvPr>
          <p:cNvSpPr>
            <a:spLocks noGrp="1"/>
          </p:cNvSpPr>
          <p:nvPr>
            <p:ph idx="1"/>
          </p:nvPr>
        </p:nvSpPr>
        <p:spPr/>
        <p:txBody>
          <a:bodyPr/>
          <a:lstStyle/>
          <a:p>
            <a:endParaRPr lang="cs-CZ"/>
          </a:p>
        </p:txBody>
      </p:sp>
      <p:pic>
        <p:nvPicPr>
          <p:cNvPr id="9" name="Obrázek 8">
            <a:extLst>
              <a:ext uri="{FF2B5EF4-FFF2-40B4-BE49-F238E27FC236}">
                <a16:creationId xmlns:a16="http://schemas.microsoft.com/office/drawing/2014/main" id="{BD262B5A-4504-8739-78DA-A1E76EF51F91}"/>
              </a:ext>
            </a:extLst>
          </p:cNvPr>
          <p:cNvPicPr>
            <a:picLocks noChangeAspect="1"/>
          </p:cNvPicPr>
          <p:nvPr/>
        </p:nvPicPr>
        <p:blipFill>
          <a:blip r:embed="rId2"/>
          <a:stretch>
            <a:fillRect/>
          </a:stretch>
        </p:blipFill>
        <p:spPr>
          <a:xfrm>
            <a:off x="1043609" y="1364778"/>
            <a:ext cx="7128792" cy="3602235"/>
          </a:xfrm>
          <a:prstGeom prst="rect">
            <a:avLst/>
          </a:prstGeom>
        </p:spPr>
      </p:pic>
    </p:spTree>
    <p:extLst>
      <p:ext uri="{BB962C8B-B14F-4D97-AF65-F5344CB8AC3E}">
        <p14:creationId xmlns:p14="http://schemas.microsoft.com/office/powerpoint/2010/main" val="213926380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Zistenia EIOPA</a:t>
            </a:r>
          </a:p>
        </p:txBody>
      </p:sp>
      <p:pic>
        <p:nvPicPr>
          <p:cNvPr id="4" name="Zástupný obsah 3">
            <a:extLst>
              <a:ext uri="{FF2B5EF4-FFF2-40B4-BE49-F238E27FC236}">
                <a16:creationId xmlns:a16="http://schemas.microsoft.com/office/drawing/2014/main" id="{2C834C5F-DB3B-F6AA-42FF-3D6D17A89F92}"/>
              </a:ext>
            </a:extLst>
          </p:cNvPr>
          <p:cNvPicPr>
            <a:picLocks noGrp="1" noChangeAspect="1"/>
          </p:cNvPicPr>
          <p:nvPr>
            <p:ph idx="1"/>
          </p:nvPr>
        </p:nvPicPr>
        <p:blipFill>
          <a:blip r:embed="rId2"/>
          <a:stretch>
            <a:fillRect/>
          </a:stretch>
        </p:blipFill>
        <p:spPr>
          <a:xfrm>
            <a:off x="1086109" y="1347614"/>
            <a:ext cx="6971781" cy="3575641"/>
          </a:xfrm>
        </p:spPr>
      </p:pic>
    </p:spTree>
    <p:extLst>
      <p:ext uri="{BB962C8B-B14F-4D97-AF65-F5344CB8AC3E}">
        <p14:creationId xmlns:p14="http://schemas.microsoft.com/office/powerpoint/2010/main" val="46521247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Zistenia EIOPA</a:t>
            </a:r>
          </a:p>
        </p:txBody>
      </p:sp>
      <p:sp>
        <p:nvSpPr>
          <p:cNvPr id="5" name="Zástupný obsah 4">
            <a:extLst>
              <a:ext uri="{FF2B5EF4-FFF2-40B4-BE49-F238E27FC236}">
                <a16:creationId xmlns:a16="http://schemas.microsoft.com/office/drawing/2014/main" id="{84D839E6-449A-9DD2-3F59-E3E56D68A22C}"/>
              </a:ext>
            </a:extLst>
          </p:cNvPr>
          <p:cNvSpPr>
            <a:spLocks noGrp="1"/>
          </p:cNvSpPr>
          <p:nvPr>
            <p:ph idx="1"/>
          </p:nvPr>
        </p:nvSpPr>
        <p:spPr/>
        <p:txBody>
          <a:bodyPr/>
          <a:lstStyle/>
          <a:p>
            <a:endParaRPr lang="cs-CZ" dirty="0"/>
          </a:p>
        </p:txBody>
      </p:sp>
      <p:pic>
        <p:nvPicPr>
          <p:cNvPr id="7" name="Obrázek 6">
            <a:extLst>
              <a:ext uri="{FF2B5EF4-FFF2-40B4-BE49-F238E27FC236}">
                <a16:creationId xmlns:a16="http://schemas.microsoft.com/office/drawing/2014/main" id="{B7E7E51D-A3C1-03B1-8EB9-35CCAA905E15}"/>
              </a:ext>
            </a:extLst>
          </p:cNvPr>
          <p:cNvPicPr>
            <a:picLocks noChangeAspect="1"/>
          </p:cNvPicPr>
          <p:nvPr/>
        </p:nvPicPr>
        <p:blipFill>
          <a:blip r:embed="rId2"/>
          <a:stretch>
            <a:fillRect/>
          </a:stretch>
        </p:blipFill>
        <p:spPr>
          <a:xfrm>
            <a:off x="917568" y="1491629"/>
            <a:ext cx="7038808" cy="3387379"/>
          </a:xfrm>
          <a:prstGeom prst="rect">
            <a:avLst/>
          </a:prstGeom>
        </p:spPr>
      </p:pic>
    </p:spTree>
    <p:extLst>
      <p:ext uri="{BB962C8B-B14F-4D97-AF65-F5344CB8AC3E}">
        <p14:creationId xmlns:p14="http://schemas.microsoft.com/office/powerpoint/2010/main" val="198151413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Zistenia EIOPA</a:t>
            </a:r>
          </a:p>
        </p:txBody>
      </p:sp>
      <p:pic>
        <p:nvPicPr>
          <p:cNvPr id="5" name="Zástupný obsah 4">
            <a:extLst>
              <a:ext uri="{FF2B5EF4-FFF2-40B4-BE49-F238E27FC236}">
                <a16:creationId xmlns:a16="http://schemas.microsoft.com/office/drawing/2014/main" id="{7512E6B8-4CAE-328E-DFF2-63EA2F6DA49F}"/>
              </a:ext>
            </a:extLst>
          </p:cNvPr>
          <p:cNvPicPr>
            <a:picLocks noGrp="1" noChangeAspect="1"/>
          </p:cNvPicPr>
          <p:nvPr>
            <p:ph idx="1"/>
          </p:nvPr>
        </p:nvPicPr>
        <p:blipFill>
          <a:blip r:embed="rId2"/>
          <a:stretch>
            <a:fillRect/>
          </a:stretch>
        </p:blipFill>
        <p:spPr>
          <a:xfrm>
            <a:off x="1108198" y="1419622"/>
            <a:ext cx="6927603" cy="3527599"/>
          </a:xfrm>
        </p:spPr>
      </p:pic>
    </p:spTree>
    <p:extLst>
      <p:ext uri="{BB962C8B-B14F-4D97-AF65-F5344CB8AC3E}">
        <p14:creationId xmlns:p14="http://schemas.microsoft.com/office/powerpoint/2010/main" val="130220803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Zistenia EIOPA</a:t>
            </a:r>
          </a:p>
        </p:txBody>
      </p:sp>
      <p:pic>
        <p:nvPicPr>
          <p:cNvPr id="5" name="Obrázek 4">
            <a:extLst>
              <a:ext uri="{FF2B5EF4-FFF2-40B4-BE49-F238E27FC236}">
                <a16:creationId xmlns:a16="http://schemas.microsoft.com/office/drawing/2014/main" id="{6912C9D1-4852-CDB4-7100-B504F65F23B9}"/>
              </a:ext>
            </a:extLst>
          </p:cNvPr>
          <p:cNvPicPr>
            <a:picLocks noChangeAspect="1"/>
          </p:cNvPicPr>
          <p:nvPr/>
        </p:nvPicPr>
        <p:blipFill>
          <a:blip r:embed="rId2"/>
          <a:stretch>
            <a:fillRect/>
          </a:stretch>
        </p:blipFill>
        <p:spPr>
          <a:xfrm>
            <a:off x="1187624" y="1373301"/>
            <a:ext cx="6661944" cy="3633126"/>
          </a:xfrm>
          <a:prstGeom prst="rect">
            <a:avLst/>
          </a:prstGeom>
        </p:spPr>
      </p:pic>
    </p:spTree>
    <p:extLst>
      <p:ext uri="{BB962C8B-B14F-4D97-AF65-F5344CB8AC3E}">
        <p14:creationId xmlns:p14="http://schemas.microsoft.com/office/powerpoint/2010/main" val="232447851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err="1"/>
              <a:t>Value</a:t>
            </a:r>
            <a:r>
              <a:rPr lang="sk-SK" dirty="0"/>
              <a:t> </a:t>
            </a:r>
            <a:r>
              <a:rPr lang="sk-SK" dirty="0" err="1"/>
              <a:t>for</a:t>
            </a:r>
            <a:r>
              <a:rPr lang="sk-SK" dirty="0"/>
              <a:t> Money v CPI</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fontScale="92500" lnSpcReduction="10000"/>
          </a:bodyPr>
          <a:lstStyle/>
          <a:p>
            <a:pPr marL="0" indent="0">
              <a:buNone/>
            </a:pPr>
            <a:r>
              <a:rPr lang="sk-SK" sz="1400" b="1" dirty="0" err="1"/>
              <a:t>Plevin</a:t>
            </a:r>
            <a:r>
              <a:rPr lang="sk-SK" sz="1400" b="1" dirty="0"/>
              <a:t> (Respondent) v </a:t>
            </a:r>
            <a:r>
              <a:rPr lang="sk-SK" sz="1400" b="1" dirty="0" err="1"/>
              <a:t>Paragon</a:t>
            </a:r>
            <a:r>
              <a:rPr lang="sk-SK" sz="1400" b="1" dirty="0"/>
              <a:t> </a:t>
            </a:r>
            <a:r>
              <a:rPr lang="sk-SK" sz="1400" b="1" dirty="0" err="1"/>
              <a:t>Personal</a:t>
            </a:r>
            <a:r>
              <a:rPr lang="sk-SK" sz="1400" b="1" dirty="0"/>
              <a:t> </a:t>
            </a:r>
            <a:r>
              <a:rPr lang="sk-SK" sz="1400" b="1" dirty="0" err="1"/>
              <a:t>Finance</a:t>
            </a:r>
            <a:r>
              <a:rPr lang="sk-SK" sz="1400" b="1" dirty="0"/>
              <a:t> </a:t>
            </a:r>
            <a:r>
              <a:rPr lang="sk-SK" sz="1400" b="1" dirty="0" err="1"/>
              <a:t>Limited</a:t>
            </a:r>
            <a:r>
              <a:rPr lang="sk-SK" sz="1400" b="1" dirty="0"/>
              <a:t> (</a:t>
            </a:r>
            <a:r>
              <a:rPr lang="sk-SK" sz="1400" b="1" dirty="0" err="1"/>
              <a:t>Appellant</a:t>
            </a:r>
            <a:r>
              <a:rPr lang="sk-SK" sz="1400" b="1" dirty="0"/>
              <a:t>)</a:t>
            </a:r>
          </a:p>
          <a:p>
            <a:r>
              <a:rPr lang="sk-SK" sz="1400" dirty="0"/>
              <a:t>Pani </a:t>
            </a:r>
            <a:r>
              <a:rPr lang="sk-SK" sz="1400" dirty="0" err="1"/>
              <a:t>Plevinová</a:t>
            </a:r>
            <a:r>
              <a:rPr lang="sk-SK" sz="1400" dirty="0"/>
              <a:t> si vzala osobnú pôžičku prostredníctvom spoločnosti LLP </a:t>
            </a:r>
            <a:r>
              <a:rPr lang="sk-SK" sz="1400" dirty="0" err="1"/>
              <a:t>Processing</a:t>
            </a:r>
            <a:r>
              <a:rPr lang="sk-SK" sz="1400" dirty="0"/>
              <a:t> (UK) </a:t>
            </a:r>
            <a:r>
              <a:rPr lang="sk-SK" sz="1400" dirty="0" err="1"/>
              <a:t>Ltd</a:t>
            </a:r>
            <a:r>
              <a:rPr lang="sk-SK" sz="1400" dirty="0"/>
              <a:t> ("LLP"). Spoločnosť LLP jej navrhla, aby si požičala </a:t>
            </a:r>
            <a:r>
              <a:rPr lang="sk-SK" sz="1400" b="1" dirty="0"/>
              <a:t>34 000 GBP </a:t>
            </a:r>
            <a:r>
              <a:rPr lang="sk-SK" sz="1400" dirty="0"/>
              <a:t>od spoločnosti </a:t>
            </a:r>
            <a:r>
              <a:rPr lang="sk-SK" sz="1400" dirty="0" err="1"/>
              <a:t>Paragon</a:t>
            </a:r>
            <a:r>
              <a:rPr lang="sk-SK" sz="1400" dirty="0"/>
              <a:t> </a:t>
            </a:r>
            <a:r>
              <a:rPr lang="sk-SK" sz="1400" dirty="0" err="1"/>
              <a:t>Personal</a:t>
            </a:r>
            <a:r>
              <a:rPr lang="sk-SK" sz="1400" dirty="0"/>
              <a:t> </a:t>
            </a:r>
            <a:r>
              <a:rPr lang="sk-SK" sz="1400" dirty="0" err="1"/>
              <a:t>Finance</a:t>
            </a:r>
            <a:r>
              <a:rPr lang="sk-SK" sz="1400" dirty="0"/>
              <a:t> </a:t>
            </a:r>
            <a:r>
              <a:rPr lang="sk-SK" sz="1400" dirty="0" err="1"/>
              <a:t>Ltd</a:t>
            </a:r>
            <a:r>
              <a:rPr lang="sk-SK" sz="1400" dirty="0"/>
              <a:t> (ďalej len "</a:t>
            </a:r>
            <a:r>
              <a:rPr lang="sk-SK" sz="1400" dirty="0" err="1"/>
              <a:t>Paragon</a:t>
            </a:r>
            <a:r>
              <a:rPr lang="sk-SK" sz="1400" dirty="0"/>
              <a:t>"), ktoré by splácala v splátkach počas </a:t>
            </a:r>
            <a:r>
              <a:rPr lang="sk-SK" sz="1400" b="1" dirty="0"/>
              <a:t>desiatich rokov</a:t>
            </a:r>
            <a:r>
              <a:rPr lang="sk-SK" sz="1400" dirty="0"/>
              <a:t>, a aby si uzatvorila </a:t>
            </a:r>
            <a:r>
              <a:rPr lang="sk-SK" sz="1400" b="1" dirty="0"/>
              <a:t>PPI na päť rokov </a:t>
            </a:r>
            <a:r>
              <a:rPr lang="sk-SK" sz="1400" dirty="0"/>
              <a:t>u spoločnosti </a:t>
            </a:r>
            <a:r>
              <a:rPr lang="sk-SK" sz="1400" dirty="0" err="1"/>
              <a:t>Norwich</a:t>
            </a:r>
            <a:r>
              <a:rPr lang="sk-SK" sz="1400" dirty="0"/>
              <a:t> </a:t>
            </a:r>
            <a:r>
              <a:rPr lang="sk-SK" sz="1400" dirty="0" err="1"/>
              <a:t>Union</a:t>
            </a:r>
            <a:r>
              <a:rPr lang="sk-SK" sz="1400" dirty="0"/>
              <a:t>, určenej poisťovne spoločnosti </a:t>
            </a:r>
            <a:r>
              <a:rPr lang="sk-SK" sz="1400" dirty="0" err="1"/>
              <a:t>Paragon</a:t>
            </a:r>
            <a:r>
              <a:rPr lang="sk-SK" sz="1400" dirty="0"/>
              <a:t>.</a:t>
            </a:r>
          </a:p>
          <a:p>
            <a:r>
              <a:rPr lang="sk-SK" sz="1400" b="1" dirty="0"/>
              <a:t>Poistné za PPI vo výške 5 780 GBP </a:t>
            </a:r>
            <a:r>
              <a:rPr lang="sk-SK" sz="1400" dirty="0"/>
              <a:t>bolo splatné na začiatku a pripočítané k výške úveru. </a:t>
            </a:r>
            <a:r>
              <a:rPr lang="sk-SK" sz="1400" b="1" dirty="0"/>
              <a:t>Provízia predstavovala 71,8 % z poistného</a:t>
            </a:r>
            <a:r>
              <a:rPr lang="sk-SK" sz="1400" dirty="0"/>
              <a:t>: Spoločnosť LLP si ponechala 1 870 GBP a spoločnosť </a:t>
            </a:r>
            <a:r>
              <a:rPr lang="sk-SK" sz="1400" dirty="0" err="1"/>
              <a:t>Paragon</a:t>
            </a:r>
            <a:r>
              <a:rPr lang="sk-SK" sz="1400" dirty="0"/>
              <a:t> si ponechala 2 280 GBP. V príručke </a:t>
            </a:r>
            <a:r>
              <a:rPr lang="sk-SK" sz="1400" dirty="0" err="1"/>
              <a:t>Financial</a:t>
            </a:r>
            <a:r>
              <a:rPr lang="sk-SK" sz="1400" dirty="0"/>
              <a:t> Industry </a:t>
            </a:r>
            <a:r>
              <a:rPr lang="sk-SK" sz="1400" dirty="0" err="1"/>
              <a:t>Standards</a:t>
            </a:r>
            <a:r>
              <a:rPr lang="sk-SK" sz="1400" dirty="0"/>
              <a:t> Association, ktorú LLP poskytla pani </a:t>
            </a:r>
            <a:r>
              <a:rPr lang="sk-SK" sz="1400" dirty="0" err="1"/>
              <a:t>Plevinovej</a:t>
            </a:r>
            <a:r>
              <a:rPr lang="sk-SK" sz="1400" dirty="0"/>
              <a:t>, sa uvádza, že "provízie vypláca spoločnosť poskytujúca pôžičky", ale nebola jej oznámená výška provízie ani totožnosť príjemcov.</a:t>
            </a:r>
          </a:p>
          <a:p>
            <a:r>
              <a:rPr lang="sk-SK" sz="1400" dirty="0"/>
              <a:t>Lord </a:t>
            </a:r>
            <a:r>
              <a:rPr lang="sk-SK" sz="1400" dirty="0" err="1"/>
              <a:t>Sumption</a:t>
            </a:r>
            <a:r>
              <a:rPr lang="sk-SK" sz="1400" dirty="0"/>
              <a:t> dospel k záveru, že nezverejnenie informácií o províziách spôsobilo, že vzťah medzi spoločnosťou </a:t>
            </a:r>
            <a:r>
              <a:rPr lang="sk-SK" sz="1400" dirty="0" err="1"/>
              <a:t>Paragon</a:t>
            </a:r>
            <a:r>
              <a:rPr lang="sk-SK" sz="1400" dirty="0"/>
              <a:t> a pani </a:t>
            </a:r>
            <a:r>
              <a:rPr lang="sk-SK" sz="1400" dirty="0" err="1"/>
              <a:t>Plevinovou</a:t>
            </a:r>
            <a:r>
              <a:rPr lang="sk-SK" sz="1400" dirty="0"/>
              <a:t> bol nekalý. </a:t>
            </a:r>
            <a:r>
              <a:rPr lang="sk-SK" sz="1400" b="1" dirty="0"/>
              <a:t>V určitom okamihu môžu byť provízie také vysoké, že vzťah nemožno považovať za spravodlivý, ak je zákazník udržiavaný v nevedomosti. Tento prípad sa nachádza ďaleko za kritickým bodom</a:t>
            </a:r>
            <a:r>
              <a:rPr lang="sk-SK" sz="1400" dirty="0"/>
              <a:t>. Pani </a:t>
            </a:r>
            <a:r>
              <a:rPr lang="sk-SK" sz="1400" dirty="0" err="1"/>
              <a:t>Plevinová</a:t>
            </a:r>
            <a:r>
              <a:rPr lang="sk-SK" sz="1400" dirty="0"/>
              <a:t> by spochybnila, či PPI predstavuje hodnotu za peniaze, ak by bola informovaná o výške provízií, a možno by si PPI vôbec nezobrala.</a:t>
            </a:r>
          </a:p>
          <a:p>
            <a:pPr marL="0" indent="0">
              <a:buNone/>
            </a:pPr>
            <a:endParaRPr lang="sk-SK" sz="1400" dirty="0"/>
          </a:p>
        </p:txBody>
      </p:sp>
    </p:spTree>
    <p:extLst>
      <p:ext uri="{BB962C8B-B14F-4D97-AF65-F5344CB8AC3E}">
        <p14:creationId xmlns:p14="http://schemas.microsoft.com/office/powerpoint/2010/main" val="282160581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err="1"/>
              <a:t>Value</a:t>
            </a:r>
            <a:r>
              <a:rPr lang="sk-SK" dirty="0"/>
              <a:t> </a:t>
            </a:r>
            <a:r>
              <a:rPr lang="sk-SK" dirty="0" err="1"/>
              <a:t>for</a:t>
            </a:r>
            <a:r>
              <a:rPr lang="sk-SK" dirty="0"/>
              <a:t> Money v CPI</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a:bodyPr>
          <a:lstStyle/>
          <a:p>
            <a:pPr marL="0" indent="0">
              <a:buNone/>
            </a:pPr>
            <a:r>
              <a:rPr lang="sk-SK" sz="1400" b="1" dirty="0"/>
              <a:t>Regulácia v Poľsku</a:t>
            </a:r>
          </a:p>
          <a:p>
            <a:r>
              <a:rPr lang="sk-SK" sz="1400" dirty="0"/>
              <a:t>Poľský orgán dohľadu (KNF) už v roku 2014 vydal osobitné usmernenie (</a:t>
            </a:r>
            <a:r>
              <a:rPr lang="sk-SK" sz="1400" dirty="0" err="1"/>
              <a:t>Rekomendacja</a:t>
            </a:r>
            <a:r>
              <a:rPr lang="sk-SK" sz="1400" dirty="0"/>
              <a:t> U) týkajúce sa skupinových poistení, ktoré zasiahlo najmä produkty CPI. </a:t>
            </a:r>
          </a:p>
          <a:p>
            <a:r>
              <a:rPr lang="sk-SK" sz="1400" dirty="0"/>
              <a:t>Od roku 2016 sa uplatňujú dodatočné zákonné obmedzenia týkajúce sa zákazu prijímania provízií alebo akejkoľvek inej odmeny za skupinové poistenia. </a:t>
            </a:r>
          </a:p>
        </p:txBody>
      </p:sp>
    </p:spTree>
    <p:extLst>
      <p:ext uri="{BB962C8B-B14F-4D97-AF65-F5344CB8AC3E}">
        <p14:creationId xmlns:p14="http://schemas.microsoft.com/office/powerpoint/2010/main" val="16346532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err="1"/>
              <a:t>Value</a:t>
            </a:r>
            <a:r>
              <a:rPr lang="sk-SK" dirty="0"/>
              <a:t> </a:t>
            </a:r>
            <a:r>
              <a:rPr lang="sk-SK" dirty="0" err="1"/>
              <a:t>for</a:t>
            </a:r>
            <a:r>
              <a:rPr lang="sk-SK" dirty="0"/>
              <a:t> Money v CPI</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a:bodyPr>
          <a:lstStyle/>
          <a:p>
            <a:pPr marL="0" indent="0">
              <a:buNone/>
            </a:pPr>
            <a:r>
              <a:rPr lang="sk-SK" sz="1400" b="1" dirty="0"/>
              <a:t>Regulácia provízií v Nemecku:</a:t>
            </a:r>
          </a:p>
          <a:p>
            <a:r>
              <a:rPr lang="sk-SK" sz="1400" b="1" dirty="0"/>
              <a:t>Strop na províziu od 1.7.2022</a:t>
            </a:r>
            <a:r>
              <a:rPr lang="sk-SK" sz="1400" dirty="0"/>
              <a:t>: odmena nesmie presiahnuť </a:t>
            </a:r>
            <a:r>
              <a:rPr lang="sk-SK" sz="1400" b="1" dirty="0"/>
              <a:t>2,5 percenta z výšky úveru </a:t>
            </a:r>
            <a:r>
              <a:rPr lang="sk-SK" sz="1400" dirty="0"/>
              <a:t>alebo inej peňažnej sumy zabezpečenej poistením zostatkového dlhu.</a:t>
            </a:r>
          </a:p>
          <a:p>
            <a:endParaRPr lang="sk-SK" sz="1400" dirty="0"/>
          </a:p>
          <a:p>
            <a:r>
              <a:rPr lang="sk-SK" sz="1400" b="1" dirty="0"/>
              <a:t>Dôvodová správa</a:t>
            </a:r>
            <a:r>
              <a:rPr lang="sk-SK" sz="1400" dirty="0"/>
              <a:t>: Je pozoruhodné, že úverové inštitúcie často dostávajú viac ako 50 %, niekedy dokonca až 80 % poistného zaplateného dlžníkom ako províziu alebo odmenu. Dlžníci musia tieto značné náklady uhradiť, zvyčajne zvýšením úveru o poistné a opätovným zvýšením splátok istiny a úrokov. Aby sa predišlo týmto nadmerným platbám, mal by sa zaviesť aj limit na provízie a odmeny pre sprostredkovanie poistenia úveru.</a:t>
            </a:r>
          </a:p>
          <a:p>
            <a:pPr marL="0" indent="0">
              <a:buNone/>
            </a:pPr>
            <a:endParaRPr lang="sk-SK" sz="1400" dirty="0"/>
          </a:p>
        </p:txBody>
      </p:sp>
    </p:spTree>
    <p:extLst>
      <p:ext uri="{BB962C8B-B14F-4D97-AF65-F5344CB8AC3E}">
        <p14:creationId xmlns:p14="http://schemas.microsoft.com/office/powerpoint/2010/main" val="247694631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Očakávania EIOPA</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fontScale="92500" lnSpcReduction="10000"/>
          </a:bodyPr>
          <a:lstStyle/>
          <a:p>
            <a:r>
              <a:rPr lang="sk-SK" sz="1400" dirty="0"/>
              <a:t>Výrobcovia produktov úverového poistenia majú zabezpečiť, aby ich produkty boli navrhnuté tak, aby spĺňali potreby identifikovaného cieľového trhu, čo znamená, že budú ponúkať </a:t>
            </a:r>
            <a:r>
              <a:rPr lang="sk-SK" sz="1400" b="1" dirty="0"/>
              <a:t>primeranú hodnotu a zaručia spravodlivé cenové postupy</a:t>
            </a:r>
          </a:p>
          <a:p>
            <a:r>
              <a:rPr lang="sk-SK" sz="1400" dirty="0"/>
              <a:t>Výrobcovia majú tiež zabezpečiť, aby sa pri testovaní posúdilo, </a:t>
            </a:r>
            <a:r>
              <a:rPr lang="sk-SK" sz="1400" b="1" dirty="0"/>
              <a:t>či produkt ponúka hodnotu pre cieľový trh</a:t>
            </a:r>
            <a:r>
              <a:rPr lang="sk-SK" sz="1400" dirty="0"/>
              <a:t>, a to aj prostredníctvom </a:t>
            </a:r>
            <a:r>
              <a:rPr lang="sk-SK" sz="1400" b="1" dirty="0"/>
              <a:t>vyváženia výhod pre výrobcu a distribútora s výhodami pre cieľový trh</a:t>
            </a:r>
            <a:r>
              <a:rPr lang="sk-SK" sz="1400" dirty="0"/>
              <a:t>. To má zahŕňať aj posúdenie, či sú všetky náklady primerané výdavkom, ktoré znáša výrobca a distribútor, a prínosom, pričom osobitná pozornosť by sa mala venovať komplexnosti ponúkaného krytia a službám poskytovaným cieľovému trhu – t. j. </a:t>
            </a:r>
            <a:r>
              <a:rPr lang="sk-SK" sz="1400" b="1" dirty="0"/>
              <a:t>žiadne náklady by nemali byť neprimerané</a:t>
            </a:r>
            <a:r>
              <a:rPr lang="sk-SK" sz="1400" dirty="0"/>
              <a:t>.</a:t>
            </a:r>
          </a:p>
          <a:p>
            <a:r>
              <a:rPr lang="sk-SK" sz="1400" dirty="0"/>
              <a:t>Výrobcovia majú využívať dostupné údaje (napríklad sťažnosti, zamietnuté poistné udalosti a iné) a </a:t>
            </a:r>
            <a:r>
              <a:rPr lang="sk-SK" sz="1400" b="1" dirty="0"/>
              <a:t>vykonávať príslušné analýzy </a:t>
            </a:r>
            <a:r>
              <a:rPr lang="sk-SK" sz="1400" dirty="0"/>
              <a:t>s cieľom zabezpečiť náležité monitorovanie výrobku vrátane toho, </a:t>
            </a:r>
            <a:r>
              <a:rPr lang="sk-SK" sz="1400" b="1" dirty="0"/>
              <a:t>či produkt ponúka hodnotu pre cieľový trh</a:t>
            </a:r>
            <a:r>
              <a:rPr lang="sk-SK" sz="1400" dirty="0"/>
              <a:t>. </a:t>
            </a:r>
          </a:p>
          <a:p>
            <a:r>
              <a:rPr lang="sk-SK" sz="1400" dirty="0"/>
              <a:t>Od poisťovateľov a bánk sa očakáva, že budú </a:t>
            </a:r>
            <a:r>
              <a:rPr lang="sk-SK" sz="1400" b="1" dirty="0"/>
              <a:t>posudzovať a prehodnocovať svoje opatrenia týkajúce sa distribúcie a odmeňovania</a:t>
            </a:r>
            <a:r>
              <a:rPr lang="sk-SK" sz="1400" dirty="0"/>
              <a:t> s cieľom zabezpečiť, aby konali vždy čestne, spravodlivo a profesionálne v súlade s najlepšími záujmami svojich zákazníkov. Majú najmä posúdiť, </a:t>
            </a:r>
            <a:r>
              <a:rPr lang="sk-SK" sz="1400" b="1" dirty="0"/>
              <a:t>či je výška provízií odôvodnená nákladmi vynaloženými na poskytovanie týchto produktov a výhodou ponúkanou cieľovému trhu</a:t>
            </a:r>
            <a:r>
              <a:rPr lang="sk-SK" sz="1400" dirty="0"/>
              <a:t>.</a:t>
            </a:r>
          </a:p>
        </p:txBody>
      </p:sp>
    </p:spTree>
    <p:extLst>
      <p:ext uri="{BB962C8B-B14F-4D97-AF65-F5344CB8AC3E}">
        <p14:creationId xmlns:p14="http://schemas.microsoft.com/office/powerpoint/2010/main" val="400336059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B5A402-EFC9-A97B-0850-4C018D17EB0F}"/>
              </a:ext>
            </a:extLst>
          </p:cNvPr>
          <p:cNvSpPr>
            <a:spLocks noGrp="1"/>
          </p:cNvSpPr>
          <p:nvPr>
            <p:ph type="title"/>
          </p:nvPr>
        </p:nvSpPr>
        <p:spPr/>
        <p:txBody>
          <a:bodyPr/>
          <a:lstStyle/>
          <a:p>
            <a:r>
              <a:rPr lang="sk-SK" dirty="0"/>
              <a:t>Cestovné poistenie</a:t>
            </a:r>
            <a:endParaRPr lang="cs-CZ" dirty="0"/>
          </a:p>
        </p:txBody>
      </p:sp>
      <p:sp>
        <p:nvSpPr>
          <p:cNvPr id="3" name="Zástupný text 2">
            <a:extLst>
              <a:ext uri="{FF2B5EF4-FFF2-40B4-BE49-F238E27FC236}">
                <a16:creationId xmlns:a16="http://schemas.microsoft.com/office/drawing/2014/main" id="{C9F6E461-3636-80BC-207A-18E0A584067A}"/>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34054875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Možné opatrenia</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a:bodyPr>
          <a:lstStyle/>
          <a:p>
            <a:r>
              <a:rPr lang="sk-SK" sz="1400" dirty="0"/>
              <a:t>Analýza nákladov na strane banky</a:t>
            </a:r>
          </a:p>
          <a:p>
            <a:r>
              <a:rPr lang="sk-SK" sz="1400" dirty="0"/>
              <a:t>Analýza nákladov na strane poisťovne</a:t>
            </a:r>
          </a:p>
          <a:p>
            <a:r>
              <a:rPr lang="sk-SK" sz="1400" dirty="0"/>
              <a:t>Analýza sťažností</a:t>
            </a:r>
          </a:p>
          <a:p>
            <a:r>
              <a:rPr lang="sk-SK" sz="1400" dirty="0"/>
              <a:t>Analýza </a:t>
            </a:r>
            <a:r>
              <a:rPr lang="sk-SK" sz="1400" dirty="0" err="1"/>
              <a:t>škodovosti</a:t>
            </a:r>
            <a:r>
              <a:rPr lang="sk-SK" sz="1400" dirty="0"/>
              <a:t> </a:t>
            </a:r>
          </a:p>
          <a:p>
            <a:r>
              <a:rPr lang="sk-SK" sz="1400" dirty="0"/>
              <a:t>Analýza pomeru zamietnutých poistných udalostí</a:t>
            </a:r>
          </a:p>
          <a:p>
            <a:r>
              <a:rPr lang="sk-SK" sz="1400" dirty="0"/>
              <a:t>Analýza výluk</a:t>
            </a:r>
          </a:p>
          <a:p>
            <a:r>
              <a:rPr lang="sk-SK" sz="1400" dirty="0"/>
              <a:t>Analýza </a:t>
            </a:r>
            <a:r>
              <a:rPr lang="sk-SK" sz="1400" dirty="0" err="1"/>
              <a:t>mis-sellingu</a:t>
            </a:r>
            <a:endParaRPr lang="sk-SK" sz="1400" dirty="0"/>
          </a:p>
          <a:p>
            <a:r>
              <a:rPr lang="sk-SK" sz="1400" dirty="0"/>
              <a:t>Analýza odmeňovacej schémy na strane banky</a:t>
            </a:r>
          </a:p>
          <a:p>
            <a:endParaRPr lang="sk-SK" sz="1400" dirty="0"/>
          </a:p>
        </p:txBody>
      </p:sp>
    </p:spTree>
    <p:extLst>
      <p:ext uri="{BB962C8B-B14F-4D97-AF65-F5344CB8AC3E}">
        <p14:creationId xmlns:p14="http://schemas.microsoft.com/office/powerpoint/2010/main" val="315455839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Investičné životné poistenia</a:t>
            </a:r>
          </a:p>
        </p:txBody>
      </p:sp>
      <p:sp>
        <p:nvSpPr>
          <p:cNvPr id="3" name="Zástupný symbol textu 2"/>
          <p:cNvSpPr>
            <a:spLocks noGrp="1"/>
          </p:cNvSpPr>
          <p:nvPr>
            <p:ph type="body" idx="1"/>
          </p:nvPr>
        </p:nvSpPr>
        <p:spPr/>
        <p:txBody>
          <a:bodyPr/>
          <a:lstStyle/>
          <a:p>
            <a:endParaRPr lang="sk-SK"/>
          </a:p>
        </p:txBody>
      </p:sp>
    </p:spTree>
    <p:extLst>
      <p:ext uri="{BB962C8B-B14F-4D97-AF65-F5344CB8AC3E}">
        <p14:creationId xmlns:p14="http://schemas.microsoft.com/office/powerpoint/2010/main" val="181691037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Začiatky </a:t>
            </a:r>
            <a:r>
              <a:rPr lang="sk-SK" dirty="0" err="1"/>
              <a:t>Value</a:t>
            </a:r>
            <a:r>
              <a:rPr lang="sk-SK" dirty="0"/>
              <a:t> </a:t>
            </a:r>
            <a:r>
              <a:rPr lang="sk-SK" dirty="0" err="1"/>
              <a:t>for</a:t>
            </a:r>
            <a:r>
              <a:rPr lang="sk-SK" dirty="0"/>
              <a:t> Money</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a:bodyPr>
          <a:lstStyle/>
          <a:p>
            <a:pPr marL="0" indent="0">
              <a:buNone/>
            </a:pPr>
            <a:r>
              <a:rPr lang="en-US" sz="1400" b="1" dirty="0"/>
              <a:t>FSA Discussion Paper on Product Intervention (2011)</a:t>
            </a:r>
          </a:p>
          <a:p>
            <a:r>
              <a:rPr lang="en-US" sz="1400" dirty="0" err="1"/>
              <a:t>Hľadáme</a:t>
            </a:r>
            <a:r>
              <a:rPr lang="en-US" sz="1400" dirty="0"/>
              <a:t> </a:t>
            </a:r>
            <a:r>
              <a:rPr lang="en-US" sz="1400" dirty="0" err="1"/>
              <a:t>varovné</a:t>
            </a:r>
            <a:r>
              <a:rPr lang="en-US" sz="1400" dirty="0"/>
              <a:t> </a:t>
            </a:r>
            <a:r>
              <a:rPr lang="en-US" sz="1400" dirty="0" err="1"/>
              <a:t>signály</a:t>
            </a:r>
            <a:r>
              <a:rPr lang="en-US" sz="1400" dirty="0"/>
              <a:t>, </a:t>
            </a:r>
            <a:r>
              <a:rPr lang="en-US" sz="1400" dirty="0" err="1"/>
              <a:t>ktoré</a:t>
            </a:r>
            <a:r>
              <a:rPr lang="en-US" sz="1400" dirty="0"/>
              <a:t> </a:t>
            </a:r>
            <a:r>
              <a:rPr lang="en-US" sz="1400" dirty="0" err="1"/>
              <a:t>naznačujú</a:t>
            </a:r>
            <a:r>
              <a:rPr lang="en-US" sz="1400" dirty="0"/>
              <a:t>, </a:t>
            </a:r>
            <a:r>
              <a:rPr lang="en-US" sz="1400" dirty="0" err="1"/>
              <a:t>že</a:t>
            </a:r>
            <a:r>
              <a:rPr lang="en-US" sz="1400" dirty="0"/>
              <a:t> </a:t>
            </a:r>
            <a:r>
              <a:rPr lang="sk-SK" sz="1400" b="1" dirty="0"/>
              <a:t>produkt</a:t>
            </a:r>
            <a:r>
              <a:rPr lang="en-US" sz="1400" b="1" dirty="0"/>
              <a:t> </a:t>
            </a:r>
            <a:r>
              <a:rPr lang="en-US" sz="1400" b="1" dirty="0" err="1"/>
              <a:t>nemusí</a:t>
            </a:r>
            <a:r>
              <a:rPr lang="en-US" sz="1400" b="1" dirty="0"/>
              <a:t> </a:t>
            </a:r>
            <a:r>
              <a:rPr lang="en-US" sz="1400" b="1" dirty="0" err="1"/>
              <a:t>zákazníkom</a:t>
            </a:r>
            <a:r>
              <a:rPr lang="en-US" sz="1400" b="1" dirty="0"/>
              <a:t> </a:t>
            </a:r>
            <a:r>
              <a:rPr lang="en-US" sz="1400" b="1" dirty="0" err="1"/>
              <a:t>ponúkať</a:t>
            </a:r>
            <a:r>
              <a:rPr lang="en-US" sz="1400" b="1" dirty="0"/>
              <a:t> </a:t>
            </a:r>
            <a:r>
              <a:rPr lang="en-US" sz="1400" b="1" dirty="0" err="1"/>
              <a:t>primeraný</a:t>
            </a:r>
            <a:r>
              <a:rPr lang="en-US" sz="1400" b="1" dirty="0"/>
              <a:t> </a:t>
            </a:r>
            <a:r>
              <a:rPr lang="en-US" sz="1400" b="1" dirty="0" err="1"/>
              <a:t>pomer</a:t>
            </a:r>
            <a:r>
              <a:rPr lang="en-US" sz="1400" b="1" dirty="0"/>
              <a:t> </a:t>
            </a:r>
            <a:r>
              <a:rPr lang="en-US" sz="1400" b="1" dirty="0" err="1"/>
              <a:t>ceny</a:t>
            </a:r>
            <a:r>
              <a:rPr lang="en-US" sz="1400" b="1" dirty="0"/>
              <a:t> a </a:t>
            </a:r>
            <a:r>
              <a:rPr lang="en-US" sz="1400" b="1" dirty="0" err="1"/>
              <a:t>kvality</a:t>
            </a:r>
            <a:r>
              <a:rPr lang="en-US" sz="1400" dirty="0"/>
              <a:t>, </a:t>
            </a:r>
            <a:r>
              <a:rPr lang="en-US" sz="1400" dirty="0" err="1"/>
              <a:t>vrátane</a:t>
            </a:r>
            <a:r>
              <a:rPr lang="en-US" sz="1400" dirty="0"/>
              <a:t> toho, </a:t>
            </a:r>
            <a:r>
              <a:rPr lang="en-US" sz="1400" dirty="0" err="1"/>
              <a:t>či</a:t>
            </a:r>
            <a:r>
              <a:rPr lang="en-US" sz="1400" dirty="0"/>
              <a:t>:</a:t>
            </a:r>
          </a:p>
          <a:p>
            <a:pPr lvl="1"/>
            <a:r>
              <a:rPr lang="en-US" sz="1400" dirty="0" err="1">
                <a:solidFill>
                  <a:srgbClr val="141760"/>
                </a:solidFill>
                <a:latin typeface="Arial" panose="020B0604020202020204" pitchFamily="34" charset="0"/>
                <a:cs typeface="Arial" panose="020B0604020202020204" pitchFamily="34" charset="0"/>
              </a:rPr>
              <a:t>či</a:t>
            </a:r>
            <a:r>
              <a:rPr lang="en-US" sz="1400" dirty="0">
                <a:solidFill>
                  <a:srgbClr val="141760"/>
                </a:solidFill>
                <a:latin typeface="Arial" panose="020B0604020202020204" pitchFamily="34" charset="0"/>
                <a:cs typeface="Arial" panose="020B0604020202020204" pitchFamily="34" charset="0"/>
              </a:rPr>
              <a:t> je </a:t>
            </a:r>
            <a:r>
              <a:rPr lang="en-US" sz="1400" dirty="0" err="1">
                <a:solidFill>
                  <a:srgbClr val="141760"/>
                </a:solidFill>
                <a:latin typeface="Arial" panose="020B0604020202020204" pitchFamily="34" charset="0"/>
                <a:cs typeface="Arial" panose="020B0604020202020204" pitchFamily="34" charset="0"/>
              </a:rPr>
              <a:t>dizajn</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výrobku</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riadený</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vlastnosťami</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ktoré</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prinášajú</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prospech</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zákazníkovi</a:t>
            </a:r>
            <a:r>
              <a:rPr lang="en-US" sz="1400" dirty="0">
                <a:solidFill>
                  <a:srgbClr val="141760"/>
                </a:solidFill>
                <a:latin typeface="Arial" panose="020B0604020202020204" pitchFamily="34" charset="0"/>
                <a:cs typeface="Arial" panose="020B0604020202020204" pitchFamily="34" charset="0"/>
              </a:rPr>
              <a:t>, a </a:t>
            </a:r>
            <a:r>
              <a:rPr lang="en-US" sz="1400" dirty="0" err="1">
                <a:solidFill>
                  <a:srgbClr val="141760"/>
                </a:solidFill>
                <a:latin typeface="Arial" panose="020B0604020202020204" pitchFamily="34" charset="0"/>
                <a:cs typeface="Arial" panose="020B0604020202020204" pitchFamily="34" charset="0"/>
              </a:rPr>
              <a:t>nie</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obchodným</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modelom</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ktorý</a:t>
            </a:r>
            <a:r>
              <a:rPr lang="en-US" sz="1400" dirty="0">
                <a:solidFill>
                  <a:srgbClr val="141760"/>
                </a:solidFill>
                <a:latin typeface="Arial" panose="020B0604020202020204" pitchFamily="34" charset="0"/>
                <a:cs typeface="Arial" panose="020B0604020202020204" pitchFamily="34" charset="0"/>
              </a:rPr>
              <a:t> je </a:t>
            </a:r>
            <a:r>
              <a:rPr lang="en-US" sz="1400" dirty="0" err="1">
                <a:solidFill>
                  <a:srgbClr val="141760"/>
                </a:solidFill>
                <a:latin typeface="Arial" panose="020B0604020202020204" pitchFamily="34" charset="0"/>
                <a:cs typeface="Arial" panose="020B0604020202020204" pitchFamily="34" charset="0"/>
              </a:rPr>
              <a:t>závislý</a:t>
            </a:r>
            <a:r>
              <a:rPr lang="en-US" sz="1400" dirty="0">
                <a:solidFill>
                  <a:srgbClr val="141760"/>
                </a:solidFill>
                <a:latin typeface="Arial" panose="020B0604020202020204" pitchFamily="34" charset="0"/>
                <a:cs typeface="Arial" panose="020B0604020202020204" pitchFamily="34" charset="0"/>
              </a:rPr>
              <a:t> od </a:t>
            </a:r>
            <a:r>
              <a:rPr lang="sk-SK" sz="1400" dirty="0">
                <a:solidFill>
                  <a:srgbClr val="141760"/>
                </a:solidFill>
                <a:latin typeface="Arial" panose="020B0604020202020204" pitchFamily="34" charset="0"/>
                <a:cs typeface="Arial" panose="020B0604020202020204" pitchFamily="34" charset="0"/>
              </a:rPr>
              <a:t>slabých</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výsledkov</a:t>
            </a:r>
            <a:r>
              <a:rPr lang="en-US" sz="1400" dirty="0">
                <a:solidFill>
                  <a:srgbClr val="141760"/>
                </a:solidFill>
                <a:latin typeface="Arial" panose="020B0604020202020204" pitchFamily="34" charset="0"/>
                <a:cs typeface="Arial" panose="020B0604020202020204" pitchFamily="34" charset="0"/>
              </a:rPr>
              <a:t> pre </a:t>
            </a:r>
            <a:r>
              <a:rPr lang="en-US" sz="1400" dirty="0" err="1">
                <a:solidFill>
                  <a:srgbClr val="141760"/>
                </a:solidFill>
                <a:latin typeface="Arial" panose="020B0604020202020204" pitchFamily="34" charset="0"/>
                <a:cs typeface="Arial" panose="020B0604020202020204" pitchFamily="34" charset="0"/>
              </a:rPr>
              <a:t>zákazníkov</a:t>
            </a:r>
            <a:r>
              <a:rPr lang="en-US" sz="1400" dirty="0">
                <a:solidFill>
                  <a:srgbClr val="141760"/>
                </a:solidFill>
                <a:latin typeface="Arial" panose="020B0604020202020204" pitchFamily="34" charset="0"/>
                <a:cs typeface="Arial" panose="020B0604020202020204" pitchFamily="34" charset="0"/>
              </a:rPr>
              <a:t>;</a:t>
            </a:r>
          </a:p>
          <a:p>
            <a:pPr lvl="1"/>
            <a:r>
              <a:rPr lang="en-US" sz="1400" dirty="0" err="1">
                <a:solidFill>
                  <a:srgbClr val="141760"/>
                </a:solidFill>
                <a:latin typeface="Arial" panose="020B0604020202020204" pitchFamily="34" charset="0"/>
                <a:cs typeface="Arial" panose="020B0604020202020204" pitchFamily="34" charset="0"/>
              </a:rPr>
              <a:t>náklady</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na</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výrobok</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sú</a:t>
            </a:r>
            <a:r>
              <a:rPr lang="en-US" sz="1400" dirty="0">
                <a:solidFill>
                  <a:srgbClr val="141760"/>
                </a:solidFill>
                <a:latin typeface="Arial" panose="020B0604020202020204" pitchFamily="34" charset="0"/>
                <a:cs typeface="Arial" panose="020B0604020202020204" pitchFamily="34" charset="0"/>
              </a:rPr>
              <a:t> v </a:t>
            </a:r>
            <a:r>
              <a:rPr lang="en-US" sz="1400" dirty="0" err="1">
                <a:solidFill>
                  <a:srgbClr val="141760"/>
                </a:solidFill>
                <a:latin typeface="Arial" panose="020B0604020202020204" pitchFamily="34" charset="0"/>
                <a:cs typeface="Arial" panose="020B0604020202020204" pitchFamily="34" charset="0"/>
              </a:rPr>
              <a:t>súlade</a:t>
            </a:r>
            <a:r>
              <a:rPr lang="en-US" sz="1400" dirty="0">
                <a:solidFill>
                  <a:srgbClr val="141760"/>
                </a:solidFill>
                <a:latin typeface="Arial" panose="020B0604020202020204" pitchFamily="34" charset="0"/>
                <a:cs typeface="Arial" panose="020B0604020202020204" pitchFamily="34" charset="0"/>
              </a:rPr>
              <a:t> s </a:t>
            </a:r>
            <a:r>
              <a:rPr lang="en-US" sz="1400" dirty="0" err="1">
                <a:solidFill>
                  <a:srgbClr val="141760"/>
                </a:solidFill>
                <a:latin typeface="Arial" panose="020B0604020202020204" pitchFamily="34" charset="0"/>
                <a:cs typeface="Arial" panose="020B0604020202020204" pitchFamily="34" charset="0"/>
              </a:rPr>
              <a:t>cieľmi</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výrobku</a:t>
            </a:r>
            <a:r>
              <a:rPr lang="en-US" sz="1400" dirty="0">
                <a:solidFill>
                  <a:srgbClr val="141760"/>
                </a:solidFill>
                <a:latin typeface="Arial" panose="020B0604020202020204" pitchFamily="34" charset="0"/>
                <a:cs typeface="Arial" panose="020B0604020202020204" pitchFamily="34" charset="0"/>
              </a:rPr>
              <a:t> a</a:t>
            </a:r>
          </a:p>
          <a:p>
            <a:pPr lvl="1"/>
            <a:r>
              <a:rPr lang="en-US" sz="1400" dirty="0" err="1">
                <a:solidFill>
                  <a:srgbClr val="141760"/>
                </a:solidFill>
                <a:latin typeface="Arial" panose="020B0604020202020204" pitchFamily="34" charset="0"/>
                <a:cs typeface="Arial" panose="020B0604020202020204" pitchFamily="34" charset="0"/>
              </a:rPr>
              <a:t>sa</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predišlo</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konfliktom</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záujmov</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alebo</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sa</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tieto</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konflikty</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účinne</a:t>
            </a:r>
            <a:r>
              <a:rPr lang="en-US" sz="1400" dirty="0">
                <a:solidFill>
                  <a:srgbClr val="141760"/>
                </a:solidFill>
                <a:latin typeface="Arial" panose="020B0604020202020204" pitchFamily="34" charset="0"/>
                <a:cs typeface="Arial" panose="020B0604020202020204" pitchFamily="34" charset="0"/>
              </a:rPr>
              <a:t> </a:t>
            </a:r>
            <a:r>
              <a:rPr lang="en-US" sz="1400" dirty="0" err="1">
                <a:solidFill>
                  <a:srgbClr val="141760"/>
                </a:solidFill>
                <a:latin typeface="Arial" panose="020B0604020202020204" pitchFamily="34" charset="0"/>
                <a:cs typeface="Arial" panose="020B0604020202020204" pitchFamily="34" charset="0"/>
              </a:rPr>
              <a:t>riadili</a:t>
            </a:r>
            <a:r>
              <a:rPr lang="en-US" sz="1400" dirty="0">
                <a:solidFill>
                  <a:srgbClr val="141760"/>
                </a:solidFill>
                <a:latin typeface="Arial" panose="020B0604020202020204" pitchFamily="34" charset="0"/>
                <a:cs typeface="Arial" panose="020B0604020202020204" pitchFamily="34" charset="0"/>
              </a:rPr>
              <a:t>.</a:t>
            </a:r>
          </a:p>
          <a:p>
            <a:r>
              <a:rPr lang="en-US" sz="1400" b="1" dirty="0" err="1"/>
              <a:t>Opakovane</a:t>
            </a:r>
            <a:r>
              <a:rPr lang="en-US" sz="1400" b="1" dirty="0"/>
              <a:t> </a:t>
            </a:r>
            <a:r>
              <a:rPr lang="en-US" sz="1400" b="1" dirty="0" err="1"/>
              <a:t>sme</a:t>
            </a:r>
            <a:r>
              <a:rPr lang="en-US" sz="1400" b="1" dirty="0"/>
              <a:t> </a:t>
            </a:r>
            <a:r>
              <a:rPr lang="en-US" sz="1400" b="1" dirty="0" err="1"/>
              <a:t>zistili</a:t>
            </a:r>
            <a:r>
              <a:rPr lang="en-US" sz="1400" b="1" dirty="0"/>
              <a:t> </a:t>
            </a:r>
            <a:r>
              <a:rPr lang="en-US" sz="1400" b="1" dirty="0" err="1"/>
              <a:t>problémy</a:t>
            </a:r>
            <a:r>
              <a:rPr lang="en-US" sz="1400" b="1" dirty="0"/>
              <a:t> s </a:t>
            </a:r>
            <a:r>
              <a:rPr lang="en-US" sz="1400" b="1" dirty="0" err="1"/>
              <a:t>cenotvorbou</a:t>
            </a:r>
            <a:r>
              <a:rPr lang="en-US" sz="1400" b="1" dirty="0"/>
              <a:t> </a:t>
            </a:r>
            <a:r>
              <a:rPr lang="en-US" sz="1400" b="1" dirty="0" err="1"/>
              <a:t>retailových</a:t>
            </a:r>
            <a:r>
              <a:rPr lang="en-US" sz="1400" b="1" dirty="0"/>
              <a:t> </a:t>
            </a:r>
            <a:r>
              <a:rPr lang="en-US" sz="1400" b="1" dirty="0" err="1"/>
              <a:t>finančných</a:t>
            </a:r>
            <a:r>
              <a:rPr lang="en-US" sz="1400" b="1" dirty="0"/>
              <a:t> </a:t>
            </a:r>
            <a:r>
              <a:rPr lang="en-US" sz="1400" b="1" dirty="0" err="1"/>
              <a:t>produktov</a:t>
            </a:r>
            <a:r>
              <a:rPr lang="en-US" sz="1400" dirty="0"/>
              <a:t>, </a:t>
            </a:r>
            <a:r>
              <a:rPr lang="en-US" sz="1400" dirty="0" err="1"/>
              <a:t>pri</a:t>
            </a:r>
            <a:r>
              <a:rPr lang="en-US" sz="1400" dirty="0"/>
              <a:t> </a:t>
            </a:r>
            <a:r>
              <a:rPr lang="en-US" sz="1400" dirty="0" err="1"/>
              <a:t>ktorých</a:t>
            </a:r>
            <a:r>
              <a:rPr lang="en-US" sz="1400" dirty="0"/>
              <a:t> </a:t>
            </a:r>
            <a:r>
              <a:rPr lang="en-US" sz="1400" dirty="0" err="1"/>
              <a:t>môžu</a:t>
            </a:r>
            <a:r>
              <a:rPr lang="en-US" sz="1400" dirty="0"/>
              <a:t> </a:t>
            </a:r>
            <a:r>
              <a:rPr lang="en-US" sz="1400" dirty="0" err="1"/>
              <a:t>firmy</a:t>
            </a:r>
            <a:r>
              <a:rPr lang="en-US" sz="1400" dirty="0"/>
              <a:t> </a:t>
            </a:r>
            <a:r>
              <a:rPr lang="en-US" sz="1400" dirty="0" err="1"/>
              <a:t>využívať</a:t>
            </a:r>
            <a:r>
              <a:rPr lang="en-US" sz="1400" dirty="0"/>
              <a:t> </a:t>
            </a:r>
            <a:r>
              <a:rPr lang="en-US" sz="1400" dirty="0" err="1"/>
              <a:t>ťažkosti</a:t>
            </a:r>
            <a:r>
              <a:rPr lang="en-US" sz="1400" dirty="0"/>
              <a:t> </a:t>
            </a:r>
            <a:r>
              <a:rPr lang="en-US" sz="1400" dirty="0" err="1"/>
              <a:t>spotrebiteľov</a:t>
            </a:r>
            <a:r>
              <a:rPr lang="en-US" sz="1400" dirty="0"/>
              <a:t> </a:t>
            </a:r>
            <a:r>
              <a:rPr lang="en-US" sz="1400" dirty="0" err="1"/>
              <a:t>pri</a:t>
            </a:r>
            <a:r>
              <a:rPr lang="en-US" sz="1400" dirty="0"/>
              <a:t> </a:t>
            </a:r>
            <a:r>
              <a:rPr lang="en-US" sz="1400" dirty="0" err="1"/>
              <a:t>zohľadňovaní</a:t>
            </a:r>
            <a:r>
              <a:rPr lang="en-US" sz="1400" dirty="0"/>
              <a:t> </a:t>
            </a:r>
            <a:r>
              <a:rPr lang="en-US" sz="1400" dirty="0" err="1"/>
              <a:t>poplatkov</a:t>
            </a:r>
            <a:r>
              <a:rPr lang="en-US" sz="1400" dirty="0"/>
              <a:t> a </a:t>
            </a:r>
            <a:r>
              <a:rPr lang="en-US" sz="1400" dirty="0" err="1"/>
              <a:t>platieb</a:t>
            </a:r>
            <a:r>
              <a:rPr lang="en-US" sz="1400" dirty="0"/>
              <a:t>... </a:t>
            </a:r>
          </a:p>
          <a:p>
            <a:r>
              <a:rPr lang="en-US" sz="1400" dirty="0"/>
              <a:t>... </a:t>
            </a:r>
            <a:r>
              <a:rPr lang="en-US" sz="1400" dirty="0" err="1"/>
              <a:t>Namiesto</a:t>
            </a:r>
            <a:r>
              <a:rPr lang="en-US" sz="1400" dirty="0"/>
              <a:t> </a:t>
            </a:r>
            <a:r>
              <a:rPr lang="en-US" sz="1400" dirty="0" err="1"/>
              <a:t>kontroly</a:t>
            </a:r>
            <a:r>
              <a:rPr lang="en-US" sz="1400" dirty="0"/>
              <a:t> </a:t>
            </a:r>
            <a:r>
              <a:rPr lang="en-US" sz="1400" dirty="0" err="1"/>
              <a:t>každej</a:t>
            </a:r>
            <a:r>
              <a:rPr lang="en-US" sz="1400" dirty="0"/>
              <a:t> </a:t>
            </a:r>
            <a:r>
              <a:rPr lang="en-US" sz="1400" dirty="0" err="1"/>
              <a:t>transakcie</a:t>
            </a:r>
            <a:r>
              <a:rPr lang="en-US" sz="1400" dirty="0"/>
              <a:t> by </a:t>
            </a:r>
            <a:r>
              <a:rPr lang="en-US" sz="1400" dirty="0" err="1"/>
              <a:t>sme</a:t>
            </a:r>
            <a:r>
              <a:rPr lang="en-US" sz="1400" dirty="0"/>
              <a:t> </a:t>
            </a:r>
            <a:r>
              <a:rPr lang="en-US" sz="1400" dirty="0" err="1"/>
              <a:t>mohli</a:t>
            </a:r>
            <a:r>
              <a:rPr lang="en-US" sz="1400" dirty="0"/>
              <a:t> od </a:t>
            </a:r>
            <a:r>
              <a:rPr lang="en-US" sz="1400" dirty="0" err="1"/>
              <a:t>poskytovateľov</a:t>
            </a:r>
            <a:r>
              <a:rPr lang="en-US" sz="1400" dirty="0"/>
              <a:t> </a:t>
            </a:r>
            <a:r>
              <a:rPr lang="en-US" sz="1400" dirty="0" err="1"/>
              <a:t>požadovať</a:t>
            </a:r>
            <a:r>
              <a:rPr lang="en-US" sz="1400" dirty="0"/>
              <a:t>, aby </a:t>
            </a:r>
            <a:r>
              <a:rPr lang="en-US" sz="1400" dirty="0" err="1"/>
              <a:t>zvážili</a:t>
            </a:r>
            <a:r>
              <a:rPr lang="en-US" sz="1400" dirty="0"/>
              <a:t>, </a:t>
            </a:r>
            <a:r>
              <a:rPr lang="en-US" sz="1400" b="1" dirty="0" err="1"/>
              <a:t>kedy</a:t>
            </a:r>
            <a:r>
              <a:rPr lang="en-US" sz="1400" b="1" dirty="0"/>
              <a:t> ich </a:t>
            </a:r>
            <a:r>
              <a:rPr lang="en-US" sz="1400" b="1" dirty="0" err="1"/>
              <a:t>produkt</a:t>
            </a:r>
            <a:r>
              <a:rPr lang="en-US" sz="1400" b="1" dirty="0"/>
              <a:t> </a:t>
            </a:r>
            <a:r>
              <a:rPr lang="en-US" sz="1400" b="1" dirty="0" err="1"/>
              <a:t>prestáva</a:t>
            </a:r>
            <a:r>
              <a:rPr lang="en-US" sz="1400" b="1" dirty="0"/>
              <a:t> </a:t>
            </a:r>
            <a:r>
              <a:rPr lang="en-US" sz="1400" b="1" dirty="0" err="1"/>
              <a:t>ponúkať</a:t>
            </a:r>
            <a:r>
              <a:rPr lang="en-US" sz="1400" b="1" dirty="0"/>
              <a:t> </a:t>
            </a:r>
            <a:r>
              <a:rPr lang="en-US" sz="1400" b="1" dirty="0" err="1"/>
              <a:t>hodnotu</a:t>
            </a:r>
            <a:r>
              <a:rPr lang="en-US" sz="1400" b="1" dirty="0"/>
              <a:t> za </a:t>
            </a:r>
            <a:r>
              <a:rPr lang="en-US" sz="1400" b="1" dirty="0" err="1"/>
              <a:t>peniaze</a:t>
            </a:r>
            <a:r>
              <a:rPr lang="en-US" sz="1400" dirty="0"/>
              <a:t>, a aby </a:t>
            </a:r>
            <a:r>
              <a:rPr lang="en-US" sz="1400" b="1" dirty="0" err="1"/>
              <a:t>prijali</a:t>
            </a:r>
            <a:r>
              <a:rPr lang="en-US" sz="1400" b="1" dirty="0"/>
              <a:t> </a:t>
            </a:r>
            <a:r>
              <a:rPr lang="en-US" sz="1400" b="1" dirty="0" err="1"/>
              <a:t>opatrenia</a:t>
            </a:r>
            <a:r>
              <a:rPr lang="en-US" sz="1400" b="1" dirty="0"/>
              <a:t> </a:t>
            </a:r>
            <a:r>
              <a:rPr lang="en-US" sz="1400" b="1" dirty="0" err="1"/>
              <a:t>na</a:t>
            </a:r>
            <a:r>
              <a:rPr lang="en-US" sz="1400" b="1" dirty="0"/>
              <a:t> </a:t>
            </a:r>
            <a:r>
              <a:rPr lang="en-US" sz="1400" b="1" dirty="0" err="1"/>
              <a:t>ochranu</a:t>
            </a:r>
            <a:r>
              <a:rPr lang="en-US" sz="1400" b="1" dirty="0"/>
              <a:t> pred </a:t>
            </a:r>
            <a:r>
              <a:rPr lang="en-US" sz="1400" b="1" dirty="0" err="1"/>
              <a:t>poškodením</a:t>
            </a:r>
            <a:r>
              <a:rPr lang="en-US" sz="1400" b="1" dirty="0"/>
              <a:t> </a:t>
            </a:r>
            <a:r>
              <a:rPr lang="en-US" sz="1400" b="1" dirty="0" err="1"/>
              <a:t>spotrebiteľa</a:t>
            </a:r>
            <a:r>
              <a:rPr lang="en-US" sz="1400" b="1" dirty="0"/>
              <a:t> </a:t>
            </a:r>
            <a:r>
              <a:rPr lang="en-US" sz="1400" b="1" dirty="0" err="1"/>
              <a:t>nadmernými</a:t>
            </a:r>
            <a:r>
              <a:rPr lang="en-US" sz="1400" b="1" dirty="0"/>
              <a:t> </a:t>
            </a:r>
            <a:r>
              <a:rPr lang="en-US" sz="1400" b="1" dirty="0" err="1"/>
              <a:t>poplatkami</a:t>
            </a:r>
            <a:r>
              <a:rPr lang="en-US" sz="1400" dirty="0"/>
              <a:t>...</a:t>
            </a:r>
          </a:p>
          <a:p>
            <a:pPr marL="0" indent="0">
              <a:buNone/>
            </a:pPr>
            <a:endParaRPr lang="sk-SK" sz="1400" dirty="0"/>
          </a:p>
        </p:txBody>
      </p:sp>
    </p:spTree>
    <p:extLst>
      <p:ext uri="{BB962C8B-B14F-4D97-AF65-F5344CB8AC3E}">
        <p14:creationId xmlns:p14="http://schemas.microsoft.com/office/powerpoint/2010/main" val="250808541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Začiatky </a:t>
            </a:r>
            <a:r>
              <a:rPr lang="sk-SK" dirty="0" err="1"/>
              <a:t>Value</a:t>
            </a:r>
            <a:r>
              <a:rPr lang="sk-SK" dirty="0"/>
              <a:t> </a:t>
            </a:r>
            <a:r>
              <a:rPr lang="sk-SK" dirty="0" err="1"/>
              <a:t>for</a:t>
            </a:r>
            <a:r>
              <a:rPr lang="sk-SK" dirty="0"/>
              <a:t> Money</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a:bodyPr>
          <a:lstStyle/>
          <a:p>
            <a:pPr marL="0" indent="0">
              <a:buNone/>
            </a:pPr>
            <a:r>
              <a:rPr lang="sk-SK" sz="1400" b="1" dirty="0"/>
              <a:t>EIOPA </a:t>
            </a:r>
            <a:r>
              <a:rPr lang="sk-SK" sz="1400" b="1" dirty="0" err="1"/>
              <a:t>Q&amp;A´s</a:t>
            </a:r>
            <a:r>
              <a:rPr lang="sk-SK" sz="1400" b="1" dirty="0"/>
              <a:t> </a:t>
            </a:r>
            <a:r>
              <a:rPr lang="en-US" sz="1400" b="1" dirty="0"/>
              <a:t>(201</a:t>
            </a:r>
            <a:r>
              <a:rPr lang="sk-SK" sz="1400" b="1" dirty="0"/>
              <a:t>8</a:t>
            </a:r>
            <a:r>
              <a:rPr lang="en-US" sz="1400" b="1" dirty="0"/>
              <a:t>)</a:t>
            </a:r>
          </a:p>
          <a:p>
            <a:r>
              <a:rPr lang="en-US" sz="1400" dirty="0"/>
              <a:t>EIOPA </a:t>
            </a:r>
            <a:r>
              <a:rPr lang="en-US" sz="1400" dirty="0" err="1"/>
              <a:t>považuje</a:t>
            </a:r>
            <a:r>
              <a:rPr lang="en-US" sz="1400" dirty="0"/>
              <a:t> za </a:t>
            </a:r>
            <a:r>
              <a:rPr lang="en-US" sz="1400" dirty="0" err="1"/>
              <a:t>dôležité</a:t>
            </a:r>
            <a:r>
              <a:rPr lang="en-US" sz="1400" dirty="0"/>
              <a:t>, aby </a:t>
            </a:r>
            <a:r>
              <a:rPr lang="en-US" sz="1400" dirty="0" err="1"/>
              <a:t>testovanie</a:t>
            </a:r>
            <a:r>
              <a:rPr lang="en-US" sz="1400" dirty="0"/>
              <a:t> </a:t>
            </a:r>
            <a:r>
              <a:rPr lang="en-US" sz="1400" dirty="0" err="1"/>
              <a:t>produktov</a:t>
            </a:r>
            <a:r>
              <a:rPr lang="en-US" sz="1400" dirty="0"/>
              <a:t> </a:t>
            </a:r>
            <a:r>
              <a:rPr lang="en-US" sz="1400" dirty="0" err="1"/>
              <a:t>investičných</a:t>
            </a:r>
            <a:r>
              <a:rPr lang="en-US" sz="1400" dirty="0"/>
              <a:t> </a:t>
            </a:r>
            <a:r>
              <a:rPr lang="en-US" sz="1400" dirty="0" err="1"/>
              <a:t>produktov</a:t>
            </a:r>
            <a:r>
              <a:rPr lang="en-US" sz="1400" dirty="0"/>
              <a:t> </a:t>
            </a:r>
            <a:r>
              <a:rPr lang="en-US" sz="1400" dirty="0" err="1"/>
              <a:t>založených</a:t>
            </a:r>
            <a:r>
              <a:rPr lang="en-US" sz="1400" dirty="0"/>
              <a:t> </a:t>
            </a:r>
            <a:r>
              <a:rPr lang="en-US" sz="1400" dirty="0" err="1"/>
              <a:t>na</a:t>
            </a:r>
            <a:r>
              <a:rPr lang="en-US" sz="1400" dirty="0"/>
              <a:t> </a:t>
            </a:r>
            <a:r>
              <a:rPr lang="en-US" sz="1400" dirty="0" err="1"/>
              <a:t>poistení</a:t>
            </a:r>
            <a:r>
              <a:rPr lang="en-US" sz="1400" dirty="0"/>
              <a:t> </a:t>
            </a:r>
            <a:r>
              <a:rPr lang="en-US" sz="1400" dirty="0" err="1"/>
              <a:t>vždy</a:t>
            </a:r>
            <a:r>
              <a:rPr lang="en-US" sz="1400" dirty="0"/>
              <a:t> </a:t>
            </a:r>
            <a:r>
              <a:rPr lang="en-US" sz="1400" dirty="0" err="1"/>
              <a:t>zahŕňalo</a:t>
            </a:r>
            <a:r>
              <a:rPr lang="en-US" sz="1400" dirty="0"/>
              <a:t> </a:t>
            </a:r>
            <a:r>
              <a:rPr lang="en-US" sz="1400" dirty="0" err="1"/>
              <a:t>analýzu</a:t>
            </a:r>
            <a:r>
              <a:rPr lang="en-US" sz="1400" dirty="0"/>
              <a:t> </a:t>
            </a:r>
            <a:r>
              <a:rPr lang="en-US" sz="1400" dirty="0" err="1"/>
              <a:t>scenárov</a:t>
            </a:r>
            <a:r>
              <a:rPr lang="en-US" sz="1400" dirty="0"/>
              <a:t>. </a:t>
            </a:r>
          </a:p>
          <a:p>
            <a:r>
              <a:rPr lang="en-US" sz="1400" dirty="0"/>
              <a:t>Mali by </a:t>
            </a:r>
            <a:r>
              <a:rPr lang="en-US" sz="1400" dirty="0" err="1"/>
              <a:t>sa</a:t>
            </a:r>
            <a:r>
              <a:rPr lang="en-US" sz="1400" dirty="0"/>
              <a:t> </a:t>
            </a:r>
            <a:r>
              <a:rPr lang="en-US" sz="1400" dirty="0" err="1"/>
              <a:t>identifikovať</a:t>
            </a:r>
            <a:r>
              <a:rPr lang="en-US" sz="1400" dirty="0"/>
              <a:t> </a:t>
            </a:r>
            <a:r>
              <a:rPr lang="en-US" sz="1400" dirty="0" err="1"/>
              <a:t>udalosti</a:t>
            </a:r>
            <a:r>
              <a:rPr lang="en-US" sz="1400" dirty="0"/>
              <a:t>, </a:t>
            </a:r>
            <a:r>
              <a:rPr lang="en-US" sz="1400" dirty="0" err="1"/>
              <a:t>ako</a:t>
            </a:r>
            <a:r>
              <a:rPr lang="en-US" sz="1400" dirty="0"/>
              <a:t> je </a:t>
            </a:r>
            <a:r>
              <a:rPr lang="en-US" sz="1400" dirty="0" err="1"/>
              <a:t>pokles</a:t>
            </a:r>
            <a:r>
              <a:rPr lang="en-US" sz="1400" dirty="0"/>
              <a:t> </a:t>
            </a:r>
            <a:r>
              <a:rPr lang="en-US" sz="1400" dirty="0" err="1"/>
              <a:t>cien</a:t>
            </a:r>
            <a:r>
              <a:rPr lang="en-US" sz="1400" dirty="0"/>
              <a:t> </a:t>
            </a:r>
            <a:r>
              <a:rPr lang="en-US" sz="1400" dirty="0" err="1"/>
              <a:t>akcií</a:t>
            </a:r>
            <a:r>
              <a:rPr lang="en-US" sz="1400" dirty="0"/>
              <a:t>, a </a:t>
            </a:r>
            <a:r>
              <a:rPr lang="en-US" sz="1400" dirty="0" err="1"/>
              <a:t>analyzovať</a:t>
            </a:r>
            <a:r>
              <a:rPr lang="en-US" sz="1400" dirty="0"/>
              <a:t> ich </a:t>
            </a:r>
            <a:r>
              <a:rPr lang="en-US" sz="1400" dirty="0" err="1"/>
              <a:t>vplyv</a:t>
            </a:r>
            <a:r>
              <a:rPr lang="en-US" sz="1400" dirty="0"/>
              <a:t> </a:t>
            </a:r>
            <a:r>
              <a:rPr lang="en-US" sz="1400" dirty="0" err="1"/>
              <a:t>na</a:t>
            </a:r>
            <a:r>
              <a:rPr lang="en-US" sz="1400" dirty="0"/>
              <a:t> </a:t>
            </a:r>
            <a:r>
              <a:rPr lang="en-US" sz="1400" dirty="0" err="1"/>
              <a:t>výsledky</a:t>
            </a:r>
            <a:r>
              <a:rPr lang="en-US" sz="1400" dirty="0"/>
              <a:t> </a:t>
            </a:r>
            <a:r>
              <a:rPr lang="en-US" sz="1400" dirty="0" err="1"/>
              <a:t>produktu</a:t>
            </a:r>
            <a:r>
              <a:rPr lang="en-US" sz="1400" dirty="0"/>
              <a:t>. </a:t>
            </a:r>
          </a:p>
          <a:p>
            <a:r>
              <a:rPr lang="en-US" sz="1400" dirty="0" err="1"/>
              <a:t>Okrem</a:t>
            </a:r>
            <a:r>
              <a:rPr lang="en-US" sz="1400" dirty="0"/>
              <a:t> toho by </a:t>
            </a:r>
            <a:r>
              <a:rPr lang="en-US" sz="1400" dirty="0" err="1"/>
              <a:t>sa</a:t>
            </a:r>
            <a:r>
              <a:rPr lang="en-US" sz="1400" dirty="0"/>
              <a:t> mala </a:t>
            </a:r>
            <a:r>
              <a:rPr lang="en-US" sz="1400" b="1" dirty="0" err="1"/>
              <a:t>analyzovať</a:t>
            </a:r>
            <a:r>
              <a:rPr lang="en-US" sz="1400" b="1" dirty="0"/>
              <a:t> </a:t>
            </a:r>
            <a:r>
              <a:rPr lang="en-US" sz="1400" b="1" dirty="0" err="1"/>
              <a:t>štruktúra</a:t>
            </a:r>
            <a:r>
              <a:rPr lang="en-US" sz="1400" b="1" dirty="0"/>
              <a:t> </a:t>
            </a:r>
            <a:r>
              <a:rPr lang="en-US" sz="1400" b="1" dirty="0" err="1"/>
              <a:t>nákladov</a:t>
            </a:r>
            <a:r>
              <a:rPr lang="en-US" sz="1400" b="1" dirty="0"/>
              <a:t> </a:t>
            </a:r>
            <a:r>
              <a:rPr lang="en-US" sz="1400" dirty="0" err="1"/>
              <a:t>vzhľadom</a:t>
            </a:r>
            <a:r>
              <a:rPr lang="en-US" sz="1400" dirty="0"/>
              <a:t> </a:t>
            </a:r>
            <a:r>
              <a:rPr lang="en-US" sz="1400" dirty="0" err="1"/>
              <a:t>na</a:t>
            </a:r>
            <a:r>
              <a:rPr lang="en-US" sz="1400" dirty="0"/>
              <a:t> </a:t>
            </a:r>
            <a:r>
              <a:rPr lang="en-US" sz="1400" dirty="0" err="1"/>
              <a:t>takéto</a:t>
            </a:r>
            <a:r>
              <a:rPr lang="en-US" sz="1400" dirty="0"/>
              <a:t> </a:t>
            </a:r>
            <a:r>
              <a:rPr lang="en-US" sz="1400" dirty="0" err="1"/>
              <a:t>udalosti</a:t>
            </a:r>
            <a:r>
              <a:rPr lang="en-US" sz="1400" dirty="0"/>
              <a:t> a</a:t>
            </a:r>
            <a:r>
              <a:rPr lang="sk-SK" sz="1400" dirty="0"/>
              <a:t> v</a:t>
            </a:r>
            <a:r>
              <a:rPr lang="en-US" sz="1400" dirty="0"/>
              <a:t> </a:t>
            </a:r>
            <a:r>
              <a:rPr lang="en-US" sz="1400" dirty="0" err="1"/>
              <a:t>súvislos</a:t>
            </a:r>
            <a:r>
              <a:rPr lang="sk-SK" sz="1400" dirty="0"/>
              <a:t>ti</a:t>
            </a:r>
            <a:r>
              <a:rPr lang="en-US" sz="1400" dirty="0"/>
              <a:t> s </a:t>
            </a:r>
            <a:r>
              <a:rPr lang="en-US" sz="1400" dirty="0" err="1"/>
              <a:t>potrebami</a:t>
            </a:r>
            <a:r>
              <a:rPr lang="en-US" sz="1400" dirty="0"/>
              <a:t> a </a:t>
            </a:r>
            <a:r>
              <a:rPr lang="en-US" sz="1400" dirty="0" err="1"/>
              <a:t>cieľmi</a:t>
            </a:r>
            <a:r>
              <a:rPr lang="en-US" sz="1400" dirty="0"/>
              <a:t> </a:t>
            </a:r>
            <a:r>
              <a:rPr lang="en-US" sz="1400" dirty="0" err="1"/>
              <a:t>cieľového</a:t>
            </a:r>
            <a:r>
              <a:rPr lang="en-US" sz="1400" dirty="0"/>
              <a:t> </a:t>
            </a:r>
            <a:r>
              <a:rPr lang="en-US" sz="1400" dirty="0" err="1"/>
              <a:t>trhu</a:t>
            </a:r>
            <a:r>
              <a:rPr lang="en-US" sz="1400" dirty="0"/>
              <a:t>. </a:t>
            </a:r>
            <a:r>
              <a:rPr lang="en-US" sz="1400" b="1" dirty="0"/>
              <a:t>Vo </a:t>
            </a:r>
            <a:r>
              <a:rPr lang="en-US" sz="1400" b="1" dirty="0" err="1"/>
              <a:t>všeobecnosti</a:t>
            </a:r>
            <a:r>
              <a:rPr lang="en-US" sz="1400" b="1" dirty="0"/>
              <a:t> by </a:t>
            </a:r>
            <a:r>
              <a:rPr lang="en-US" sz="1400" b="1" dirty="0" err="1"/>
              <a:t>náklady</a:t>
            </a:r>
            <a:r>
              <a:rPr lang="en-US" sz="1400" b="1" dirty="0"/>
              <a:t> </a:t>
            </a:r>
            <a:r>
              <a:rPr lang="en-US" sz="1400" b="1" dirty="0" err="1"/>
              <a:t>mali</a:t>
            </a:r>
            <a:r>
              <a:rPr lang="en-US" sz="1400" b="1" dirty="0"/>
              <a:t> </a:t>
            </a:r>
            <a:r>
              <a:rPr lang="en-US" sz="1400" b="1" dirty="0" err="1"/>
              <a:t>byť</a:t>
            </a:r>
            <a:r>
              <a:rPr lang="en-US" sz="1400" b="1" dirty="0"/>
              <a:t> </a:t>
            </a:r>
            <a:r>
              <a:rPr lang="en-US" sz="1400" b="1" dirty="0" err="1"/>
              <a:t>vždy</a:t>
            </a:r>
            <a:r>
              <a:rPr lang="en-US" sz="1400" b="1" dirty="0"/>
              <a:t> </a:t>
            </a:r>
            <a:r>
              <a:rPr lang="en-US" sz="1400" b="1" dirty="0" err="1"/>
              <a:t>primerané</a:t>
            </a:r>
            <a:r>
              <a:rPr lang="en-US" sz="1400" b="1" dirty="0"/>
              <a:t> a </a:t>
            </a:r>
            <a:r>
              <a:rPr lang="en-US" sz="1400" b="1" dirty="0" err="1"/>
              <a:t>transparentné</a:t>
            </a:r>
            <a:r>
              <a:rPr lang="en-US" sz="1400" dirty="0"/>
              <a:t>.</a:t>
            </a:r>
          </a:p>
          <a:p>
            <a:pPr marL="0" indent="0">
              <a:buNone/>
            </a:pPr>
            <a:endParaRPr lang="sk-SK" sz="1400" dirty="0"/>
          </a:p>
        </p:txBody>
      </p:sp>
    </p:spTree>
    <p:extLst>
      <p:ext uri="{BB962C8B-B14F-4D97-AF65-F5344CB8AC3E}">
        <p14:creationId xmlns:p14="http://schemas.microsoft.com/office/powerpoint/2010/main" val="371625825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err="1"/>
              <a:t>Value</a:t>
            </a:r>
            <a:r>
              <a:rPr lang="sk-SK" dirty="0"/>
              <a:t> </a:t>
            </a:r>
            <a:r>
              <a:rPr lang="sk-SK" dirty="0" err="1"/>
              <a:t>for</a:t>
            </a:r>
            <a:r>
              <a:rPr lang="sk-SK" dirty="0"/>
              <a:t> Money v investičných produktoch v UK</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a:bodyPr>
          <a:lstStyle/>
          <a:p>
            <a:pPr marL="0" indent="0">
              <a:buNone/>
            </a:pPr>
            <a:r>
              <a:rPr lang="sk-SK" sz="1400" b="1" dirty="0" err="1"/>
              <a:t>Financial</a:t>
            </a:r>
            <a:r>
              <a:rPr lang="sk-SK" sz="1400" b="1" dirty="0"/>
              <a:t> </a:t>
            </a:r>
            <a:r>
              <a:rPr lang="sk-SK" sz="1400" b="1" dirty="0" err="1"/>
              <a:t>Conduct</a:t>
            </a:r>
            <a:r>
              <a:rPr lang="sk-SK" sz="1400" b="1" dirty="0"/>
              <a:t> </a:t>
            </a:r>
            <a:r>
              <a:rPr lang="sk-SK" sz="1400" b="1" dirty="0" err="1"/>
              <a:t>Authority</a:t>
            </a:r>
            <a:r>
              <a:rPr lang="sk-SK" sz="1400" b="1" dirty="0"/>
              <a:t>:</a:t>
            </a:r>
          </a:p>
          <a:p>
            <a:r>
              <a:rPr lang="sk-SK" sz="1400" dirty="0"/>
              <a:t>V období od júla 2020 do mája 2021 sme navštívili vzorku AFM (18 firiem, ktoré pokrývajú rôzne obchodné modely a veľkosti), aby sme preskúmali ich opatrenia v oblasti posudzovania hodnoty (</a:t>
            </a:r>
            <a:r>
              <a:rPr lang="sk-SK" sz="1400" dirty="0" err="1"/>
              <a:t>AoV</a:t>
            </a:r>
            <a:r>
              <a:rPr lang="sk-SK" sz="1400" dirty="0"/>
              <a:t>). Uskutočnili sme rozhovory so zamestnancami a riaditeľmi, aby sme pochopili ich procesy, vstupy, ktoré používajú, a ich štruktúry riadenia. Použili sme prípadové štúdie vybraných fondov, aby sme preskúmali, ako posudzovali hodnotu na základe minimálnych hľadísk.</a:t>
            </a:r>
          </a:p>
          <a:p>
            <a:r>
              <a:rPr lang="sk-SK" sz="1400" b="1" dirty="0"/>
              <a:t>Väčšina AFM, ktoré sme preskúmali, nezaviedla opatrenia </a:t>
            </a:r>
            <a:r>
              <a:rPr lang="sk-SK" sz="1400" b="1" dirty="0" err="1"/>
              <a:t>AoV</a:t>
            </a:r>
            <a:r>
              <a:rPr lang="sk-SK" sz="1400" b="1" dirty="0"/>
              <a:t>, od ktorých očakávame, že sú nevyhnutné na dosiahnutie súladu s našimi pravidlami</a:t>
            </a:r>
            <a:r>
              <a:rPr lang="sk-SK" sz="1400" dirty="0"/>
              <a:t>. Mnohé z nich nezaviedli hodnotenia, ktoré by spĺňali minimálne požiadavky na zohľadnenie, a viaceré postupy nespĺňali naše očakávania.</a:t>
            </a:r>
          </a:p>
          <a:p>
            <a:r>
              <a:rPr lang="sk-SK" sz="1400" dirty="0"/>
              <a:t>AFM často </a:t>
            </a:r>
            <a:r>
              <a:rPr lang="sk-SK" sz="1400" b="1" dirty="0"/>
              <a:t>vychádzali z predpokladov, ktoré nám nevedeli zdôvodniť a obhájiť</a:t>
            </a:r>
            <a:r>
              <a:rPr lang="sk-SK" sz="1400" dirty="0"/>
              <a:t>.</a:t>
            </a:r>
          </a:p>
          <a:p>
            <a:r>
              <a:rPr lang="sk-SK" sz="1400" dirty="0"/>
              <a:t>Mnohé spoločnosti neuplatňovali správne niektoré minimálne hľadiská vrátane výkonnosti a nákladov AFM a tried aktív, čo znamenalo, že hodnotenia neboli správne vypracované.</a:t>
            </a:r>
          </a:p>
        </p:txBody>
      </p:sp>
    </p:spTree>
    <p:extLst>
      <p:ext uri="{BB962C8B-B14F-4D97-AF65-F5344CB8AC3E}">
        <p14:creationId xmlns:p14="http://schemas.microsoft.com/office/powerpoint/2010/main" val="63352323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6CE19B-9F5D-25BD-15F6-8657DD66D01E}"/>
              </a:ext>
            </a:extLst>
          </p:cNvPr>
          <p:cNvSpPr>
            <a:spLocks noGrp="1"/>
          </p:cNvSpPr>
          <p:nvPr>
            <p:ph type="title"/>
          </p:nvPr>
        </p:nvSpPr>
        <p:spPr>
          <a:xfrm>
            <a:off x="611560" y="1077584"/>
            <a:ext cx="7920880" cy="270030"/>
          </a:xfrm>
        </p:spPr>
        <p:txBody>
          <a:bodyPr/>
          <a:lstStyle/>
          <a:p>
            <a:r>
              <a:rPr lang="sk-SK" dirty="0" err="1"/>
              <a:t>Value</a:t>
            </a:r>
            <a:r>
              <a:rPr lang="sk-SK" dirty="0"/>
              <a:t> </a:t>
            </a:r>
            <a:r>
              <a:rPr lang="sk-SK" dirty="0" err="1"/>
              <a:t>for</a:t>
            </a:r>
            <a:r>
              <a:rPr lang="sk-SK" dirty="0"/>
              <a:t> Money v životnom poistení v Nemecku</a:t>
            </a:r>
          </a:p>
        </p:txBody>
      </p:sp>
      <p:pic>
        <p:nvPicPr>
          <p:cNvPr id="5" name="Zástupný objekt pre obsah 4">
            <a:extLst>
              <a:ext uri="{FF2B5EF4-FFF2-40B4-BE49-F238E27FC236}">
                <a16:creationId xmlns:a16="http://schemas.microsoft.com/office/drawing/2014/main" id="{66CF722B-3A59-1E55-6E64-882D9D838B5C}"/>
              </a:ext>
            </a:extLst>
          </p:cNvPr>
          <p:cNvPicPr>
            <a:picLocks noGrp="1" noChangeAspect="1"/>
          </p:cNvPicPr>
          <p:nvPr>
            <p:ph idx="1"/>
          </p:nvPr>
        </p:nvPicPr>
        <p:blipFill>
          <a:blip r:embed="rId2"/>
          <a:stretch>
            <a:fillRect/>
          </a:stretch>
        </p:blipFill>
        <p:spPr>
          <a:xfrm>
            <a:off x="611188" y="1937448"/>
            <a:ext cx="7921625" cy="2557654"/>
          </a:xfrm>
        </p:spPr>
      </p:pic>
    </p:spTree>
    <p:extLst>
      <p:ext uri="{BB962C8B-B14F-4D97-AF65-F5344CB8AC3E}">
        <p14:creationId xmlns:p14="http://schemas.microsoft.com/office/powerpoint/2010/main" val="175029295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6CE19B-9F5D-25BD-15F6-8657DD66D01E}"/>
              </a:ext>
            </a:extLst>
          </p:cNvPr>
          <p:cNvSpPr>
            <a:spLocks noGrp="1"/>
          </p:cNvSpPr>
          <p:nvPr>
            <p:ph type="title"/>
          </p:nvPr>
        </p:nvSpPr>
        <p:spPr>
          <a:xfrm>
            <a:off x="611560" y="1077584"/>
            <a:ext cx="7920880" cy="270030"/>
          </a:xfrm>
        </p:spPr>
        <p:txBody>
          <a:bodyPr/>
          <a:lstStyle/>
          <a:p>
            <a:r>
              <a:rPr lang="sk-SK" dirty="0" err="1"/>
              <a:t>Value</a:t>
            </a:r>
            <a:r>
              <a:rPr lang="sk-SK" dirty="0"/>
              <a:t> </a:t>
            </a:r>
            <a:r>
              <a:rPr lang="sk-SK" dirty="0" err="1"/>
              <a:t>for</a:t>
            </a:r>
            <a:r>
              <a:rPr lang="sk-SK" dirty="0"/>
              <a:t> Money pre </a:t>
            </a:r>
            <a:r>
              <a:rPr lang="sk-SK" dirty="0" err="1"/>
              <a:t>IBIPs</a:t>
            </a:r>
            <a:r>
              <a:rPr lang="sk-SK" dirty="0"/>
              <a:t> v Poľsku</a:t>
            </a:r>
          </a:p>
        </p:txBody>
      </p:sp>
      <p:pic>
        <p:nvPicPr>
          <p:cNvPr id="6" name="Zástupný objekt pre obsah 4">
            <a:extLst>
              <a:ext uri="{FF2B5EF4-FFF2-40B4-BE49-F238E27FC236}">
                <a16:creationId xmlns:a16="http://schemas.microsoft.com/office/drawing/2014/main" id="{9D740F9C-0D8F-4DAB-93FA-304B3E6BCFB6}"/>
              </a:ext>
            </a:extLst>
          </p:cNvPr>
          <p:cNvPicPr>
            <a:picLocks noGrp="1" noChangeAspect="1"/>
          </p:cNvPicPr>
          <p:nvPr>
            <p:ph idx="1"/>
          </p:nvPr>
        </p:nvPicPr>
        <p:blipFill>
          <a:blip r:embed="rId2"/>
          <a:stretch>
            <a:fillRect/>
          </a:stretch>
        </p:blipFill>
        <p:spPr>
          <a:xfrm>
            <a:off x="1619672" y="1635646"/>
            <a:ext cx="5830801" cy="834200"/>
          </a:xfrm>
        </p:spPr>
      </p:pic>
      <p:sp>
        <p:nvSpPr>
          <p:cNvPr id="8" name="Zástupný objekt pre obsah 2">
            <a:extLst>
              <a:ext uri="{FF2B5EF4-FFF2-40B4-BE49-F238E27FC236}">
                <a16:creationId xmlns:a16="http://schemas.microsoft.com/office/drawing/2014/main" id="{1D0F4FD1-D60C-77CC-58AC-6C860B3932D8}"/>
              </a:ext>
            </a:extLst>
          </p:cNvPr>
          <p:cNvSpPr txBox="1">
            <a:spLocks/>
          </p:cNvSpPr>
          <p:nvPr/>
        </p:nvSpPr>
        <p:spPr>
          <a:xfrm>
            <a:off x="611560" y="2859782"/>
            <a:ext cx="7920880" cy="2016224"/>
          </a:xfrm>
          <a:prstGeom prst="rect">
            <a:avLst/>
          </a:prstGeom>
        </p:spPr>
        <p:txBody>
          <a:bodyPr vert="horz" lIns="91440" tIns="45720" rIns="91440" bIns="45720" rtlCol="0">
            <a:normAutofit/>
          </a:bodyPr>
          <a:lstStyle>
            <a:lvl1pPr marL="171450" indent="-171450" algn="l" defTabSz="914400" rtl="0" eaLnBrk="1" latinLnBrk="0" hangingPunct="1">
              <a:spcBef>
                <a:spcPct val="20000"/>
              </a:spcBef>
              <a:buFont typeface="Wingdings" panose="05000000000000000000" pitchFamily="2" charset="2"/>
              <a:buChar char="§"/>
              <a:defRPr sz="1000" kern="1200" baseline="0">
                <a:solidFill>
                  <a:srgbClr val="14176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sk-SK" sz="1400" b="1" dirty="0"/>
              <a:t>Legenda:</a:t>
            </a:r>
          </a:p>
          <a:p>
            <a:r>
              <a:rPr lang="en-US" sz="1400" dirty="0"/>
              <a:t>N – </a:t>
            </a:r>
            <a:r>
              <a:rPr lang="en-US" sz="1400" dirty="0" err="1"/>
              <a:t>poistná</a:t>
            </a:r>
            <a:r>
              <a:rPr lang="en-US" sz="1400" dirty="0"/>
              <a:t> </a:t>
            </a:r>
            <a:r>
              <a:rPr lang="en-US" sz="1400" dirty="0" err="1"/>
              <a:t>doba</a:t>
            </a:r>
            <a:r>
              <a:rPr lang="en-US" sz="1400" dirty="0"/>
              <a:t>, </a:t>
            </a:r>
            <a:r>
              <a:rPr lang="en-US" sz="1400" dirty="0" err="1"/>
              <a:t>ak</a:t>
            </a:r>
            <a:r>
              <a:rPr lang="en-US" sz="1400" dirty="0"/>
              <a:t> N&lt;10; 10 </a:t>
            </a:r>
            <a:r>
              <a:rPr lang="en-US" sz="1400" dirty="0" err="1"/>
              <a:t>rokov</a:t>
            </a:r>
            <a:r>
              <a:rPr lang="en-US" sz="1400" dirty="0"/>
              <a:t> a RHP, </a:t>
            </a:r>
            <a:r>
              <a:rPr lang="en-US" sz="1400" dirty="0" err="1"/>
              <a:t>ak</a:t>
            </a:r>
            <a:r>
              <a:rPr lang="en-US" sz="1400" dirty="0"/>
              <a:t> N&gt;=10 </a:t>
            </a:r>
            <a:r>
              <a:rPr lang="en-US" sz="1400" dirty="0" err="1"/>
              <a:t>rokov</a:t>
            </a:r>
            <a:endParaRPr lang="en-US" sz="1400" dirty="0"/>
          </a:p>
          <a:p>
            <a:r>
              <a:rPr lang="en-US" sz="1400" dirty="0"/>
              <a:t>S – </a:t>
            </a:r>
            <a:r>
              <a:rPr lang="en-US" sz="1400" dirty="0" err="1"/>
              <a:t>výška</a:t>
            </a:r>
            <a:r>
              <a:rPr lang="en-US" sz="1400" dirty="0"/>
              <a:t> </a:t>
            </a:r>
            <a:r>
              <a:rPr lang="en-US" sz="1400" dirty="0" err="1"/>
              <a:t>ročného</a:t>
            </a:r>
            <a:r>
              <a:rPr lang="en-US" sz="1400" dirty="0"/>
              <a:t> </a:t>
            </a:r>
            <a:r>
              <a:rPr lang="en-US" sz="1400" dirty="0" err="1"/>
              <a:t>poistného</a:t>
            </a:r>
            <a:endParaRPr lang="en-US" sz="1400" dirty="0"/>
          </a:p>
          <a:p>
            <a:r>
              <a:rPr lang="en-US" sz="1400" dirty="0"/>
              <a:t>WPN – </a:t>
            </a:r>
            <a:r>
              <a:rPr lang="en-US" sz="1400" dirty="0" err="1"/>
              <a:t>hodnota</a:t>
            </a:r>
            <a:r>
              <a:rPr lang="en-US" sz="1400" dirty="0"/>
              <a:t> </a:t>
            </a:r>
            <a:r>
              <a:rPr lang="en-US" sz="1400" dirty="0" err="1"/>
              <a:t>zmluvy</a:t>
            </a:r>
            <a:r>
              <a:rPr lang="en-US" sz="1400" dirty="0"/>
              <a:t> </a:t>
            </a:r>
            <a:r>
              <a:rPr lang="en-US" sz="1400" dirty="0" err="1"/>
              <a:t>na</a:t>
            </a:r>
            <a:r>
              <a:rPr lang="en-US" sz="1400" dirty="0"/>
              <a:t> </a:t>
            </a:r>
            <a:r>
              <a:rPr lang="en-US" sz="1400" dirty="0" err="1"/>
              <a:t>konci</a:t>
            </a:r>
            <a:r>
              <a:rPr lang="en-US" sz="1400" dirty="0"/>
              <a:t> </a:t>
            </a:r>
            <a:r>
              <a:rPr lang="en-US" sz="1400" dirty="0" err="1"/>
              <a:t>roka</a:t>
            </a:r>
            <a:r>
              <a:rPr lang="en-US" sz="1400" dirty="0"/>
              <a:t> N</a:t>
            </a:r>
          </a:p>
          <a:p>
            <a:r>
              <a:rPr lang="en-US" sz="1400" dirty="0" err="1"/>
              <a:t>SUk</a:t>
            </a:r>
            <a:r>
              <a:rPr lang="en-US" sz="1400" dirty="0"/>
              <a:t> – </a:t>
            </a:r>
            <a:r>
              <a:rPr lang="en-US" sz="1400" dirty="0" err="1"/>
              <a:t>hodnota</a:t>
            </a:r>
            <a:r>
              <a:rPr lang="en-US" sz="1400" dirty="0"/>
              <a:t> </a:t>
            </a:r>
            <a:r>
              <a:rPr lang="en-US" sz="1400" dirty="0" err="1"/>
              <a:t>poistného</a:t>
            </a:r>
            <a:r>
              <a:rPr lang="en-US" sz="1400" dirty="0"/>
              <a:t> </a:t>
            </a:r>
            <a:r>
              <a:rPr lang="en-US" sz="1400" dirty="0" err="1"/>
              <a:t>plnenia</a:t>
            </a:r>
            <a:r>
              <a:rPr lang="en-US" sz="1400" dirty="0"/>
              <a:t> pre </a:t>
            </a:r>
            <a:r>
              <a:rPr lang="en-US" sz="1400" dirty="0" err="1"/>
              <a:t>prípad</a:t>
            </a:r>
            <a:r>
              <a:rPr lang="en-US" sz="1400" dirty="0"/>
              <a:t> </a:t>
            </a:r>
            <a:r>
              <a:rPr lang="en-US" sz="1400" dirty="0" err="1"/>
              <a:t>smrti</a:t>
            </a:r>
            <a:r>
              <a:rPr lang="en-US" sz="1400" dirty="0"/>
              <a:t> </a:t>
            </a:r>
            <a:r>
              <a:rPr lang="en-US" sz="1400" dirty="0" err="1"/>
              <a:t>na</a:t>
            </a:r>
            <a:r>
              <a:rPr lang="en-US" sz="1400" dirty="0"/>
              <a:t> </a:t>
            </a:r>
            <a:r>
              <a:rPr lang="en-US" sz="1400" dirty="0" err="1"/>
              <a:t>konci</a:t>
            </a:r>
            <a:r>
              <a:rPr lang="en-US" sz="1400" dirty="0"/>
              <a:t> </a:t>
            </a:r>
            <a:r>
              <a:rPr lang="en-US" sz="1400" dirty="0" err="1"/>
              <a:t>roka</a:t>
            </a:r>
            <a:r>
              <a:rPr lang="en-US" sz="1400" dirty="0"/>
              <a:t> k</a:t>
            </a:r>
          </a:p>
          <a:p>
            <a:r>
              <a:rPr lang="en-US" sz="1400" dirty="0" err="1"/>
              <a:t>px</a:t>
            </a:r>
            <a:r>
              <a:rPr lang="en-US" sz="1400" dirty="0"/>
              <a:t> – </a:t>
            </a:r>
            <a:r>
              <a:rPr lang="en-US" sz="1400" dirty="0" err="1"/>
              <a:t>pravdepodobnosť</a:t>
            </a:r>
            <a:r>
              <a:rPr lang="en-US" sz="1400" dirty="0"/>
              <a:t> </a:t>
            </a:r>
            <a:r>
              <a:rPr lang="en-US" sz="1400" dirty="0" err="1"/>
              <a:t>dožitia</a:t>
            </a:r>
            <a:r>
              <a:rPr lang="en-US" sz="1400" dirty="0"/>
              <a:t> </a:t>
            </a:r>
            <a:r>
              <a:rPr lang="en-US" sz="1400" dirty="0" err="1"/>
              <a:t>sa</a:t>
            </a:r>
            <a:r>
              <a:rPr lang="en-US" sz="1400" dirty="0"/>
              <a:t> </a:t>
            </a:r>
            <a:r>
              <a:rPr lang="en-US" sz="1400" dirty="0" err="1"/>
              <a:t>veku</a:t>
            </a:r>
            <a:r>
              <a:rPr lang="en-US" sz="1400" dirty="0"/>
              <a:t> x+1 </a:t>
            </a:r>
            <a:r>
              <a:rPr lang="en-US" sz="1400" dirty="0" err="1"/>
              <a:t>vo</a:t>
            </a:r>
            <a:r>
              <a:rPr lang="en-US" sz="1400" dirty="0"/>
              <a:t> </a:t>
            </a:r>
            <a:r>
              <a:rPr lang="en-US" sz="1400" dirty="0" err="1"/>
              <a:t>veku</a:t>
            </a:r>
            <a:r>
              <a:rPr lang="en-US" sz="1400" dirty="0"/>
              <a:t> x </a:t>
            </a:r>
          </a:p>
          <a:p>
            <a:r>
              <a:rPr lang="en-US" sz="1400" dirty="0" err="1"/>
              <a:t>qx</a:t>
            </a:r>
            <a:r>
              <a:rPr lang="en-US" sz="1400" dirty="0"/>
              <a:t> – </a:t>
            </a:r>
            <a:r>
              <a:rPr lang="en-US" sz="1400" dirty="0" err="1"/>
              <a:t>pravdepodobnosť</a:t>
            </a:r>
            <a:r>
              <a:rPr lang="en-US" sz="1400" dirty="0"/>
              <a:t> </a:t>
            </a:r>
            <a:r>
              <a:rPr lang="en-US" sz="1400" dirty="0" err="1"/>
              <a:t>úmrtia</a:t>
            </a:r>
            <a:r>
              <a:rPr lang="en-US" sz="1400" dirty="0"/>
              <a:t> </a:t>
            </a:r>
            <a:r>
              <a:rPr lang="en-US" sz="1400" dirty="0" err="1"/>
              <a:t>vo</a:t>
            </a:r>
            <a:r>
              <a:rPr lang="en-US" sz="1400" dirty="0"/>
              <a:t> </a:t>
            </a:r>
            <a:r>
              <a:rPr lang="en-US" sz="1400" dirty="0" err="1"/>
              <a:t>veku</a:t>
            </a:r>
            <a:r>
              <a:rPr lang="en-US" sz="1400" dirty="0"/>
              <a:t> x</a:t>
            </a:r>
          </a:p>
        </p:txBody>
      </p:sp>
    </p:spTree>
    <p:extLst>
      <p:ext uri="{BB962C8B-B14F-4D97-AF65-F5344CB8AC3E}">
        <p14:creationId xmlns:p14="http://schemas.microsoft.com/office/powerpoint/2010/main" val="365935855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78C3E5-B8B0-ADDE-BDAB-A9AE76F0323B}"/>
              </a:ext>
            </a:extLst>
          </p:cNvPr>
          <p:cNvSpPr>
            <a:spLocks noGrp="1"/>
          </p:cNvSpPr>
          <p:nvPr>
            <p:ph type="title"/>
          </p:nvPr>
        </p:nvSpPr>
        <p:spPr>
          <a:xfrm>
            <a:off x="611560" y="1077584"/>
            <a:ext cx="7920880" cy="270030"/>
          </a:xfrm>
        </p:spPr>
        <p:txBody>
          <a:bodyPr/>
          <a:lstStyle/>
          <a:p>
            <a:r>
              <a:rPr lang="sk-SK" dirty="0"/>
              <a:t>Základné princípy posudzovania pre </a:t>
            </a:r>
            <a:r>
              <a:rPr lang="sk-SK" dirty="0" err="1"/>
              <a:t>IBIPs</a:t>
            </a:r>
            <a:endParaRPr lang="sk-SK" dirty="0"/>
          </a:p>
        </p:txBody>
      </p:sp>
      <p:sp>
        <p:nvSpPr>
          <p:cNvPr id="3" name="Zástupný objekt pre obsah 2">
            <a:extLst>
              <a:ext uri="{FF2B5EF4-FFF2-40B4-BE49-F238E27FC236}">
                <a16:creationId xmlns:a16="http://schemas.microsoft.com/office/drawing/2014/main" id="{C1D7AB60-2F67-2A63-1823-06036F403342}"/>
              </a:ext>
            </a:extLst>
          </p:cNvPr>
          <p:cNvSpPr>
            <a:spLocks noGrp="1"/>
          </p:cNvSpPr>
          <p:nvPr>
            <p:ph idx="1"/>
          </p:nvPr>
        </p:nvSpPr>
        <p:spPr>
          <a:xfrm>
            <a:off x="611560" y="1628998"/>
            <a:ext cx="7920880" cy="3319016"/>
          </a:xfrm>
        </p:spPr>
        <p:txBody>
          <a:bodyPr>
            <a:normAutofit fontScale="85000" lnSpcReduction="20000"/>
          </a:bodyPr>
          <a:lstStyle/>
          <a:p>
            <a:pPr marL="0" indent="0">
              <a:buNone/>
            </a:pPr>
            <a:r>
              <a:rPr lang="sk-SK" sz="1800" b="1" dirty="0"/>
              <a:t>EIOPA </a:t>
            </a:r>
            <a:r>
              <a:rPr lang="sk-SK" sz="1800" b="1" dirty="0" err="1"/>
              <a:t>Supervisory</a:t>
            </a:r>
            <a:r>
              <a:rPr lang="sk-SK" sz="1800" b="1" dirty="0"/>
              <a:t> </a:t>
            </a:r>
            <a:r>
              <a:rPr lang="sk-SK" sz="1800" b="1" dirty="0" err="1"/>
              <a:t>Statement</a:t>
            </a:r>
            <a:r>
              <a:rPr lang="sk-SK" sz="1800" b="1" dirty="0"/>
              <a:t>:</a:t>
            </a:r>
          </a:p>
          <a:p>
            <a:r>
              <a:rPr lang="sk-SK" sz="1800" dirty="0"/>
              <a:t>EIOPA sa domnieva, že investičné produkty ponúkajú hodnotu za peniaze, ak sú </a:t>
            </a:r>
            <a:r>
              <a:rPr lang="sk-SK" sz="1800" b="1" dirty="0"/>
              <a:t>náklady a poplatky primerané prínosom</a:t>
            </a:r>
            <a:r>
              <a:rPr lang="sk-SK" sz="1800" dirty="0"/>
              <a:t> (t. j. investičnej výkonnosti, zárukám, poistnému krytiu a službám) pre určený cieľový trh, ako aj </a:t>
            </a:r>
            <a:r>
              <a:rPr lang="sk-SK" sz="1800" b="1" dirty="0"/>
              <a:t>primerané, pričom sa zohľadňujú výdavky, ktoré znášajú poskytovatelia</a:t>
            </a:r>
            <a:r>
              <a:rPr lang="sk-SK" sz="1800" dirty="0"/>
              <a:t>.</a:t>
            </a:r>
          </a:p>
          <a:p>
            <a:r>
              <a:rPr lang="sk-SK" sz="1800" dirty="0"/>
              <a:t>Ako dôkaz posúdenia rizika hodnoty za peniaze v ich produktoch by tvorcovia mali byť schopní predložiť štruktúrovaný proces stanovovania cien ako súčasť svojej POG dokumentácie poskytovanej príslušným </a:t>
            </a:r>
            <a:r>
              <a:rPr lang="sk-SK" sz="1800" dirty="0" err="1"/>
              <a:t>dohľadovým</a:t>
            </a:r>
            <a:r>
              <a:rPr lang="sk-SK" sz="1800" dirty="0"/>
              <a:t> orgánom, ktorý obsahuje dôkazy o tom, že</a:t>
            </a:r>
          </a:p>
          <a:p>
            <a:pPr lvl="1"/>
            <a:r>
              <a:rPr lang="sk-SK" sz="1800" b="1" dirty="0">
                <a:solidFill>
                  <a:srgbClr val="141760"/>
                </a:solidFill>
                <a:latin typeface="Arial" panose="020B0604020202020204" pitchFamily="34" charset="0"/>
                <a:cs typeface="Arial" panose="020B0604020202020204" pitchFamily="34" charset="0"/>
              </a:rPr>
              <a:t>náklady a poplatky </a:t>
            </a:r>
            <a:r>
              <a:rPr lang="sk-SK" sz="1800" dirty="0">
                <a:solidFill>
                  <a:srgbClr val="141760"/>
                </a:solidFill>
                <a:latin typeface="Arial" panose="020B0604020202020204" pitchFamily="34" charset="0"/>
                <a:cs typeface="Arial" panose="020B0604020202020204" pitchFamily="34" charset="0"/>
              </a:rPr>
              <a:t>sú riadne </a:t>
            </a:r>
            <a:r>
              <a:rPr lang="sk-SK" sz="1800" b="1" dirty="0">
                <a:solidFill>
                  <a:srgbClr val="141760"/>
                </a:solidFill>
                <a:latin typeface="Arial" panose="020B0604020202020204" pitchFamily="34" charset="0"/>
                <a:cs typeface="Arial" panose="020B0604020202020204" pitchFamily="34" charset="0"/>
              </a:rPr>
              <a:t>identifikované</a:t>
            </a:r>
            <a:r>
              <a:rPr lang="sk-SK" sz="1800" dirty="0">
                <a:solidFill>
                  <a:srgbClr val="141760"/>
                </a:solidFill>
                <a:latin typeface="Arial" panose="020B0604020202020204" pitchFamily="34" charset="0"/>
                <a:cs typeface="Arial" panose="020B0604020202020204" pitchFamily="34" charset="0"/>
              </a:rPr>
              <a:t>, </a:t>
            </a:r>
            <a:r>
              <a:rPr lang="sk-SK" sz="1800" b="1" dirty="0">
                <a:solidFill>
                  <a:srgbClr val="141760"/>
                </a:solidFill>
                <a:latin typeface="Arial" panose="020B0604020202020204" pitchFamily="34" charset="0"/>
                <a:cs typeface="Arial" panose="020B0604020202020204" pitchFamily="34" charset="0"/>
              </a:rPr>
              <a:t>vyčíslené</a:t>
            </a:r>
            <a:r>
              <a:rPr lang="sk-SK" sz="1800" dirty="0">
                <a:solidFill>
                  <a:srgbClr val="141760"/>
                </a:solidFill>
                <a:latin typeface="Arial" panose="020B0604020202020204" pitchFamily="34" charset="0"/>
                <a:cs typeface="Arial" panose="020B0604020202020204" pitchFamily="34" charset="0"/>
              </a:rPr>
              <a:t> a </a:t>
            </a:r>
            <a:r>
              <a:rPr lang="sk-SK" sz="1800" b="1" dirty="0">
                <a:solidFill>
                  <a:srgbClr val="141760"/>
                </a:solidFill>
                <a:latin typeface="Arial" panose="020B0604020202020204" pitchFamily="34" charset="0"/>
                <a:cs typeface="Arial" panose="020B0604020202020204" pitchFamily="34" charset="0"/>
              </a:rPr>
              <a:t>nie sú neprimerané</a:t>
            </a:r>
            <a:r>
              <a:rPr lang="sk-SK" sz="1800" dirty="0">
                <a:solidFill>
                  <a:srgbClr val="141760"/>
                </a:solidFill>
                <a:latin typeface="Arial" panose="020B0604020202020204" pitchFamily="34" charset="0"/>
                <a:cs typeface="Arial" panose="020B0604020202020204" pitchFamily="34" charset="0"/>
              </a:rPr>
              <a:t>;</a:t>
            </a:r>
          </a:p>
          <a:p>
            <a:pPr lvl="1"/>
            <a:r>
              <a:rPr lang="sk-SK" sz="1800" dirty="0">
                <a:solidFill>
                  <a:srgbClr val="141760"/>
                </a:solidFill>
                <a:latin typeface="Arial" panose="020B0604020202020204" pitchFamily="34" charset="0"/>
                <a:cs typeface="Arial" panose="020B0604020202020204" pitchFamily="34" charset="0"/>
              </a:rPr>
              <a:t>sa uskutočnilo </a:t>
            </a:r>
            <a:r>
              <a:rPr lang="sk-SK" sz="1800" b="1" dirty="0">
                <a:solidFill>
                  <a:srgbClr val="141760"/>
                </a:solidFill>
                <a:latin typeface="Arial" panose="020B0604020202020204" pitchFamily="34" charset="0"/>
                <a:cs typeface="Arial" panose="020B0604020202020204" pitchFamily="34" charset="0"/>
              </a:rPr>
              <a:t>primerané a dostatočné testovanie </a:t>
            </a:r>
            <a:r>
              <a:rPr lang="sk-SK" sz="1800" dirty="0">
                <a:solidFill>
                  <a:srgbClr val="141760"/>
                </a:solidFill>
                <a:latin typeface="Arial" panose="020B0604020202020204" pitchFamily="34" charset="0"/>
                <a:cs typeface="Arial" panose="020B0604020202020204" pitchFamily="34" charset="0"/>
              </a:rPr>
              <a:t>toho, či produkt ponúka </a:t>
            </a:r>
            <a:r>
              <a:rPr lang="sk-SK" sz="1800" b="1" dirty="0">
                <a:solidFill>
                  <a:srgbClr val="141760"/>
                </a:solidFill>
                <a:latin typeface="Arial" panose="020B0604020202020204" pitchFamily="34" charset="0"/>
                <a:cs typeface="Arial" panose="020B0604020202020204" pitchFamily="34" charset="0"/>
              </a:rPr>
              <a:t>hodnotu za peniaze </a:t>
            </a:r>
            <a:r>
              <a:rPr lang="sk-SK" sz="1800" dirty="0">
                <a:solidFill>
                  <a:srgbClr val="141760"/>
                </a:solidFill>
                <a:latin typeface="Arial" panose="020B0604020202020204" pitchFamily="34" charset="0"/>
                <a:cs typeface="Arial" panose="020B0604020202020204" pitchFamily="34" charset="0"/>
              </a:rPr>
              <a:t>s prihliadnutím na potreby, ciele a charakteristiky cieľového trhu </a:t>
            </a:r>
            <a:r>
              <a:rPr lang="sk-SK" sz="1800" b="1" dirty="0">
                <a:solidFill>
                  <a:srgbClr val="141760"/>
                </a:solidFill>
                <a:latin typeface="Arial" panose="020B0604020202020204" pitchFamily="34" charset="0"/>
                <a:cs typeface="Arial" panose="020B0604020202020204" pitchFamily="34" charset="0"/>
              </a:rPr>
              <a:t>počas celej životnosti produktu</a:t>
            </a:r>
            <a:r>
              <a:rPr lang="sk-SK" sz="1800" dirty="0">
                <a:solidFill>
                  <a:srgbClr val="141760"/>
                </a:solidFill>
                <a:latin typeface="Arial" panose="020B0604020202020204" pitchFamily="34" charset="0"/>
                <a:cs typeface="Arial" panose="020B0604020202020204" pitchFamily="34" charset="0"/>
              </a:rPr>
              <a:t>;</a:t>
            </a:r>
          </a:p>
          <a:p>
            <a:pPr lvl="1"/>
            <a:r>
              <a:rPr lang="sk-SK" sz="1800" dirty="0">
                <a:solidFill>
                  <a:srgbClr val="141760"/>
                </a:solidFill>
                <a:latin typeface="Arial" panose="020B0604020202020204" pitchFamily="34" charset="0"/>
                <a:cs typeface="Arial" panose="020B0604020202020204" pitchFamily="34" charset="0"/>
              </a:rPr>
              <a:t>náklady a poplatky, investičná výkonnosť, záruky, krytie a ponúkané služby sa </a:t>
            </a:r>
            <a:r>
              <a:rPr lang="sk-SK" sz="1800" b="1" dirty="0">
                <a:solidFill>
                  <a:srgbClr val="141760"/>
                </a:solidFill>
                <a:latin typeface="Arial" panose="020B0604020202020204" pitchFamily="34" charset="0"/>
                <a:cs typeface="Arial" panose="020B0604020202020204" pitchFamily="34" charset="0"/>
              </a:rPr>
              <a:t>pravidelne prehodnocujú</a:t>
            </a:r>
            <a:r>
              <a:rPr lang="sk-SK" sz="1800" dirty="0">
                <a:solidFill>
                  <a:srgbClr val="141760"/>
                </a:solidFill>
                <a:latin typeface="Arial" panose="020B0604020202020204" pitchFamily="34" charset="0"/>
                <a:cs typeface="Arial" panose="020B0604020202020204" pitchFamily="34" charset="0"/>
              </a:rPr>
              <a:t>.</a:t>
            </a:r>
          </a:p>
          <a:p>
            <a:endParaRPr lang="en-US" sz="1400" dirty="0"/>
          </a:p>
          <a:p>
            <a:endParaRPr lang="sk-SK" dirty="0"/>
          </a:p>
        </p:txBody>
      </p:sp>
    </p:spTree>
    <p:extLst>
      <p:ext uri="{BB962C8B-B14F-4D97-AF65-F5344CB8AC3E}">
        <p14:creationId xmlns:p14="http://schemas.microsoft.com/office/powerpoint/2010/main" val="4127354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DED6A0-2E3A-D08D-9DA7-74FBCF86D6CD}"/>
              </a:ext>
            </a:extLst>
          </p:cNvPr>
          <p:cNvSpPr>
            <a:spLocks noGrp="1"/>
          </p:cNvSpPr>
          <p:nvPr>
            <p:ph type="title"/>
          </p:nvPr>
        </p:nvSpPr>
        <p:spPr>
          <a:xfrm>
            <a:off x="611560" y="1077584"/>
            <a:ext cx="7920880" cy="270030"/>
          </a:xfrm>
        </p:spPr>
        <p:txBody>
          <a:bodyPr/>
          <a:lstStyle/>
          <a:p>
            <a:r>
              <a:rPr lang="sk-SK" dirty="0"/>
              <a:t>Základné princípy posudzovania pre </a:t>
            </a:r>
            <a:r>
              <a:rPr lang="sk-SK" dirty="0" err="1"/>
              <a:t>IBIPs</a:t>
            </a:r>
            <a:endParaRPr lang="sk-SK" dirty="0"/>
          </a:p>
        </p:txBody>
      </p:sp>
      <p:graphicFrame>
        <p:nvGraphicFramePr>
          <p:cNvPr id="4" name="Zástupný objekt pre obsah 3">
            <a:extLst>
              <a:ext uri="{FF2B5EF4-FFF2-40B4-BE49-F238E27FC236}">
                <a16:creationId xmlns:a16="http://schemas.microsoft.com/office/drawing/2014/main" id="{836D800A-86F5-9534-ADF6-01A4EB866EFE}"/>
              </a:ext>
            </a:extLst>
          </p:cNvPr>
          <p:cNvGraphicFramePr>
            <a:graphicFrameLocks noGrp="1"/>
          </p:cNvGraphicFramePr>
          <p:nvPr>
            <p:ph idx="1"/>
            <p:extLst>
              <p:ext uri="{D42A27DB-BD31-4B8C-83A1-F6EECF244321}">
                <p14:modId xmlns:p14="http://schemas.microsoft.com/office/powerpoint/2010/main" val="3264386748"/>
              </p:ext>
            </p:extLst>
          </p:nvPr>
        </p:nvGraphicFramePr>
        <p:xfrm>
          <a:off x="611188" y="1558131"/>
          <a:ext cx="7921625"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36327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22A93D-216E-03AF-0E05-557AB6EB8FBA}"/>
              </a:ext>
            </a:extLst>
          </p:cNvPr>
          <p:cNvSpPr>
            <a:spLocks noGrp="1"/>
          </p:cNvSpPr>
          <p:nvPr>
            <p:ph type="title"/>
          </p:nvPr>
        </p:nvSpPr>
        <p:spPr>
          <a:xfrm>
            <a:off x="611560" y="1077584"/>
            <a:ext cx="7920880" cy="270030"/>
          </a:xfrm>
        </p:spPr>
        <p:txBody>
          <a:bodyPr/>
          <a:lstStyle/>
          <a:p>
            <a:r>
              <a:rPr lang="sk-SK" dirty="0"/>
              <a:t>1. Náklady a poplatky</a:t>
            </a:r>
          </a:p>
        </p:txBody>
      </p:sp>
      <p:sp>
        <p:nvSpPr>
          <p:cNvPr id="3" name="Zástupný objekt pre obsah 2">
            <a:extLst>
              <a:ext uri="{FF2B5EF4-FFF2-40B4-BE49-F238E27FC236}">
                <a16:creationId xmlns:a16="http://schemas.microsoft.com/office/drawing/2014/main" id="{2619D239-3278-FCF4-C656-13517ACB5EC7}"/>
              </a:ext>
            </a:extLst>
          </p:cNvPr>
          <p:cNvSpPr>
            <a:spLocks noGrp="1"/>
          </p:cNvSpPr>
          <p:nvPr>
            <p:ph idx="1"/>
          </p:nvPr>
        </p:nvSpPr>
        <p:spPr>
          <a:xfrm>
            <a:off x="611560" y="1491631"/>
            <a:ext cx="7920880" cy="3528391"/>
          </a:xfrm>
        </p:spPr>
        <p:txBody>
          <a:bodyPr>
            <a:normAutofit fontScale="92500" lnSpcReduction="10000"/>
          </a:bodyPr>
          <a:lstStyle/>
          <a:p>
            <a:pPr marL="0" indent="0">
              <a:buNone/>
            </a:pPr>
            <a:r>
              <a:rPr lang="sk-SK" sz="1400" b="1" dirty="0"/>
              <a:t>EIOPA </a:t>
            </a:r>
            <a:r>
              <a:rPr lang="sk-SK" sz="1400" b="1" dirty="0" err="1"/>
              <a:t>Supervisory</a:t>
            </a:r>
            <a:r>
              <a:rPr lang="sk-SK" sz="1400" b="1" dirty="0"/>
              <a:t> </a:t>
            </a:r>
            <a:r>
              <a:rPr lang="sk-SK" sz="1400" b="1" dirty="0" err="1"/>
              <a:t>Statement</a:t>
            </a:r>
            <a:r>
              <a:rPr lang="sk-SK" sz="1400" b="1" dirty="0"/>
              <a:t>:</a:t>
            </a:r>
          </a:p>
          <a:p>
            <a:r>
              <a:rPr lang="sk-SK" sz="1400" dirty="0"/>
              <a:t>Primerané</a:t>
            </a:r>
            <a:r>
              <a:rPr lang="en-US" sz="1400" dirty="0"/>
              <a:t> </a:t>
            </a:r>
            <a:r>
              <a:rPr lang="en-US" sz="1400" dirty="0" err="1"/>
              <a:t>náklady</a:t>
            </a:r>
            <a:r>
              <a:rPr lang="en-US" sz="1400" dirty="0"/>
              <a:t> </a:t>
            </a:r>
            <a:r>
              <a:rPr lang="en-US" sz="1400" dirty="0" err="1"/>
              <a:t>sú</a:t>
            </a:r>
            <a:r>
              <a:rPr lang="en-US" sz="1400" dirty="0"/>
              <a:t> </a:t>
            </a:r>
            <a:r>
              <a:rPr lang="en-US" sz="1400" dirty="0" err="1"/>
              <a:t>náklady</a:t>
            </a:r>
            <a:r>
              <a:rPr lang="en-US" sz="1400" dirty="0"/>
              <a:t> </a:t>
            </a:r>
            <a:r>
              <a:rPr lang="en-US" sz="1400" dirty="0" err="1"/>
              <a:t>účtované</a:t>
            </a:r>
            <a:r>
              <a:rPr lang="en-US" sz="1400" dirty="0"/>
              <a:t> </a:t>
            </a:r>
            <a:r>
              <a:rPr lang="en-US" sz="1400" dirty="0" err="1"/>
              <a:t>zákazníkom</a:t>
            </a:r>
            <a:r>
              <a:rPr lang="en-US" sz="1400" dirty="0"/>
              <a:t>, </a:t>
            </a:r>
            <a:r>
              <a:rPr lang="en-US" sz="1400" dirty="0" err="1"/>
              <a:t>ktoré</a:t>
            </a:r>
            <a:r>
              <a:rPr lang="en-US" sz="1400" dirty="0"/>
              <a:t> </a:t>
            </a:r>
            <a:r>
              <a:rPr lang="en-US" sz="1400" dirty="0" err="1"/>
              <a:t>sú</a:t>
            </a:r>
            <a:r>
              <a:rPr lang="en-US" sz="1400" dirty="0"/>
              <a:t> v </a:t>
            </a:r>
            <a:r>
              <a:rPr lang="en-US" sz="1400" dirty="0" err="1"/>
              <a:t>súlade</a:t>
            </a:r>
            <a:r>
              <a:rPr lang="en-US" sz="1400" dirty="0"/>
              <a:t> s </a:t>
            </a:r>
            <a:r>
              <a:rPr lang="en-US" sz="1400" dirty="0" err="1"/>
              <a:t>potrebami</a:t>
            </a:r>
            <a:r>
              <a:rPr lang="en-US" sz="1400" dirty="0"/>
              <a:t> a </a:t>
            </a:r>
            <a:r>
              <a:rPr lang="en-US" sz="1400" dirty="0" err="1"/>
              <a:t>cieľmi</a:t>
            </a:r>
            <a:r>
              <a:rPr lang="en-US" sz="1400" dirty="0"/>
              <a:t> </a:t>
            </a:r>
            <a:r>
              <a:rPr lang="en-US" sz="1400" dirty="0" err="1"/>
              <a:t>cieľového</a:t>
            </a:r>
            <a:r>
              <a:rPr lang="en-US" sz="1400" dirty="0"/>
              <a:t> </a:t>
            </a:r>
            <a:r>
              <a:rPr lang="en-US" sz="1400" dirty="0" err="1"/>
              <a:t>trhu</a:t>
            </a:r>
            <a:r>
              <a:rPr lang="en-US" sz="1400" dirty="0"/>
              <a:t> a </a:t>
            </a:r>
            <a:r>
              <a:rPr lang="en-US" sz="1400" dirty="0" err="1"/>
              <a:t>sú</a:t>
            </a:r>
            <a:r>
              <a:rPr lang="en-US" sz="1400" dirty="0"/>
              <a:t> </a:t>
            </a:r>
            <a:r>
              <a:rPr lang="en-US" sz="1400" dirty="0" err="1"/>
              <a:t>jasne</a:t>
            </a:r>
            <a:r>
              <a:rPr lang="en-US" sz="1400" dirty="0"/>
              <a:t> </a:t>
            </a:r>
            <a:r>
              <a:rPr lang="en-US" sz="1400" b="1" dirty="0" err="1"/>
              <a:t>identifikované</a:t>
            </a:r>
            <a:r>
              <a:rPr lang="en-US" sz="1400" b="1" dirty="0"/>
              <a:t> a </a:t>
            </a:r>
            <a:r>
              <a:rPr lang="en-US" sz="1400" b="1" dirty="0" err="1"/>
              <a:t>vyčíslené</a:t>
            </a:r>
            <a:r>
              <a:rPr lang="en-US" sz="1400" dirty="0"/>
              <a:t>. </a:t>
            </a:r>
          </a:p>
          <a:p>
            <a:r>
              <a:rPr lang="sk-SK" sz="1400" dirty="0"/>
              <a:t>Primerané</a:t>
            </a:r>
            <a:r>
              <a:rPr lang="en-US" sz="1400" dirty="0"/>
              <a:t> </a:t>
            </a:r>
            <a:r>
              <a:rPr lang="en-US" sz="1400" dirty="0" err="1"/>
              <a:t>náklady</a:t>
            </a:r>
            <a:r>
              <a:rPr lang="en-US" sz="1400" dirty="0"/>
              <a:t> </a:t>
            </a:r>
            <a:r>
              <a:rPr lang="en-US" sz="1400" dirty="0" err="1"/>
              <a:t>sú</a:t>
            </a:r>
            <a:r>
              <a:rPr lang="en-US" sz="1400" dirty="0"/>
              <a:t> </a:t>
            </a:r>
            <a:r>
              <a:rPr lang="en-US" sz="1400" dirty="0" err="1"/>
              <a:t>najmä</a:t>
            </a:r>
            <a:r>
              <a:rPr lang="en-US" sz="1400" dirty="0"/>
              <a:t> tie </a:t>
            </a:r>
            <a:r>
              <a:rPr lang="en-US" sz="1400" dirty="0" err="1"/>
              <a:t>náklady</a:t>
            </a:r>
            <a:r>
              <a:rPr lang="en-US" sz="1400" dirty="0"/>
              <a:t>, </a:t>
            </a:r>
            <a:r>
              <a:rPr lang="en-US" sz="1400" dirty="0" err="1"/>
              <a:t>ktoré</a:t>
            </a:r>
            <a:r>
              <a:rPr lang="en-US" sz="1400" dirty="0"/>
              <a:t> </a:t>
            </a:r>
            <a:r>
              <a:rPr lang="en-US" sz="1400" dirty="0" err="1"/>
              <a:t>môžu</a:t>
            </a:r>
            <a:r>
              <a:rPr lang="en-US" sz="1400" dirty="0"/>
              <a:t> </a:t>
            </a:r>
            <a:r>
              <a:rPr lang="en-US" sz="1400" b="1" dirty="0" err="1"/>
              <a:t>výrobcovia</a:t>
            </a:r>
            <a:r>
              <a:rPr lang="en-US" sz="1400" b="1" dirty="0"/>
              <a:t> </a:t>
            </a:r>
            <a:r>
              <a:rPr lang="en-US" sz="1400" b="1" dirty="0" err="1"/>
              <a:t>jasne</a:t>
            </a:r>
            <a:r>
              <a:rPr lang="en-US" sz="1400" b="1" dirty="0"/>
              <a:t> </a:t>
            </a:r>
            <a:r>
              <a:rPr lang="en-US" sz="1400" b="1" dirty="0" err="1"/>
              <a:t>prepojiť</a:t>
            </a:r>
            <a:r>
              <a:rPr lang="en-US" sz="1400" b="1" dirty="0"/>
              <a:t> s </a:t>
            </a:r>
            <a:r>
              <a:rPr lang="en-US" sz="1400" b="1" dirty="0" err="1"/>
              <a:t>poskytnutými</a:t>
            </a:r>
            <a:r>
              <a:rPr lang="en-US" sz="1400" b="1" dirty="0"/>
              <a:t> </a:t>
            </a:r>
            <a:r>
              <a:rPr lang="en-US" sz="1400" b="1" dirty="0" err="1"/>
              <a:t>službami</a:t>
            </a:r>
            <a:r>
              <a:rPr lang="en-US" sz="1400" b="1" dirty="0"/>
              <a:t> </a:t>
            </a:r>
            <a:r>
              <a:rPr lang="en-US" sz="1400" b="1" dirty="0" err="1"/>
              <a:t>alebo</a:t>
            </a:r>
            <a:r>
              <a:rPr lang="en-US" sz="1400" b="1" dirty="0"/>
              <a:t> </a:t>
            </a:r>
            <a:r>
              <a:rPr lang="en-US" sz="1400" b="1" dirty="0" err="1"/>
              <a:t>vynaloženými</a:t>
            </a:r>
            <a:r>
              <a:rPr lang="en-US" sz="1400" b="1" dirty="0"/>
              <a:t> </a:t>
            </a:r>
            <a:r>
              <a:rPr lang="en-US" sz="1400" b="1" dirty="0" err="1"/>
              <a:t>výdavkami</a:t>
            </a:r>
            <a:r>
              <a:rPr lang="en-US" sz="1400" b="1" dirty="0"/>
              <a:t> </a:t>
            </a:r>
            <a:r>
              <a:rPr lang="en-US" sz="1400" dirty="0"/>
              <a:t>a </a:t>
            </a:r>
            <a:r>
              <a:rPr lang="en-US" sz="1400" dirty="0" err="1"/>
              <a:t>ktoré</a:t>
            </a:r>
            <a:r>
              <a:rPr lang="en-US" sz="1400" dirty="0"/>
              <a:t> </a:t>
            </a:r>
            <a:r>
              <a:rPr lang="en-US" sz="1400" dirty="0" err="1"/>
              <a:t>sú</a:t>
            </a:r>
            <a:r>
              <a:rPr lang="en-US" sz="1400" dirty="0"/>
              <a:t> </a:t>
            </a:r>
            <a:r>
              <a:rPr lang="en-US" sz="1400" b="1" dirty="0" err="1"/>
              <a:t>úmerné</a:t>
            </a:r>
            <a:r>
              <a:rPr lang="en-US" sz="1400" b="1" dirty="0"/>
              <a:t> </a:t>
            </a:r>
            <a:r>
              <a:rPr lang="en-US" sz="1400" b="1" dirty="0" err="1"/>
              <a:t>úsiliu</a:t>
            </a:r>
            <a:r>
              <a:rPr lang="en-US" sz="1400" b="1" dirty="0"/>
              <a:t> a </a:t>
            </a:r>
            <a:r>
              <a:rPr lang="en-US" sz="1400" b="1" dirty="0" err="1"/>
              <a:t>výdavkom</a:t>
            </a:r>
            <a:r>
              <a:rPr lang="en-US" sz="1400" b="1" dirty="0"/>
              <a:t> </a:t>
            </a:r>
            <a:r>
              <a:rPr lang="en-US" sz="1400" b="1" dirty="0" err="1"/>
              <a:t>vynaloženým</a:t>
            </a:r>
            <a:r>
              <a:rPr lang="en-US" sz="1400" b="1" dirty="0"/>
              <a:t> (</a:t>
            </a:r>
            <a:r>
              <a:rPr lang="en-US" sz="1400" b="1" dirty="0" err="1"/>
              <a:t>spolu</a:t>
            </a:r>
            <a:r>
              <a:rPr lang="en-US" sz="1400" b="1" dirty="0"/>
              <a:t>)</a:t>
            </a:r>
            <a:r>
              <a:rPr lang="en-US" sz="1400" b="1" dirty="0" err="1"/>
              <a:t>výrobcom</a:t>
            </a:r>
            <a:r>
              <a:rPr lang="en-US" sz="1400" b="1" dirty="0"/>
              <a:t> </a:t>
            </a:r>
            <a:r>
              <a:rPr lang="en-US" sz="1400" b="1" dirty="0" err="1"/>
              <a:t>alebo</a:t>
            </a:r>
            <a:r>
              <a:rPr lang="en-US" sz="1400" b="1" dirty="0"/>
              <a:t> </a:t>
            </a:r>
            <a:r>
              <a:rPr lang="en-US" sz="1400" b="1" dirty="0" err="1"/>
              <a:t>distribútormi</a:t>
            </a:r>
            <a:r>
              <a:rPr lang="en-US" sz="1400" dirty="0"/>
              <a:t>.</a:t>
            </a:r>
          </a:p>
          <a:p>
            <a:r>
              <a:rPr lang="en-US" sz="1400" dirty="0" err="1"/>
              <a:t>Okrem</a:t>
            </a:r>
            <a:r>
              <a:rPr lang="en-US" sz="1400" dirty="0"/>
              <a:t> toho </a:t>
            </a:r>
            <a:r>
              <a:rPr lang="en-US" sz="1400" dirty="0" err="1"/>
              <a:t>náklady</a:t>
            </a:r>
            <a:r>
              <a:rPr lang="en-US" sz="1400" dirty="0"/>
              <a:t>, </a:t>
            </a:r>
            <a:r>
              <a:rPr lang="en-US" sz="1400" dirty="0" err="1"/>
              <a:t>ktoré</a:t>
            </a:r>
            <a:r>
              <a:rPr lang="en-US" sz="1400" dirty="0"/>
              <a:t> </a:t>
            </a:r>
            <a:r>
              <a:rPr lang="en-US" sz="1400" b="1" dirty="0" err="1"/>
              <a:t>nie</a:t>
            </a:r>
            <a:r>
              <a:rPr lang="en-US" sz="1400" b="1" dirty="0"/>
              <a:t> </a:t>
            </a:r>
            <a:r>
              <a:rPr lang="en-US" sz="1400" b="1" dirty="0" err="1"/>
              <a:t>sú</a:t>
            </a:r>
            <a:r>
              <a:rPr lang="en-US" sz="1400" b="1" dirty="0"/>
              <a:t> </a:t>
            </a:r>
            <a:r>
              <a:rPr lang="en-US" sz="1400" b="1" dirty="0" err="1"/>
              <a:t>konkrétne</a:t>
            </a:r>
            <a:r>
              <a:rPr lang="en-US" sz="1400" b="1" dirty="0"/>
              <a:t> </a:t>
            </a:r>
            <a:r>
              <a:rPr lang="en-US" sz="1400" b="1" dirty="0" err="1"/>
              <a:t>priraditeľné</a:t>
            </a:r>
            <a:r>
              <a:rPr lang="en-US" sz="1400" b="1" dirty="0"/>
              <a:t> </a:t>
            </a:r>
            <a:r>
              <a:rPr lang="en-US" sz="1400" b="1" dirty="0" err="1"/>
              <a:t>na</a:t>
            </a:r>
            <a:r>
              <a:rPr lang="en-US" sz="1400" b="1" dirty="0"/>
              <a:t> </a:t>
            </a:r>
            <a:r>
              <a:rPr lang="en-US" sz="1400" b="1" dirty="0" err="1"/>
              <a:t>úrovni</a:t>
            </a:r>
            <a:r>
              <a:rPr lang="en-US" sz="1400" b="1" dirty="0"/>
              <a:t> </a:t>
            </a:r>
            <a:r>
              <a:rPr lang="sk-SK" sz="1400" b="1" dirty="0"/>
              <a:t>produktu</a:t>
            </a:r>
            <a:r>
              <a:rPr lang="en-US" sz="1400" dirty="0"/>
              <a:t>, </a:t>
            </a:r>
            <a:r>
              <a:rPr lang="en-US" sz="1400" dirty="0" err="1"/>
              <a:t>ako</a:t>
            </a:r>
            <a:r>
              <a:rPr lang="en-US" sz="1400" dirty="0"/>
              <a:t> </a:t>
            </a:r>
            <a:r>
              <a:rPr lang="en-US" sz="1400" dirty="0" err="1"/>
              <a:t>sú</a:t>
            </a:r>
            <a:r>
              <a:rPr lang="en-US" sz="1400" dirty="0"/>
              <a:t> </a:t>
            </a:r>
            <a:r>
              <a:rPr lang="en-US" sz="1400" dirty="0" err="1"/>
              <a:t>režijné</a:t>
            </a:r>
            <a:r>
              <a:rPr lang="en-US" sz="1400" dirty="0"/>
              <a:t> </a:t>
            </a:r>
            <a:r>
              <a:rPr lang="en-US" sz="1400" dirty="0" err="1"/>
              <a:t>náklady</a:t>
            </a:r>
            <a:r>
              <a:rPr lang="en-US" sz="1400" dirty="0"/>
              <a:t>, marketing </a:t>
            </a:r>
            <a:r>
              <a:rPr lang="en-US" sz="1400" dirty="0" err="1"/>
              <a:t>značky</a:t>
            </a:r>
            <a:r>
              <a:rPr lang="en-US" sz="1400" dirty="0"/>
              <a:t>, </a:t>
            </a:r>
            <a:r>
              <a:rPr lang="en-US" sz="1400" dirty="0" err="1"/>
              <a:t>náklady</a:t>
            </a:r>
            <a:r>
              <a:rPr lang="en-US" sz="1400" dirty="0"/>
              <a:t> </a:t>
            </a:r>
            <a:r>
              <a:rPr lang="en-US" sz="1400" dirty="0" err="1"/>
              <a:t>na</a:t>
            </a:r>
            <a:r>
              <a:rPr lang="en-US" sz="1400" dirty="0"/>
              <a:t> </a:t>
            </a:r>
            <a:r>
              <a:rPr lang="en-US" sz="1400" dirty="0" err="1"/>
              <a:t>kapitál</a:t>
            </a:r>
            <a:r>
              <a:rPr lang="en-US" sz="1400" dirty="0"/>
              <a:t> </a:t>
            </a:r>
            <a:r>
              <a:rPr lang="en-US" sz="1400" dirty="0" err="1"/>
              <a:t>atď</a:t>
            </a:r>
            <a:r>
              <a:rPr lang="en-US" sz="1400" dirty="0"/>
              <a:t>., </a:t>
            </a:r>
            <a:r>
              <a:rPr lang="en-US" sz="1400" dirty="0" err="1"/>
              <a:t>možno</a:t>
            </a:r>
            <a:r>
              <a:rPr lang="en-US" sz="1400" dirty="0"/>
              <a:t> </a:t>
            </a:r>
            <a:r>
              <a:rPr lang="en-US" sz="1400" dirty="0" err="1"/>
              <a:t>tiež</a:t>
            </a:r>
            <a:r>
              <a:rPr lang="en-US" sz="1400" dirty="0"/>
              <a:t> </a:t>
            </a:r>
            <a:r>
              <a:rPr lang="en-US" sz="1400" dirty="0" err="1"/>
              <a:t>považovať</a:t>
            </a:r>
            <a:r>
              <a:rPr lang="en-US" sz="1400" dirty="0"/>
              <a:t> za </a:t>
            </a:r>
            <a:r>
              <a:rPr lang="sk-SK" sz="1400" dirty="0"/>
              <a:t>primerané</a:t>
            </a:r>
            <a:r>
              <a:rPr lang="en-US" sz="1400" dirty="0"/>
              <a:t>, </a:t>
            </a:r>
            <a:r>
              <a:rPr lang="en-US" sz="1400" dirty="0" err="1"/>
              <a:t>pokiaľ</a:t>
            </a:r>
            <a:r>
              <a:rPr lang="en-US" sz="1400" dirty="0"/>
              <a:t> ich </a:t>
            </a:r>
            <a:r>
              <a:rPr lang="en-US" sz="1400" dirty="0" err="1"/>
              <a:t>výrobca</a:t>
            </a:r>
            <a:r>
              <a:rPr lang="en-US" sz="1400" dirty="0"/>
              <a:t> </a:t>
            </a:r>
            <a:r>
              <a:rPr lang="en-US" sz="1400" dirty="0" err="1"/>
              <a:t>jasne</a:t>
            </a:r>
            <a:r>
              <a:rPr lang="en-US" sz="1400" dirty="0"/>
              <a:t> </a:t>
            </a:r>
            <a:r>
              <a:rPr lang="en-US" sz="1400" dirty="0" err="1"/>
              <a:t>identifikuje</a:t>
            </a:r>
            <a:r>
              <a:rPr lang="en-US" sz="1400" dirty="0"/>
              <a:t> a </a:t>
            </a:r>
            <a:r>
              <a:rPr lang="en-US" sz="1400" dirty="0" err="1"/>
              <a:t>kvantifikuje</a:t>
            </a:r>
            <a:r>
              <a:rPr lang="en-US" sz="1400" dirty="0"/>
              <a:t> v </a:t>
            </a:r>
            <a:r>
              <a:rPr lang="en-US" sz="1400" dirty="0" err="1"/>
              <a:t>procese</a:t>
            </a:r>
            <a:r>
              <a:rPr lang="en-US" sz="1400" dirty="0"/>
              <a:t> </a:t>
            </a:r>
            <a:r>
              <a:rPr lang="en-US" sz="1400" dirty="0" err="1"/>
              <a:t>tvorby</a:t>
            </a:r>
            <a:r>
              <a:rPr lang="en-US" sz="1400" dirty="0"/>
              <a:t> </a:t>
            </a:r>
            <a:r>
              <a:rPr lang="en-US" sz="1400" dirty="0" err="1"/>
              <a:t>cien</a:t>
            </a:r>
            <a:r>
              <a:rPr lang="en-US" sz="1400" dirty="0"/>
              <a:t> a </a:t>
            </a:r>
            <a:r>
              <a:rPr lang="en-US" sz="1400" dirty="0" err="1"/>
              <a:t>účtuje</a:t>
            </a:r>
            <a:r>
              <a:rPr lang="en-US" sz="1400" dirty="0"/>
              <a:t> ich </a:t>
            </a:r>
            <a:r>
              <a:rPr lang="en-US" sz="1400" dirty="0" err="1"/>
              <a:t>zákazníkom</a:t>
            </a:r>
            <a:r>
              <a:rPr lang="en-US" sz="1400" dirty="0"/>
              <a:t> </a:t>
            </a:r>
            <a:r>
              <a:rPr lang="en-US" sz="1400" b="1" dirty="0"/>
              <a:t>v </a:t>
            </a:r>
            <a:r>
              <a:rPr lang="en-US" sz="1400" b="1" dirty="0" err="1"/>
              <a:t>primeranom</a:t>
            </a:r>
            <a:r>
              <a:rPr lang="en-US" sz="1400" b="1" dirty="0"/>
              <a:t> </a:t>
            </a:r>
            <a:r>
              <a:rPr lang="en-US" sz="1400" b="1" dirty="0" err="1"/>
              <a:t>pomere</a:t>
            </a:r>
            <a:r>
              <a:rPr lang="en-US" sz="1400" dirty="0"/>
              <a:t>.</a:t>
            </a:r>
          </a:p>
          <a:p>
            <a:r>
              <a:rPr lang="en-US" sz="1400" dirty="0"/>
              <a:t>V </a:t>
            </a:r>
            <a:r>
              <a:rPr lang="en-US" sz="1400" dirty="0" err="1"/>
              <a:t>prípade</a:t>
            </a:r>
            <a:r>
              <a:rPr lang="en-US" sz="1400" dirty="0"/>
              <a:t> </a:t>
            </a:r>
            <a:r>
              <a:rPr lang="en-US" sz="1400" dirty="0" err="1"/>
              <a:t>identifikovaných</a:t>
            </a:r>
            <a:r>
              <a:rPr lang="en-US" sz="1400" dirty="0"/>
              <a:t> </a:t>
            </a:r>
            <a:r>
              <a:rPr lang="en-US" sz="1400" dirty="0" err="1"/>
              <a:t>nákladov</a:t>
            </a:r>
            <a:r>
              <a:rPr lang="en-US" sz="1400" dirty="0"/>
              <a:t> by </a:t>
            </a:r>
            <a:r>
              <a:rPr lang="en-US" sz="1400" dirty="0" err="1"/>
              <a:t>príslušné</a:t>
            </a:r>
            <a:r>
              <a:rPr lang="en-US" sz="1400" dirty="0"/>
              <a:t> </a:t>
            </a:r>
            <a:r>
              <a:rPr lang="sk-SK" sz="1400" dirty="0" err="1"/>
              <a:t>dohľadové</a:t>
            </a:r>
            <a:r>
              <a:rPr lang="sk-SK" sz="1400" dirty="0"/>
              <a:t> </a:t>
            </a:r>
            <a:r>
              <a:rPr lang="en-US" sz="1400" dirty="0" err="1"/>
              <a:t>orgány</a:t>
            </a:r>
            <a:r>
              <a:rPr lang="en-US" sz="1400" dirty="0"/>
              <a:t> </a:t>
            </a:r>
            <a:r>
              <a:rPr lang="en-US" sz="1400" dirty="0" err="1"/>
              <a:t>mali</a:t>
            </a:r>
            <a:r>
              <a:rPr lang="en-US" sz="1400" dirty="0"/>
              <a:t> </a:t>
            </a:r>
            <a:r>
              <a:rPr lang="en-US" sz="1400" dirty="0" err="1"/>
              <a:t>posúdiť</a:t>
            </a:r>
            <a:r>
              <a:rPr lang="en-US" sz="1400" dirty="0"/>
              <a:t>, </a:t>
            </a:r>
            <a:r>
              <a:rPr lang="en-US" sz="1400" dirty="0" err="1"/>
              <a:t>či</a:t>
            </a:r>
            <a:r>
              <a:rPr lang="en-US" sz="1400" dirty="0"/>
              <a:t> </a:t>
            </a:r>
            <a:r>
              <a:rPr lang="en-US" sz="1400" dirty="0" err="1"/>
              <a:t>výrobca</a:t>
            </a:r>
            <a:r>
              <a:rPr lang="en-US" sz="1400" dirty="0"/>
              <a:t> </a:t>
            </a:r>
            <a:r>
              <a:rPr lang="en-US" sz="1400" dirty="0" err="1"/>
              <a:t>poistného</a:t>
            </a:r>
            <a:r>
              <a:rPr lang="en-US" sz="1400" dirty="0"/>
              <a:t> </a:t>
            </a:r>
            <a:r>
              <a:rPr lang="en-US" sz="1400" dirty="0" err="1"/>
              <a:t>produktu</a:t>
            </a:r>
            <a:r>
              <a:rPr lang="en-US" sz="1400" dirty="0"/>
              <a:t> </a:t>
            </a:r>
            <a:r>
              <a:rPr lang="en-US" sz="1400" dirty="0" err="1"/>
              <a:t>dostatočne</a:t>
            </a:r>
            <a:r>
              <a:rPr lang="en-US" sz="1400" dirty="0"/>
              <a:t> </a:t>
            </a:r>
            <a:r>
              <a:rPr lang="en-US" sz="1400" dirty="0" err="1"/>
              <a:t>preukázal</a:t>
            </a:r>
            <a:r>
              <a:rPr lang="en-US" sz="1400" dirty="0"/>
              <a:t>, </a:t>
            </a:r>
            <a:r>
              <a:rPr lang="en-US" sz="1400" dirty="0" err="1"/>
              <a:t>že</a:t>
            </a:r>
            <a:r>
              <a:rPr lang="en-US" sz="1400" dirty="0"/>
              <a:t> </a:t>
            </a:r>
            <a:r>
              <a:rPr lang="en-US" sz="1400" dirty="0" err="1"/>
              <a:t>náklady</a:t>
            </a:r>
            <a:r>
              <a:rPr lang="en-US" sz="1400" dirty="0"/>
              <a:t> </a:t>
            </a:r>
            <a:r>
              <a:rPr lang="en-US" sz="1400" dirty="0" err="1"/>
              <a:t>sú</a:t>
            </a:r>
            <a:r>
              <a:rPr lang="en-US" sz="1400" dirty="0"/>
              <a:t> </a:t>
            </a:r>
            <a:r>
              <a:rPr lang="en-US" sz="1400" b="1" dirty="0" err="1"/>
              <a:t>primerané</a:t>
            </a:r>
            <a:r>
              <a:rPr lang="en-US" sz="1400" b="1" dirty="0"/>
              <a:t> v </a:t>
            </a:r>
            <a:r>
              <a:rPr lang="en-US" sz="1400" b="1" dirty="0" err="1"/>
              <a:t>porovnaní</a:t>
            </a:r>
            <a:r>
              <a:rPr lang="en-US" sz="1400" b="1" dirty="0"/>
              <a:t> s </a:t>
            </a:r>
            <a:r>
              <a:rPr lang="en-US" sz="1400" b="1" dirty="0" err="1"/>
              <a:t>trhovými</a:t>
            </a:r>
            <a:r>
              <a:rPr lang="en-US" sz="1400" b="1" dirty="0"/>
              <a:t> </a:t>
            </a:r>
            <a:r>
              <a:rPr lang="en-US" sz="1400" b="1" dirty="0" err="1"/>
              <a:t>štandardmi</a:t>
            </a:r>
            <a:r>
              <a:rPr lang="en-US" sz="1400" dirty="0"/>
              <a:t>, </a:t>
            </a:r>
            <a:r>
              <a:rPr lang="en-US" sz="1400" dirty="0" err="1"/>
              <a:t>typom</a:t>
            </a:r>
            <a:r>
              <a:rPr lang="en-US" sz="1400" dirty="0"/>
              <a:t> </a:t>
            </a:r>
            <a:r>
              <a:rPr lang="en-US" sz="1400" dirty="0" err="1"/>
              <a:t>poskytovanej</a:t>
            </a:r>
            <a:r>
              <a:rPr lang="en-US" sz="1400" dirty="0"/>
              <a:t> </a:t>
            </a:r>
            <a:r>
              <a:rPr lang="en-US" sz="1400" dirty="0" err="1"/>
              <a:t>služby</a:t>
            </a:r>
            <a:r>
              <a:rPr lang="en-US" sz="1400" dirty="0"/>
              <a:t> a </a:t>
            </a:r>
            <a:r>
              <a:rPr lang="en-US" sz="1400" dirty="0" err="1"/>
              <a:t>potrebami</a:t>
            </a:r>
            <a:r>
              <a:rPr lang="en-US" sz="1400" dirty="0"/>
              <a:t>, </a:t>
            </a:r>
            <a:r>
              <a:rPr lang="en-US" sz="1400" dirty="0" err="1"/>
              <a:t>cieľmi</a:t>
            </a:r>
            <a:r>
              <a:rPr lang="en-US" sz="1400" dirty="0"/>
              <a:t> a </a:t>
            </a:r>
            <a:r>
              <a:rPr lang="en-US" sz="1400" dirty="0" err="1"/>
              <a:t>charakteristikami</a:t>
            </a:r>
            <a:r>
              <a:rPr lang="en-US" sz="1400" dirty="0"/>
              <a:t> </a:t>
            </a:r>
            <a:r>
              <a:rPr lang="en-US" sz="1400" dirty="0" err="1"/>
              <a:t>cieľového</a:t>
            </a:r>
            <a:r>
              <a:rPr lang="en-US" sz="1400" dirty="0"/>
              <a:t> </a:t>
            </a:r>
            <a:r>
              <a:rPr lang="en-US" sz="1400" dirty="0" err="1"/>
              <a:t>trhu</a:t>
            </a:r>
            <a:r>
              <a:rPr lang="en-US" sz="1400" dirty="0"/>
              <a:t>. </a:t>
            </a:r>
          </a:p>
          <a:p>
            <a:r>
              <a:rPr lang="en-US" sz="1400" dirty="0" err="1"/>
              <a:t>Predovšetkým</a:t>
            </a:r>
            <a:r>
              <a:rPr lang="en-US" sz="1400" dirty="0"/>
              <a:t> </a:t>
            </a:r>
            <a:r>
              <a:rPr lang="en-US" sz="1400" dirty="0" err="1"/>
              <a:t>sa</a:t>
            </a:r>
            <a:r>
              <a:rPr lang="en-US" sz="1400" dirty="0"/>
              <a:t> </a:t>
            </a:r>
            <a:r>
              <a:rPr lang="en-US" sz="1400" dirty="0" err="1"/>
              <a:t>očakáva</a:t>
            </a:r>
            <a:r>
              <a:rPr lang="en-US" sz="1400" dirty="0"/>
              <a:t>, </a:t>
            </a:r>
            <a:r>
              <a:rPr lang="en-US" sz="1400" dirty="0" err="1"/>
              <a:t>že</a:t>
            </a:r>
            <a:r>
              <a:rPr lang="en-US" sz="1400" dirty="0"/>
              <a:t> </a:t>
            </a:r>
            <a:r>
              <a:rPr lang="en-US" sz="1400" b="1" dirty="0" err="1"/>
              <a:t>podkladové</a:t>
            </a:r>
            <a:r>
              <a:rPr lang="en-US" sz="1400" b="1" dirty="0"/>
              <a:t> </a:t>
            </a:r>
            <a:r>
              <a:rPr lang="en-US" sz="1400" b="1" dirty="0" err="1"/>
              <a:t>fondy</a:t>
            </a:r>
            <a:r>
              <a:rPr lang="en-US" sz="1400" b="1" dirty="0"/>
              <a:t> </a:t>
            </a:r>
            <a:r>
              <a:rPr lang="en-US" sz="1400" b="1" dirty="0" err="1"/>
              <a:t>spravované</a:t>
            </a:r>
            <a:r>
              <a:rPr lang="en-US" sz="1400" b="1" dirty="0"/>
              <a:t> </a:t>
            </a:r>
            <a:r>
              <a:rPr lang="en-US" sz="1400" b="1" dirty="0" err="1"/>
              <a:t>pridruženými</a:t>
            </a:r>
            <a:r>
              <a:rPr lang="en-US" sz="1400" b="1" dirty="0"/>
              <a:t> </a:t>
            </a:r>
            <a:r>
              <a:rPr lang="sk-SK" sz="1400" b="1" dirty="0"/>
              <a:t>entitami</a:t>
            </a:r>
            <a:r>
              <a:rPr lang="en-US" sz="1400" b="1" dirty="0"/>
              <a:t> </a:t>
            </a:r>
            <a:r>
              <a:rPr lang="en-US" sz="1400" dirty="0" err="1"/>
              <a:t>sa</a:t>
            </a:r>
            <a:r>
              <a:rPr lang="en-US" sz="1400" dirty="0"/>
              <a:t> </a:t>
            </a:r>
            <a:r>
              <a:rPr lang="en-US" sz="1400" dirty="0" err="1"/>
              <a:t>sprístupnia</a:t>
            </a:r>
            <a:r>
              <a:rPr lang="en-US" sz="1400" dirty="0"/>
              <a:t> </a:t>
            </a:r>
            <a:r>
              <a:rPr lang="en-US" sz="1400" dirty="0" err="1"/>
              <a:t>len</a:t>
            </a:r>
            <a:r>
              <a:rPr lang="en-US" sz="1400" dirty="0"/>
              <a:t> </a:t>
            </a:r>
            <a:r>
              <a:rPr lang="en-US" sz="1400" dirty="0" err="1"/>
              <a:t>vtedy</a:t>
            </a:r>
            <a:r>
              <a:rPr lang="en-US" sz="1400" dirty="0"/>
              <a:t>, </a:t>
            </a:r>
            <a:r>
              <a:rPr lang="en-US" sz="1400" dirty="0" err="1"/>
              <a:t>ak</a:t>
            </a:r>
            <a:r>
              <a:rPr lang="en-US" sz="1400" dirty="0"/>
              <a:t> </a:t>
            </a:r>
            <a:r>
              <a:rPr lang="en-US" sz="1400" dirty="0" err="1"/>
              <a:t>ponúkajú</a:t>
            </a:r>
            <a:r>
              <a:rPr lang="en-US" sz="1400" dirty="0"/>
              <a:t> </a:t>
            </a:r>
            <a:r>
              <a:rPr lang="en-US" sz="1400" b="1" dirty="0" err="1"/>
              <a:t>aspoň</a:t>
            </a:r>
            <a:r>
              <a:rPr lang="en-US" sz="1400" b="1" dirty="0"/>
              <a:t> </a:t>
            </a:r>
            <a:r>
              <a:rPr lang="en-US" sz="1400" b="1" dirty="0" err="1"/>
              <a:t>podobný</a:t>
            </a:r>
            <a:r>
              <a:rPr lang="en-US" sz="1400" b="1" dirty="0"/>
              <a:t> </a:t>
            </a:r>
            <a:r>
              <a:rPr lang="en-US" sz="1400" b="1" dirty="0" err="1"/>
              <a:t>pomer</a:t>
            </a:r>
            <a:r>
              <a:rPr lang="en-US" sz="1400" b="1" dirty="0"/>
              <a:t> </a:t>
            </a:r>
            <a:r>
              <a:rPr lang="en-US" sz="1400" b="1" dirty="0" err="1"/>
              <a:t>ceny</a:t>
            </a:r>
            <a:r>
              <a:rPr lang="en-US" sz="1400" b="1" dirty="0"/>
              <a:t> a </a:t>
            </a:r>
            <a:r>
              <a:rPr lang="en-US" sz="1400" b="1" dirty="0" err="1"/>
              <a:t>kvality</a:t>
            </a:r>
            <a:r>
              <a:rPr lang="en-US" sz="1400" b="1" dirty="0"/>
              <a:t> </a:t>
            </a:r>
            <a:r>
              <a:rPr lang="en-US" sz="1400" b="1" dirty="0" err="1"/>
              <a:t>ako</a:t>
            </a:r>
            <a:r>
              <a:rPr lang="en-US" sz="1400" b="1" dirty="0"/>
              <a:t> </a:t>
            </a:r>
            <a:r>
              <a:rPr lang="en-US" sz="1400" b="1" dirty="0" err="1"/>
              <a:t>porovnateľné</a:t>
            </a:r>
            <a:r>
              <a:rPr lang="en-US" sz="1400" b="1" dirty="0"/>
              <a:t> </a:t>
            </a:r>
            <a:r>
              <a:rPr lang="en-US" sz="1400" b="1" dirty="0" err="1"/>
              <a:t>fondy</a:t>
            </a:r>
            <a:r>
              <a:rPr lang="en-US" sz="1400" b="1" dirty="0"/>
              <a:t> </a:t>
            </a:r>
            <a:r>
              <a:rPr lang="en-US" sz="1400" b="1" dirty="0" err="1"/>
              <a:t>na</a:t>
            </a:r>
            <a:r>
              <a:rPr lang="en-US" sz="1400" b="1" dirty="0"/>
              <a:t> </a:t>
            </a:r>
            <a:r>
              <a:rPr lang="en-US" sz="1400" b="1" dirty="0" err="1"/>
              <a:t>trhu</a:t>
            </a:r>
            <a:r>
              <a:rPr lang="en-US" sz="1400" dirty="0"/>
              <a:t>. Tieto </a:t>
            </a:r>
            <a:r>
              <a:rPr lang="en-US" sz="1400" dirty="0" err="1"/>
              <a:t>posúdenia</a:t>
            </a:r>
            <a:r>
              <a:rPr lang="en-US" sz="1400" dirty="0"/>
              <a:t> by </a:t>
            </a:r>
            <a:r>
              <a:rPr lang="en-US" sz="1400" dirty="0" err="1"/>
              <a:t>mali</a:t>
            </a:r>
            <a:r>
              <a:rPr lang="en-US" sz="1400" dirty="0"/>
              <a:t> </a:t>
            </a:r>
            <a:r>
              <a:rPr lang="en-US" sz="1400" dirty="0" err="1"/>
              <a:t>byť</a:t>
            </a:r>
            <a:r>
              <a:rPr lang="en-US" sz="1400" dirty="0"/>
              <a:t> </a:t>
            </a:r>
            <a:r>
              <a:rPr lang="en-US" sz="1400" dirty="0" err="1"/>
              <a:t>zrejmé</a:t>
            </a:r>
            <a:r>
              <a:rPr lang="en-US" sz="1400" dirty="0"/>
              <a:t> v </a:t>
            </a:r>
            <a:r>
              <a:rPr lang="en-US" sz="1400" dirty="0" err="1"/>
              <a:t>procese</a:t>
            </a:r>
            <a:r>
              <a:rPr lang="en-US" sz="1400" dirty="0"/>
              <a:t> </a:t>
            </a:r>
            <a:r>
              <a:rPr lang="en-US" sz="1400" dirty="0" err="1"/>
              <a:t>navrhovania</a:t>
            </a:r>
            <a:r>
              <a:rPr lang="en-US" sz="1400" dirty="0"/>
              <a:t>, </a:t>
            </a:r>
            <a:r>
              <a:rPr lang="en-US" sz="1400" dirty="0" err="1"/>
              <a:t>testovania</a:t>
            </a:r>
            <a:r>
              <a:rPr lang="en-US" sz="1400" dirty="0"/>
              <a:t> a </a:t>
            </a:r>
            <a:r>
              <a:rPr lang="en-US" sz="1400" dirty="0" err="1"/>
              <a:t>stanovovania</a:t>
            </a:r>
            <a:r>
              <a:rPr lang="en-US" sz="1400" dirty="0"/>
              <a:t> </a:t>
            </a:r>
            <a:r>
              <a:rPr lang="en-US" sz="1400" dirty="0" err="1"/>
              <a:t>cien</a:t>
            </a:r>
            <a:r>
              <a:rPr lang="en-US" sz="1400" dirty="0"/>
              <a:t> </a:t>
            </a:r>
            <a:r>
              <a:rPr lang="en-US" sz="1400" dirty="0" err="1"/>
              <a:t>produktov</a:t>
            </a:r>
            <a:r>
              <a:rPr lang="en-US" sz="1400" dirty="0"/>
              <a:t> a </a:t>
            </a:r>
            <a:r>
              <a:rPr lang="en-US" sz="1400" dirty="0" err="1"/>
              <a:t>mali</a:t>
            </a:r>
            <a:r>
              <a:rPr lang="en-US" sz="1400" dirty="0"/>
              <a:t> by </a:t>
            </a:r>
            <a:r>
              <a:rPr lang="en-US" sz="1400" dirty="0" err="1"/>
              <a:t>byť</a:t>
            </a:r>
            <a:r>
              <a:rPr lang="en-US" sz="1400" dirty="0"/>
              <a:t> </a:t>
            </a:r>
            <a:r>
              <a:rPr lang="en-US" sz="1400" dirty="0" err="1"/>
              <a:t>zavedené</a:t>
            </a:r>
            <a:r>
              <a:rPr lang="en-US" sz="1400" dirty="0"/>
              <a:t> </a:t>
            </a:r>
            <a:r>
              <a:rPr lang="en-US" sz="1400" dirty="0" err="1"/>
              <a:t>systémy</a:t>
            </a:r>
            <a:r>
              <a:rPr lang="en-US" sz="1400" dirty="0"/>
              <a:t> a </a:t>
            </a:r>
            <a:r>
              <a:rPr lang="en-US" sz="1400" dirty="0" err="1"/>
              <a:t>kontroly</a:t>
            </a:r>
            <a:r>
              <a:rPr lang="en-US" sz="1400" dirty="0"/>
              <a:t> </a:t>
            </a:r>
            <a:r>
              <a:rPr lang="en-US" sz="1400" dirty="0" err="1"/>
              <a:t>na</a:t>
            </a:r>
            <a:r>
              <a:rPr lang="en-US" sz="1400" dirty="0"/>
              <a:t> </a:t>
            </a:r>
            <a:r>
              <a:rPr lang="en-US" sz="1400" dirty="0" err="1"/>
              <a:t>zabezpečenie</a:t>
            </a:r>
            <a:r>
              <a:rPr lang="en-US" sz="1400" dirty="0"/>
              <a:t> </a:t>
            </a:r>
            <a:r>
              <a:rPr lang="en-US" sz="1400" dirty="0" err="1"/>
              <a:t>riadenia</a:t>
            </a:r>
            <a:r>
              <a:rPr lang="en-US" sz="1400" dirty="0"/>
              <a:t> a </a:t>
            </a:r>
            <a:r>
              <a:rPr lang="en-US" sz="1400" dirty="0" err="1"/>
              <a:t>zmierňovania</a:t>
            </a:r>
            <a:r>
              <a:rPr lang="en-US" sz="1400" dirty="0"/>
              <a:t> </a:t>
            </a:r>
            <a:r>
              <a:rPr lang="en-US" sz="1400" dirty="0" err="1"/>
              <a:t>konfliktov</a:t>
            </a:r>
            <a:r>
              <a:rPr lang="en-US" sz="1400" dirty="0"/>
              <a:t> </a:t>
            </a:r>
            <a:r>
              <a:rPr lang="en-US" sz="1400" dirty="0" err="1"/>
              <a:t>záujmov</a:t>
            </a:r>
            <a:r>
              <a:rPr lang="en-US" sz="1400" dirty="0"/>
              <a:t>.</a:t>
            </a:r>
          </a:p>
          <a:p>
            <a:endParaRPr lang="sk-SK" dirty="0"/>
          </a:p>
        </p:txBody>
      </p:sp>
    </p:spTree>
    <p:extLst>
      <p:ext uri="{BB962C8B-B14F-4D97-AF65-F5344CB8AC3E}">
        <p14:creationId xmlns:p14="http://schemas.microsoft.com/office/powerpoint/2010/main" val="230429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err="1"/>
              <a:t>Value</a:t>
            </a:r>
            <a:r>
              <a:rPr lang="sk-SK" dirty="0"/>
              <a:t> </a:t>
            </a:r>
            <a:r>
              <a:rPr lang="sk-SK" dirty="0" err="1"/>
              <a:t>for</a:t>
            </a:r>
            <a:r>
              <a:rPr lang="sk-SK" dirty="0"/>
              <a:t> Money v cestovnom poistení</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a:bodyPr>
          <a:lstStyle/>
          <a:p>
            <a:pPr marL="0" indent="0">
              <a:buNone/>
            </a:pPr>
            <a:r>
              <a:rPr lang="sk-SK" sz="1400" b="1" dirty="0"/>
              <a:t>Prieskum EIOPA k produktom cestovného poistenia (2019):</a:t>
            </a:r>
          </a:p>
          <a:p>
            <a:r>
              <a:rPr lang="sk-SK" sz="1400" dirty="0"/>
              <a:t>často vysoké provízie (max. 94 %, priemer 24 %)</a:t>
            </a:r>
          </a:p>
          <a:p>
            <a:r>
              <a:rPr lang="sk-SK" sz="1400" dirty="0"/>
              <a:t>často veľmi nízka </a:t>
            </a:r>
            <a:r>
              <a:rPr lang="sk-SK" sz="1400" dirty="0" err="1"/>
              <a:t>škodovosť</a:t>
            </a:r>
            <a:r>
              <a:rPr lang="sk-SK" sz="1400" dirty="0"/>
              <a:t> (min. 1 %, priemer 40 %)</a:t>
            </a:r>
          </a:p>
          <a:p>
            <a:r>
              <a:rPr lang="sk-SK" sz="1400" dirty="0"/>
              <a:t>zložitosť produktov cestovného poistenia</a:t>
            </a:r>
          </a:p>
          <a:p>
            <a:r>
              <a:rPr lang="sk-SK" sz="1400" dirty="0"/>
              <a:t>výluky na predchorobie</a:t>
            </a:r>
          </a:p>
          <a:p>
            <a:pPr marL="0" indent="0">
              <a:buNone/>
            </a:pPr>
            <a:endParaRPr lang="sk-SK" sz="1400" dirty="0"/>
          </a:p>
        </p:txBody>
      </p:sp>
      <p:pic>
        <p:nvPicPr>
          <p:cNvPr id="4" name="Obrázok 3">
            <a:extLst>
              <a:ext uri="{FF2B5EF4-FFF2-40B4-BE49-F238E27FC236}">
                <a16:creationId xmlns:a16="http://schemas.microsoft.com/office/drawing/2014/main" id="{63B7BACD-E712-4BB3-A5BB-B4018B9ABEC6}"/>
              </a:ext>
            </a:extLst>
          </p:cNvPr>
          <p:cNvPicPr>
            <a:picLocks noChangeAspect="1"/>
          </p:cNvPicPr>
          <p:nvPr/>
        </p:nvPicPr>
        <p:blipFill>
          <a:blip r:embed="rId2"/>
          <a:stretch>
            <a:fillRect/>
          </a:stretch>
        </p:blipFill>
        <p:spPr>
          <a:xfrm>
            <a:off x="5148065" y="1806230"/>
            <a:ext cx="3698584" cy="3016291"/>
          </a:xfrm>
          <a:prstGeom prst="rect">
            <a:avLst/>
          </a:prstGeom>
        </p:spPr>
      </p:pic>
    </p:spTree>
    <p:extLst>
      <p:ext uri="{BB962C8B-B14F-4D97-AF65-F5344CB8AC3E}">
        <p14:creationId xmlns:p14="http://schemas.microsoft.com/office/powerpoint/2010/main" val="79601218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783EBB-A85E-6DC2-B576-F53B3C43370E}"/>
              </a:ext>
            </a:extLst>
          </p:cNvPr>
          <p:cNvSpPr>
            <a:spLocks noGrp="1"/>
          </p:cNvSpPr>
          <p:nvPr>
            <p:ph type="title"/>
          </p:nvPr>
        </p:nvSpPr>
        <p:spPr>
          <a:xfrm>
            <a:off x="611560" y="1077584"/>
            <a:ext cx="7920880" cy="270030"/>
          </a:xfrm>
        </p:spPr>
        <p:txBody>
          <a:bodyPr/>
          <a:lstStyle/>
          <a:p>
            <a:r>
              <a:rPr lang="sk-SK" dirty="0"/>
              <a:t>1. Náklady a poplatky</a:t>
            </a:r>
          </a:p>
        </p:txBody>
      </p:sp>
      <p:graphicFrame>
        <p:nvGraphicFramePr>
          <p:cNvPr id="4" name="Diagram 3">
            <a:extLst>
              <a:ext uri="{FF2B5EF4-FFF2-40B4-BE49-F238E27FC236}">
                <a16:creationId xmlns:a16="http://schemas.microsoft.com/office/drawing/2014/main" id="{E1501936-CEA5-D7EE-DCCF-A9618A458FE4}"/>
              </a:ext>
            </a:extLst>
          </p:cNvPr>
          <p:cNvGraphicFramePr/>
          <p:nvPr>
            <p:extLst>
              <p:ext uri="{D42A27DB-BD31-4B8C-83A1-F6EECF244321}">
                <p14:modId xmlns:p14="http://schemas.microsoft.com/office/powerpoint/2010/main" val="4069301435"/>
              </p:ext>
            </p:extLst>
          </p:nvPr>
        </p:nvGraphicFramePr>
        <p:xfrm>
          <a:off x="683568" y="1491630"/>
          <a:ext cx="784887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85830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59976B-A5A5-8B32-6151-6CE1CA02169C}"/>
              </a:ext>
            </a:extLst>
          </p:cNvPr>
          <p:cNvSpPr>
            <a:spLocks noGrp="1"/>
          </p:cNvSpPr>
          <p:nvPr>
            <p:ph type="title"/>
          </p:nvPr>
        </p:nvSpPr>
        <p:spPr>
          <a:xfrm>
            <a:off x="611560" y="1077584"/>
            <a:ext cx="7920880" cy="270030"/>
          </a:xfrm>
        </p:spPr>
        <p:txBody>
          <a:bodyPr/>
          <a:lstStyle/>
          <a:p>
            <a:r>
              <a:rPr lang="sk-SK" dirty="0"/>
              <a:t>1. Náklady a poplatky</a:t>
            </a:r>
          </a:p>
        </p:txBody>
      </p:sp>
      <p:sp>
        <p:nvSpPr>
          <p:cNvPr id="3" name="Zástupný objekt pre obsah 2">
            <a:extLst>
              <a:ext uri="{FF2B5EF4-FFF2-40B4-BE49-F238E27FC236}">
                <a16:creationId xmlns:a16="http://schemas.microsoft.com/office/drawing/2014/main" id="{B5FC68EA-BE0A-962F-5B5E-D0031780D2AD}"/>
              </a:ext>
            </a:extLst>
          </p:cNvPr>
          <p:cNvSpPr>
            <a:spLocks noGrp="1"/>
          </p:cNvSpPr>
          <p:nvPr>
            <p:ph idx="1"/>
          </p:nvPr>
        </p:nvSpPr>
        <p:spPr>
          <a:xfrm>
            <a:off x="611560" y="1484982"/>
            <a:ext cx="7920880" cy="3319016"/>
          </a:xfrm>
        </p:spPr>
        <p:txBody>
          <a:bodyPr>
            <a:normAutofit/>
          </a:bodyPr>
          <a:lstStyle/>
          <a:p>
            <a:pPr marL="0" indent="0">
              <a:buNone/>
            </a:pPr>
            <a:r>
              <a:rPr lang="sk-SK" sz="1400" b="1" dirty="0"/>
              <a:t>Osobitné neprijateľné zmluvné podmienky v slovenskom Občianskom zákonníku:</a:t>
            </a:r>
          </a:p>
          <a:p>
            <a:r>
              <a:rPr lang="sk-SK" sz="1400" dirty="0"/>
              <a:t>Za neprijateľné podmienky uvedené v spotrebiteľskej zmluve sa považujú najmä ustanovenia, ktoré </a:t>
            </a:r>
          </a:p>
          <a:p>
            <a:pPr lvl="1">
              <a:buFont typeface="Wingdings" panose="05000000000000000000" pitchFamily="2" charset="2"/>
              <a:buChar char="§"/>
            </a:pPr>
            <a:r>
              <a:rPr lang="sk-SK" sz="1400" dirty="0">
                <a:solidFill>
                  <a:srgbClr val="141760"/>
                </a:solidFill>
                <a:latin typeface="Arial" panose="020B0604020202020204" pitchFamily="34" charset="0"/>
                <a:cs typeface="Arial" panose="020B0604020202020204" pitchFamily="34" charset="0"/>
              </a:rPr>
              <a:t>požadujú od spotrebiteľa </a:t>
            </a:r>
            <a:r>
              <a:rPr lang="sk-SK" sz="1400" b="1" dirty="0">
                <a:solidFill>
                  <a:srgbClr val="141760"/>
                </a:solidFill>
                <a:latin typeface="Arial" panose="020B0604020202020204" pitchFamily="34" charset="0"/>
                <a:cs typeface="Arial" panose="020B0604020202020204" pitchFamily="34" charset="0"/>
              </a:rPr>
              <a:t>plnenie za službu</a:t>
            </a:r>
            <a:r>
              <a:rPr lang="sk-SK" sz="1400" dirty="0">
                <a:solidFill>
                  <a:srgbClr val="141760"/>
                </a:solidFill>
                <a:latin typeface="Arial" panose="020B0604020202020204" pitchFamily="34" charset="0"/>
                <a:cs typeface="Arial" panose="020B0604020202020204" pitchFamily="34" charset="0"/>
              </a:rPr>
              <a:t>, ktorej poskytnutie dodávateľom v prevažnej miere </a:t>
            </a:r>
            <a:r>
              <a:rPr lang="sk-SK" sz="1400" b="1" dirty="0">
                <a:solidFill>
                  <a:srgbClr val="141760"/>
                </a:solidFill>
                <a:latin typeface="Arial" panose="020B0604020202020204" pitchFamily="34" charset="0"/>
                <a:cs typeface="Arial" panose="020B0604020202020204" pitchFamily="34" charset="0"/>
              </a:rPr>
              <a:t>nesleduje záujmy spotrebiteľa</a:t>
            </a:r>
            <a:r>
              <a:rPr lang="sk-SK" sz="1400" dirty="0">
                <a:solidFill>
                  <a:srgbClr val="141760"/>
                </a:solidFill>
                <a:latin typeface="Arial" panose="020B0604020202020204" pitchFamily="34" charset="0"/>
                <a:cs typeface="Arial" panose="020B0604020202020204" pitchFamily="34" charset="0"/>
              </a:rPr>
              <a:t>,</a:t>
            </a:r>
          </a:p>
          <a:p>
            <a:pPr lvl="1">
              <a:buFont typeface="Wingdings" panose="05000000000000000000" pitchFamily="2" charset="2"/>
              <a:buChar char="§"/>
            </a:pPr>
            <a:r>
              <a:rPr lang="sk-SK" sz="1400" dirty="0">
                <a:solidFill>
                  <a:srgbClr val="141760"/>
                </a:solidFill>
                <a:latin typeface="Arial" panose="020B0604020202020204" pitchFamily="34" charset="0"/>
                <a:cs typeface="Arial" panose="020B0604020202020204" pitchFamily="34" charset="0"/>
              </a:rPr>
              <a:t>požadujú od spotrebiteľa uhradenie plnení, o ktorých spotrebiteľ nebol pred uzavretím zmluvy preukázateľne informovaný, ktorých úhrada nebola upravená v zmluve alebo za ktoré </a:t>
            </a:r>
            <a:r>
              <a:rPr lang="sk-SK" sz="1400" b="1" dirty="0">
                <a:solidFill>
                  <a:srgbClr val="141760"/>
                </a:solidFill>
                <a:latin typeface="Arial" panose="020B0604020202020204" pitchFamily="34" charset="0"/>
                <a:cs typeface="Arial" panose="020B0604020202020204" pitchFamily="34" charset="0"/>
              </a:rPr>
              <a:t>spotrebiteľ nedostáva dohodnuté protiplnenie</a:t>
            </a:r>
            <a:r>
              <a:rPr lang="sk-SK" sz="1400" dirty="0">
                <a:solidFill>
                  <a:srgbClr val="141760"/>
                </a:solidFill>
                <a:latin typeface="Arial" panose="020B0604020202020204" pitchFamily="34" charset="0"/>
                <a:cs typeface="Arial" panose="020B0604020202020204" pitchFamily="34" charset="0"/>
              </a:rPr>
              <a:t>.</a:t>
            </a:r>
          </a:p>
          <a:p>
            <a:endParaRPr lang="sk-SK" sz="100" dirty="0">
              <a:solidFill>
                <a:srgbClr val="141760"/>
              </a:solidFill>
              <a:latin typeface="Arial" panose="020B0604020202020204" pitchFamily="34" charset="0"/>
              <a:cs typeface="Arial" panose="020B0604020202020204" pitchFamily="34" charset="0"/>
            </a:endParaRPr>
          </a:p>
          <a:p>
            <a:r>
              <a:rPr lang="sk-SK" sz="1400" dirty="0"/>
              <a:t>Kontrolné otázky: </a:t>
            </a:r>
          </a:p>
          <a:p>
            <a:pPr lvl="1">
              <a:buFont typeface="Wingdings" panose="05000000000000000000" pitchFamily="2" charset="2"/>
              <a:buChar char="§"/>
            </a:pPr>
            <a:r>
              <a:rPr lang="sk-SK" sz="1400" dirty="0">
                <a:solidFill>
                  <a:srgbClr val="141760"/>
                </a:solidFill>
                <a:latin typeface="Arial" panose="020B0604020202020204" pitchFamily="34" charset="0"/>
                <a:cs typeface="Arial" panose="020B0604020202020204" pitchFamily="34" charset="0"/>
              </a:rPr>
              <a:t>Je klientovi účtovaný poplatok, za ktorý mu poisťovňa prináša službu?</a:t>
            </a:r>
          </a:p>
          <a:p>
            <a:pPr lvl="1">
              <a:buFont typeface="Wingdings" panose="05000000000000000000" pitchFamily="2" charset="2"/>
              <a:buChar char="§"/>
            </a:pPr>
            <a:r>
              <a:rPr lang="sk-SK" sz="1400" dirty="0">
                <a:solidFill>
                  <a:srgbClr val="141760"/>
                </a:solidFill>
                <a:latin typeface="Arial" panose="020B0604020202020204" pitchFamily="34" charset="0"/>
                <a:cs typeface="Arial" panose="020B0604020202020204" pitchFamily="34" charset="0"/>
              </a:rPr>
              <a:t>Je táto služba v záujme klienta?</a:t>
            </a:r>
          </a:p>
          <a:p>
            <a:pPr lvl="1">
              <a:buFont typeface="Wingdings" panose="05000000000000000000" pitchFamily="2" charset="2"/>
              <a:buChar char="§"/>
            </a:pPr>
            <a:r>
              <a:rPr lang="sk-SK" sz="1400" dirty="0">
                <a:solidFill>
                  <a:srgbClr val="141760"/>
                </a:solidFill>
                <a:latin typeface="Arial" panose="020B0604020202020204" pitchFamily="34" charset="0"/>
                <a:cs typeface="Arial" panose="020B0604020202020204" pitchFamily="34" charset="0"/>
              </a:rPr>
              <a:t>Je klientovi účtovaný poplatok vo výške, ktorá zohľadňuje náklady poisťovne?</a:t>
            </a:r>
          </a:p>
        </p:txBody>
      </p:sp>
    </p:spTree>
    <p:extLst>
      <p:ext uri="{BB962C8B-B14F-4D97-AF65-F5344CB8AC3E}">
        <p14:creationId xmlns:p14="http://schemas.microsoft.com/office/powerpoint/2010/main" val="230020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574C70-52AC-C231-6033-42600FE28149}"/>
              </a:ext>
            </a:extLst>
          </p:cNvPr>
          <p:cNvSpPr>
            <a:spLocks noGrp="1"/>
          </p:cNvSpPr>
          <p:nvPr>
            <p:ph type="title"/>
          </p:nvPr>
        </p:nvSpPr>
        <p:spPr>
          <a:xfrm>
            <a:off x="611560" y="1131590"/>
            <a:ext cx="7920880" cy="270030"/>
          </a:xfrm>
        </p:spPr>
        <p:txBody>
          <a:bodyPr/>
          <a:lstStyle/>
          <a:p>
            <a:r>
              <a:rPr lang="sk-SK" dirty="0"/>
              <a:t>2. Testovanie produktu</a:t>
            </a:r>
          </a:p>
        </p:txBody>
      </p:sp>
      <p:sp>
        <p:nvSpPr>
          <p:cNvPr id="3" name="Zástupný objekt pre obsah 2">
            <a:extLst>
              <a:ext uri="{FF2B5EF4-FFF2-40B4-BE49-F238E27FC236}">
                <a16:creationId xmlns:a16="http://schemas.microsoft.com/office/drawing/2014/main" id="{B9D9656A-AB35-EA6B-7742-1E38C4AFFEB8}"/>
              </a:ext>
            </a:extLst>
          </p:cNvPr>
          <p:cNvSpPr>
            <a:spLocks noGrp="1"/>
          </p:cNvSpPr>
          <p:nvPr>
            <p:ph idx="1"/>
          </p:nvPr>
        </p:nvSpPr>
        <p:spPr>
          <a:xfrm>
            <a:off x="611560" y="1491631"/>
            <a:ext cx="7920880" cy="3528391"/>
          </a:xfrm>
        </p:spPr>
        <p:txBody>
          <a:bodyPr>
            <a:normAutofit/>
          </a:bodyPr>
          <a:lstStyle/>
          <a:p>
            <a:pPr marL="0" indent="0">
              <a:buNone/>
            </a:pPr>
            <a:r>
              <a:rPr lang="sk-SK" sz="1400" b="1" dirty="0"/>
              <a:t>EIOPA </a:t>
            </a:r>
            <a:r>
              <a:rPr lang="sk-SK" sz="1400" b="1" dirty="0" err="1"/>
              <a:t>Supervisory</a:t>
            </a:r>
            <a:r>
              <a:rPr lang="sk-SK" sz="1400" b="1" dirty="0"/>
              <a:t> </a:t>
            </a:r>
            <a:r>
              <a:rPr lang="sk-SK" sz="1400" b="1" dirty="0" err="1"/>
              <a:t>Statement</a:t>
            </a:r>
            <a:r>
              <a:rPr lang="sk-SK" sz="1400" b="1" dirty="0"/>
              <a:t>:</a:t>
            </a:r>
          </a:p>
          <a:p>
            <a:r>
              <a:rPr lang="en-US" sz="1400" dirty="0" err="1"/>
              <a:t>Testovanie</a:t>
            </a:r>
            <a:r>
              <a:rPr lang="en-US" sz="1400" dirty="0"/>
              <a:t> </a:t>
            </a:r>
            <a:r>
              <a:rPr lang="sk-SK" sz="1400" dirty="0"/>
              <a:t>produktu</a:t>
            </a:r>
            <a:r>
              <a:rPr lang="en-US" sz="1400" dirty="0"/>
              <a:t>, </a:t>
            </a:r>
            <a:r>
              <a:rPr lang="en-US" sz="1400" dirty="0" err="1"/>
              <a:t>ktoré</a:t>
            </a:r>
            <a:r>
              <a:rPr lang="en-US" sz="1400" dirty="0"/>
              <a:t> </a:t>
            </a:r>
            <a:r>
              <a:rPr lang="en-US" sz="1400" dirty="0" err="1"/>
              <a:t>majú</a:t>
            </a:r>
            <a:r>
              <a:rPr lang="en-US" sz="1400" dirty="0"/>
              <a:t> </a:t>
            </a:r>
            <a:r>
              <a:rPr lang="en-US" sz="1400" dirty="0" err="1"/>
              <a:t>vykonávať</a:t>
            </a:r>
            <a:r>
              <a:rPr lang="en-US" sz="1400" dirty="0"/>
              <a:t> </a:t>
            </a:r>
            <a:r>
              <a:rPr lang="en-US" sz="1400" dirty="0" err="1"/>
              <a:t>výrobcovia</a:t>
            </a:r>
            <a:r>
              <a:rPr lang="en-US" sz="1400" dirty="0"/>
              <a:t>, by </a:t>
            </a:r>
            <a:r>
              <a:rPr lang="en-US" sz="1400" dirty="0" err="1"/>
              <a:t>malo</a:t>
            </a:r>
            <a:r>
              <a:rPr lang="en-US" sz="1400" dirty="0"/>
              <a:t> </a:t>
            </a:r>
            <a:r>
              <a:rPr lang="en-US" sz="1400" dirty="0" err="1"/>
              <a:t>posúdiť</a:t>
            </a:r>
            <a:r>
              <a:rPr lang="en-US" sz="1400" dirty="0"/>
              <a:t>, </a:t>
            </a:r>
            <a:r>
              <a:rPr lang="en-US" sz="1400" dirty="0" err="1"/>
              <a:t>či</a:t>
            </a:r>
            <a:r>
              <a:rPr lang="en-US" sz="1400" dirty="0"/>
              <a:t> </a:t>
            </a:r>
            <a:r>
              <a:rPr lang="sk-SK" sz="1400" dirty="0"/>
              <a:t>investičný produkt</a:t>
            </a:r>
            <a:r>
              <a:rPr lang="en-US" sz="1400" dirty="0"/>
              <a:t> </a:t>
            </a:r>
            <a:r>
              <a:rPr lang="en-US" sz="1400" b="1" dirty="0" err="1"/>
              <a:t>počas</a:t>
            </a:r>
            <a:r>
              <a:rPr lang="en-US" sz="1400" b="1" dirty="0"/>
              <a:t> </a:t>
            </a:r>
            <a:r>
              <a:rPr lang="en-US" sz="1400" b="1" dirty="0" err="1"/>
              <a:t>svojej</a:t>
            </a:r>
            <a:r>
              <a:rPr lang="en-US" sz="1400" b="1" dirty="0"/>
              <a:t> </a:t>
            </a:r>
            <a:r>
              <a:rPr lang="en-US" sz="1400" b="1" dirty="0" err="1"/>
              <a:t>životnosti</a:t>
            </a:r>
            <a:r>
              <a:rPr lang="en-US" sz="1400" b="1" dirty="0"/>
              <a:t> </a:t>
            </a:r>
            <a:r>
              <a:rPr lang="en-US" sz="1400" dirty="0" err="1"/>
              <a:t>spĺňa</a:t>
            </a:r>
            <a:r>
              <a:rPr lang="en-US" sz="1400" dirty="0"/>
              <a:t> </a:t>
            </a:r>
            <a:r>
              <a:rPr lang="en-US" sz="1400" dirty="0" err="1"/>
              <a:t>identifikované</a:t>
            </a:r>
            <a:r>
              <a:rPr lang="en-US" sz="1400" dirty="0"/>
              <a:t> </a:t>
            </a:r>
            <a:r>
              <a:rPr lang="en-US" sz="1400" dirty="0" err="1"/>
              <a:t>potreby</a:t>
            </a:r>
            <a:r>
              <a:rPr lang="en-US" sz="1400" dirty="0"/>
              <a:t>, </a:t>
            </a:r>
            <a:r>
              <a:rPr lang="en-US" sz="1400" dirty="0" err="1"/>
              <a:t>ciele</a:t>
            </a:r>
            <a:r>
              <a:rPr lang="en-US" sz="1400" dirty="0"/>
              <a:t> a </a:t>
            </a:r>
            <a:r>
              <a:rPr lang="en-US" sz="1400" dirty="0" err="1"/>
              <a:t>charakteristiky</a:t>
            </a:r>
            <a:r>
              <a:rPr lang="en-US" sz="1400" dirty="0"/>
              <a:t> </a:t>
            </a:r>
            <a:r>
              <a:rPr lang="en-US" sz="1400" dirty="0" err="1"/>
              <a:t>cieľového</a:t>
            </a:r>
            <a:r>
              <a:rPr lang="en-US" sz="1400" dirty="0"/>
              <a:t> </a:t>
            </a:r>
            <a:r>
              <a:rPr lang="en-US" sz="1400" dirty="0" err="1"/>
              <a:t>trhu</a:t>
            </a:r>
            <a:r>
              <a:rPr lang="en-US" sz="1400" dirty="0"/>
              <a:t>. To </a:t>
            </a:r>
            <a:r>
              <a:rPr lang="en-US" sz="1400" dirty="0" err="1"/>
              <a:t>zahŕňa</a:t>
            </a:r>
            <a:r>
              <a:rPr lang="en-US" sz="1400" dirty="0"/>
              <a:t> </a:t>
            </a:r>
            <a:r>
              <a:rPr lang="en-US" sz="1400" dirty="0" err="1"/>
              <a:t>aj</a:t>
            </a:r>
            <a:r>
              <a:rPr lang="en-US" sz="1400" dirty="0"/>
              <a:t> </a:t>
            </a:r>
            <a:r>
              <a:rPr lang="en-US" sz="1400" dirty="0" err="1"/>
              <a:t>poskytovanie</a:t>
            </a:r>
            <a:r>
              <a:rPr lang="en-US" sz="1400" dirty="0"/>
              <a:t> </a:t>
            </a:r>
            <a:r>
              <a:rPr lang="en-US" sz="1400" dirty="0" err="1"/>
              <a:t>hodnoty</a:t>
            </a:r>
            <a:r>
              <a:rPr lang="en-US" sz="1400" dirty="0"/>
              <a:t> za </a:t>
            </a:r>
            <a:r>
              <a:rPr lang="en-US" sz="1400" dirty="0" err="1"/>
              <a:t>peniaze</a:t>
            </a:r>
            <a:r>
              <a:rPr lang="en-US" sz="1400" dirty="0"/>
              <a:t>, </a:t>
            </a:r>
            <a:r>
              <a:rPr lang="en-US" sz="1400" dirty="0" err="1"/>
              <a:t>pričom</a:t>
            </a:r>
            <a:r>
              <a:rPr lang="en-US" sz="1400" dirty="0"/>
              <a:t> </a:t>
            </a:r>
            <a:r>
              <a:rPr lang="en-US" sz="1400" dirty="0" err="1"/>
              <a:t>hodnota</a:t>
            </a:r>
            <a:r>
              <a:rPr lang="en-US" sz="1400" dirty="0"/>
              <a:t> by </a:t>
            </a:r>
            <a:r>
              <a:rPr lang="en-US" sz="1400" dirty="0" err="1"/>
              <a:t>sa</a:t>
            </a:r>
            <a:r>
              <a:rPr lang="en-US" sz="1400" dirty="0"/>
              <a:t> mala </a:t>
            </a:r>
            <a:r>
              <a:rPr lang="en-US" sz="1400" dirty="0" err="1"/>
              <a:t>posudzovať</a:t>
            </a:r>
            <a:r>
              <a:rPr lang="en-US" sz="1400" dirty="0"/>
              <a:t> s </a:t>
            </a:r>
            <a:r>
              <a:rPr lang="en-US" sz="1400" dirty="0" err="1"/>
              <a:t>prihliadnutím</a:t>
            </a:r>
            <a:r>
              <a:rPr lang="en-US" sz="1400" dirty="0"/>
              <a:t> </a:t>
            </a:r>
            <a:r>
              <a:rPr lang="en-US" sz="1400" dirty="0" err="1"/>
              <a:t>na</a:t>
            </a:r>
            <a:r>
              <a:rPr lang="en-US" sz="1400" dirty="0"/>
              <a:t> </a:t>
            </a:r>
            <a:r>
              <a:rPr lang="en-US" sz="1400" b="1" dirty="0"/>
              <a:t>bod v </a:t>
            </a:r>
            <a:r>
              <a:rPr lang="en-US" sz="1400" b="1" dirty="0" err="1"/>
              <a:t>životnom</a:t>
            </a:r>
            <a:r>
              <a:rPr lang="en-US" sz="1400" b="1" dirty="0"/>
              <a:t> </a:t>
            </a:r>
            <a:r>
              <a:rPr lang="en-US" sz="1400" b="1" dirty="0" err="1"/>
              <a:t>cykle</a:t>
            </a:r>
            <a:r>
              <a:rPr lang="en-US" sz="1400" b="1" dirty="0"/>
              <a:t>, v </a:t>
            </a:r>
            <a:r>
              <a:rPr lang="en-US" sz="1400" b="1" dirty="0" err="1"/>
              <a:t>ktorom</a:t>
            </a:r>
            <a:r>
              <a:rPr lang="en-US" sz="1400" b="1" dirty="0"/>
              <a:t> by </a:t>
            </a:r>
            <a:r>
              <a:rPr lang="en-US" sz="1400" b="1" dirty="0" err="1"/>
              <a:t>sa</a:t>
            </a:r>
            <a:r>
              <a:rPr lang="en-US" sz="1400" b="1" dirty="0"/>
              <a:t> dalo </a:t>
            </a:r>
            <a:r>
              <a:rPr lang="en-US" sz="1400" b="1" dirty="0" err="1"/>
              <a:t>odôvodnene</a:t>
            </a:r>
            <a:r>
              <a:rPr lang="en-US" sz="1400" b="1" dirty="0"/>
              <a:t> </a:t>
            </a:r>
            <a:r>
              <a:rPr lang="en-US" sz="1400" b="1" dirty="0" err="1"/>
              <a:t>očakávať</a:t>
            </a:r>
            <a:r>
              <a:rPr lang="en-US" sz="1400" b="1" dirty="0"/>
              <a:t>, </a:t>
            </a:r>
            <a:r>
              <a:rPr lang="en-US" sz="1400" b="1" dirty="0" err="1"/>
              <a:t>že</a:t>
            </a:r>
            <a:r>
              <a:rPr lang="en-US" sz="1400" b="1" dirty="0"/>
              <a:t> </a:t>
            </a:r>
            <a:r>
              <a:rPr lang="en-US" sz="1400" b="1" dirty="0" err="1"/>
              <a:t>cieľový</a:t>
            </a:r>
            <a:r>
              <a:rPr lang="en-US" sz="1400" b="1" dirty="0"/>
              <a:t> </a:t>
            </a:r>
            <a:r>
              <a:rPr lang="en-US" sz="1400" b="1" dirty="0" err="1"/>
              <a:t>trh</a:t>
            </a:r>
            <a:r>
              <a:rPr lang="en-US" sz="1400" b="1" dirty="0"/>
              <a:t> </a:t>
            </a:r>
            <a:r>
              <a:rPr lang="sk-SK" sz="1400" b="1" dirty="0"/>
              <a:t>ukončí poistenie</a:t>
            </a:r>
            <a:r>
              <a:rPr lang="en-US" sz="1400" dirty="0"/>
              <a:t> v </a:t>
            </a:r>
            <a:r>
              <a:rPr lang="en-US" sz="1400" dirty="0" err="1"/>
              <a:t>závislosti</a:t>
            </a:r>
            <a:r>
              <a:rPr lang="en-US" sz="1400" dirty="0"/>
              <a:t> od je</a:t>
            </a:r>
            <a:r>
              <a:rPr lang="sk-SK" sz="1400" dirty="0"/>
              <a:t>ho</a:t>
            </a:r>
            <a:r>
              <a:rPr lang="en-US" sz="1400" dirty="0"/>
              <a:t> </a:t>
            </a:r>
            <a:r>
              <a:rPr lang="en-US" sz="1400" dirty="0" err="1"/>
              <a:t>vlastnost</a:t>
            </a:r>
            <a:r>
              <a:rPr lang="sk-SK" sz="1400" dirty="0"/>
              <a:t>i</a:t>
            </a:r>
            <a:r>
              <a:rPr lang="en-US" sz="1400" dirty="0"/>
              <a:t>. </a:t>
            </a:r>
          </a:p>
          <a:p>
            <a:r>
              <a:rPr lang="en-US" sz="1400" dirty="0" err="1"/>
              <a:t>Proces</a:t>
            </a:r>
            <a:r>
              <a:rPr lang="en-US" sz="1400" dirty="0"/>
              <a:t> </a:t>
            </a:r>
            <a:r>
              <a:rPr lang="en-US" sz="1400" dirty="0" err="1"/>
              <a:t>tvorby</a:t>
            </a:r>
            <a:r>
              <a:rPr lang="en-US" sz="1400" dirty="0"/>
              <a:t> </a:t>
            </a:r>
            <a:r>
              <a:rPr lang="en-US" sz="1400" dirty="0" err="1"/>
              <a:t>cien</a:t>
            </a:r>
            <a:r>
              <a:rPr lang="en-US" sz="1400" dirty="0"/>
              <a:t> by mal </a:t>
            </a:r>
            <a:r>
              <a:rPr lang="en-US" sz="1400" dirty="0" err="1"/>
              <a:t>preukázať</a:t>
            </a:r>
            <a:r>
              <a:rPr lang="en-US" sz="1400" dirty="0"/>
              <a:t>, </a:t>
            </a:r>
            <a:r>
              <a:rPr lang="en-US" sz="1400" dirty="0" err="1"/>
              <a:t>že</a:t>
            </a:r>
            <a:r>
              <a:rPr lang="en-US" sz="1400" dirty="0"/>
              <a:t> </a:t>
            </a:r>
            <a:r>
              <a:rPr lang="en-US" sz="1400" b="1" dirty="0" err="1"/>
              <a:t>každá</a:t>
            </a:r>
            <a:r>
              <a:rPr lang="en-US" sz="1400" b="1" dirty="0"/>
              <a:t> </a:t>
            </a:r>
            <a:r>
              <a:rPr lang="en-US" sz="1400" b="1" dirty="0" err="1"/>
              <a:t>vlastnosť</a:t>
            </a:r>
            <a:r>
              <a:rPr lang="en-US" sz="1400" b="1" dirty="0"/>
              <a:t> </a:t>
            </a:r>
            <a:r>
              <a:rPr lang="en-US" sz="1400" b="1" dirty="0" err="1"/>
              <a:t>produktu</a:t>
            </a:r>
            <a:r>
              <a:rPr lang="en-US" sz="1400" b="1" dirty="0"/>
              <a:t> </a:t>
            </a:r>
            <a:r>
              <a:rPr lang="en-US" sz="1400" b="1" dirty="0" err="1"/>
              <a:t>prináša</a:t>
            </a:r>
            <a:r>
              <a:rPr lang="en-US" sz="1400" b="1" dirty="0"/>
              <a:t> </a:t>
            </a:r>
            <a:r>
              <a:rPr lang="en-US" sz="1400" b="1" dirty="0" err="1"/>
              <a:t>hodnotu</a:t>
            </a:r>
            <a:r>
              <a:rPr lang="en-US" sz="1400" b="1" dirty="0"/>
              <a:t> za </a:t>
            </a:r>
            <a:r>
              <a:rPr lang="en-US" sz="1400" b="1" dirty="0" err="1"/>
              <a:t>peniaze</a:t>
            </a:r>
            <a:r>
              <a:rPr lang="en-US" sz="1400" b="1" dirty="0"/>
              <a:t> </a:t>
            </a:r>
            <a:r>
              <a:rPr lang="en-US" sz="1400" dirty="0"/>
              <a:t>v </a:t>
            </a:r>
            <a:r>
              <a:rPr lang="en-US" sz="1400" dirty="0" err="1"/>
              <a:t>súlade</a:t>
            </a:r>
            <a:r>
              <a:rPr lang="en-US" sz="1400" dirty="0"/>
              <a:t> s </a:t>
            </a:r>
            <a:r>
              <a:rPr lang="en-US" sz="1400" dirty="0" err="1"/>
              <a:t>potrebami</a:t>
            </a:r>
            <a:r>
              <a:rPr lang="en-US" sz="1400" dirty="0"/>
              <a:t>, </a:t>
            </a:r>
            <a:r>
              <a:rPr lang="en-US" sz="1400" dirty="0" err="1"/>
              <a:t>cieľmi</a:t>
            </a:r>
            <a:r>
              <a:rPr lang="en-US" sz="1400" dirty="0"/>
              <a:t> a </a:t>
            </a:r>
            <a:r>
              <a:rPr lang="en-US" sz="1400" dirty="0" err="1"/>
              <a:t>charakteristikami</a:t>
            </a:r>
            <a:r>
              <a:rPr lang="en-US" sz="1400" dirty="0"/>
              <a:t> </a:t>
            </a:r>
            <a:r>
              <a:rPr lang="en-US" sz="1400" dirty="0" err="1"/>
              <a:t>cieľového</a:t>
            </a:r>
            <a:r>
              <a:rPr lang="en-US" sz="1400" dirty="0"/>
              <a:t> </a:t>
            </a:r>
            <a:r>
              <a:rPr lang="en-US" sz="1400" dirty="0" err="1"/>
              <a:t>trhu</a:t>
            </a:r>
            <a:r>
              <a:rPr lang="en-US" sz="1400" dirty="0"/>
              <a:t>. To </a:t>
            </a:r>
            <a:r>
              <a:rPr lang="en-US" sz="1400" dirty="0" err="1"/>
              <a:t>zahŕňa</a:t>
            </a:r>
            <a:r>
              <a:rPr lang="en-US" sz="1400" dirty="0"/>
              <a:t> </a:t>
            </a:r>
            <a:r>
              <a:rPr lang="en-US" sz="1400" dirty="0" err="1"/>
              <a:t>všetky</a:t>
            </a:r>
            <a:r>
              <a:rPr lang="en-US" sz="1400" dirty="0"/>
              <a:t> </a:t>
            </a:r>
            <a:r>
              <a:rPr lang="en-US" sz="1400" b="1" dirty="0" err="1"/>
              <a:t>podkladové</a:t>
            </a:r>
            <a:r>
              <a:rPr lang="en-US" sz="1400" b="1" dirty="0"/>
              <a:t> </a:t>
            </a:r>
            <a:r>
              <a:rPr lang="en-US" sz="1400" b="1" dirty="0" err="1"/>
              <a:t>fondy</a:t>
            </a:r>
            <a:r>
              <a:rPr lang="en-US" sz="1400" dirty="0"/>
              <a:t>, </a:t>
            </a:r>
            <a:r>
              <a:rPr lang="en-US" sz="1400" b="1" dirty="0" err="1"/>
              <a:t>úrovne</a:t>
            </a:r>
            <a:r>
              <a:rPr lang="en-US" sz="1400" b="1" dirty="0"/>
              <a:t> </a:t>
            </a:r>
            <a:r>
              <a:rPr lang="en-US" sz="1400" b="1" dirty="0" err="1"/>
              <a:t>kapitálových</a:t>
            </a:r>
            <a:r>
              <a:rPr lang="en-US" sz="1400" b="1" dirty="0"/>
              <a:t> </a:t>
            </a:r>
            <a:r>
              <a:rPr lang="en-US" sz="1400" b="1" dirty="0" err="1"/>
              <a:t>záruk</a:t>
            </a:r>
            <a:r>
              <a:rPr lang="en-US" sz="1400" dirty="0"/>
              <a:t>, </a:t>
            </a:r>
            <a:r>
              <a:rPr lang="en-US" sz="1400" b="1" dirty="0" err="1"/>
              <a:t>dostupné</a:t>
            </a:r>
            <a:r>
              <a:rPr lang="en-US" sz="1400" b="1" dirty="0"/>
              <a:t> </a:t>
            </a:r>
            <a:r>
              <a:rPr lang="en-US" sz="1400" b="1" dirty="0" err="1"/>
              <a:t>biometrické</a:t>
            </a:r>
            <a:r>
              <a:rPr lang="en-US" sz="1400" b="1" dirty="0"/>
              <a:t> </a:t>
            </a:r>
            <a:r>
              <a:rPr lang="en-US" sz="1400" b="1" dirty="0" err="1"/>
              <a:t>rizikové</a:t>
            </a:r>
            <a:r>
              <a:rPr lang="en-US" sz="1400" b="1" dirty="0"/>
              <a:t> </a:t>
            </a:r>
            <a:r>
              <a:rPr lang="en-US" sz="1400" b="1" dirty="0" err="1"/>
              <a:t>krytia</a:t>
            </a:r>
            <a:r>
              <a:rPr lang="en-US" sz="1400" b="1" dirty="0"/>
              <a:t> </a:t>
            </a:r>
            <a:r>
              <a:rPr lang="en-US" sz="1400" dirty="0" err="1"/>
              <a:t>atď</a:t>
            </a:r>
            <a:r>
              <a:rPr lang="en-US" sz="1400" dirty="0"/>
              <a:t>. </a:t>
            </a:r>
          </a:p>
          <a:p>
            <a:r>
              <a:rPr lang="en-US" sz="1400" dirty="0" err="1"/>
              <a:t>Napríklad</a:t>
            </a:r>
            <a:r>
              <a:rPr lang="en-US" sz="1400" dirty="0"/>
              <a:t> </a:t>
            </a:r>
            <a:r>
              <a:rPr lang="en-US" sz="1400" dirty="0" err="1"/>
              <a:t>produkt</a:t>
            </a:r>
            <a:r>
              <a:rPr lang="en-US" sz="1400" dirty="0"/>
              <a:t>, </a:t>
            </a:r>
            <a:r>
              <a:rPr lang="en-US" sz="1400" dirty="0" err="1"/>
              <a:t>ktorý</a:t>
            </a:r>
            <a:r>
              <a:rPr lang="en-US" sz="1400" dirty="0"/>
              <a:t> </a:t>
            </a:r>
            <a:r>
              <a:rPr lang="en-US" sz="1400" dirty="0" err="1"/>
              <a:t>ponúka</a:t>
            </a:r>
            <a:r>
              <a:rPr lang="en-US" sz="1400" dirty="0"/>
              <a:t> </a:t>
            </a:r>
            <a:r>
              <a:rPr lang="en-US" sz="1400" dirty="0" err="1"/>
              <a:t>vysokú</a:t>
            </a:r>
            <a:r>
              <a:rPr lang="en-US" sz="1400" dirty="0"/>
              <a:t> </a:t>
            </a:r>
            <a:r>
              <a:rPr lang="en-US" sz="1400" dirty="0" err="1"/>
              <a:t>hodnotu</a:t>
            </a:r>
            <a:r>
              <a:rPr lang="en-US" sz="1400" dirty="0"/>
              <a:t> </a:t>
            </a:r>
            <a:r>
              <a:rPr lang="en-US" sz="1400" dirty="0" err="1"/>
              <a:t>vďaka</a:t>
            </a:r>
            <a:r>
              <a:rPr lang="en-US" sz="1400" dirty="0"/>
              <a:t> </a:t>
            </a:r>
            <a:r>
              <a:rPr lang="en-US" sz="1400" dirty="0" err="1"/>
              <a:t>krytiu</a:t>
            </a:r>
            <a:r>
              <a:rPr lang="en-US" sz="1400" dirty="0"/>
              <a:t> </a:t>
            </a:r>
            <a:r>
              <a:rPr lang="en-US" sz="1400" dirty="0" err="1"/>
              <a:t>biometrických</a:t>
            </a:r>
            <a:r>
              <a:rPr lang="en-US" sz="1400" dirty="0"/>
              <a:t> </a:t>
            </a:r>
            <a:r>
              <a:rPr lang="en-US" sz="1400" dirty="0" err="1"/>
              <a:t>rizík</a:t>
            </a:r>
            <a:r>
              <a:rPr lang="en-US" sz="1400" dirty="0"/>
              <a:t> a </a:t>
            </a:r>
            <a:r>
              <a:rPr lang="en-US" sz="1400" dirty="0" err="1"/>
              <a:t>zároveň</a:t>
            </a:r>
            <a:r>
              <a:rPr lang="en-US" sz="1400" dirty="0"/>
              <a:t> </a:t>
            </a:r>
            <a:r>
              <a:rPr lang="en-US" sz="1400" dirty="0" err="1"/>
              <a:t>ponúka</a:t>
            </a:r>
            <a:r>
              <a:rPr lang="en-US" sz="1400" dirty="0"/>
              <a:t> </a:t>
            </a:r>
            <a:r>
              <a:rPr lang="en-US" sz="1400" dirty="0" err="1"/>
              <a:t>priemerné</a:t>
            </a:r>
            <a:r>
              <a:rPr lang="en-US" sz="1400" dirty="0"/>
              <a:t> </a:t>
            </a:r>
            <a:r>
              <a:rPr lang="en-US" sz="1400" dirty="0" err="1"/>
              <a:t>výnosy</a:t>
            </a:r>
            <a:r>
              <a:rPr lang="en-US" sz="1400" dirty="0"/>
              <a:t>, </a:t>
            </a:r>
            <a:r>
              <a:rPr lang="en-US" sz="1400" dirty="0" err="1"/>
              <a:t>môže</a:t>
            </a:r>
            <a:r>
              <a:rPr lang="en-US" sz="1400" dirty="0"/>
              <a:t> </a:t>
            </a:r>
            <a:r>
              <a:rPr lang="en-US" sz="1400" dirty="0" err="1"/>
              <a:t>priniesť</a:t>
            </a:r>
            <a:r>
              <a:rPr lang="en-US" sz="1400" dirty="0"/>
              <a:t> </a:t>
            </a:r>
            <a:r>
              <a:rPr lang="en-US" sz="1400" dirty="0" err="1"/>
              <a:t>hodnotu</a:t>
            </a:r>
            <a:r>
              <a:rPr lang="en-US" sz="1400" dirty="0"/>
              <a:t> </a:t>
            </a:r>
            <a:r>
              <a:rPr lang="en-US" sz="1400" dirty="0" err="1"/>
              <a:t>cieľovým</a:t>
            </a:r>
            <a:r>
              <a:rPr lang="en-US" sz="1400" dirty="0"/>
              <a:t> </a:t>
            </a:r>
            <a:r>
              <a:rPr lang="en-US" sz="1400" dirty="0" err="1"/>
              <a:t>trhom</a:t>
            </a:r>
            <a:r>
              <a:rPr lang="en-US" sz="1400" dirty="0"/>
              <a:t>, </a:t>
            </a:r>
            <a:r>
              <a:rPr lang="en-US" sz="1400" dirty="0" err="1"/>
              <a:t>ktorých</a:t>
            </a:r>
            <a:r>
              <a:rPr lang="en-US" sz="1400" dirty="0"/>
              <a:t> </a:t>
            </a:r>
            <a:r>
              <a:rPr lang="en-US" sz="1400" dirty="0" err="1"/>
              <a:t>cieľom</a:t>
            </a:r>
            <a:r>
              <a:rPr lang="en-US" sz="1400" dirty="0"/>
              <a:t> je </a:t>
            </a:r>
            <a:r>
              <a:rPr lang="en-US" sz="1400" dirty="0" err="1"/>
              <a:t>akumulovať</a:t>
            </a:r>
            <a:r>
              <a:rPr lang="en-US" sz="1400" dirty="0"/>
              <a:t> </a:t>
            </a:r>
            <a:r>
              <a:rPr lang="en-US" sz="1400" dirty="0" err="1"/>
              <a:t>kapitál</a:t>
            </a:r>
            <a:r>
              <a:rPr lang="en-US" sz="1400" dirty="0"/>
              <a:t> a </a:t>
            </a:r>
            <a:r>
              <a:rPr lang="en-US" sz="1400" dirty="0" err="1"/>
              <a:t>zároveň</a:t>
            </a:r>
            <a:r>
              <a:rPr lang="en-US" sz="1400" dirty="0"/>
              <a:t> </a:t>
            </a:r>
            <a:r>
              <a:rPr lang="en-US" sz="1400" dirty="0" err="1"/>
              <a:t>mať</a:t>
            </a:r>
            <a:r>
              <a:rPr lang="en-US" sz="1400" dirty="0"/>
              <a:t> </a:t>
            </a:r>
            <a:r>
              <a:rPr lang="en-US" sz="1400" dirty="0" err="1"/>
              <a:t>primerané</a:t>
            </a:r>
            <a:r>
              <a:rPr lang="en-US" sz="1400" dirty="0"/>
              <a:t> </a:t>
            </a:r>
            <a:r>
              <a:rPr lang="en-US" sz="1400" dirty="0" err="1"/>
              <a:t>biometrické</a:t>
            </a:r>
            <a:r>
              <a:rPr lang="en-US" sz="1400" dirty="0"/>
              <a:t> </a:t>
            </a:r>
            <a:r>
              <a:rPr lang="en-US" sz="1400" dirty="0" err="1"/>
              <a:t>krytie</a:t>
            </a:r>
            <a:r>
              <a:rPr lang="en-US" sz="1400" dirty="0"/>
              <a:t>. </a:t>
            </a:r>
            <a:r>
              <a:rPr lang="en-US" sz="1400" dirty="0" err="1"/>
              <a:t>Takýto</a:t>
            </a:r>
            <a:r>
              <a:rPr lang="en-US" sz="1400" dirty="0"/>
              <a:t> </a:t>
            </a:r>
            <a:r>
              <a:rPr lang="en-US" sz="1400" dirty="0" err="1"/>
              <a:t>produkt</a:t>
            </a:r>
            <a:r>
              <a:rPr lang="en-US" sz="1400" dirty="0"/>
              <a:t> by </a:t>
            </a:r>
            <a:r>
              <a:rPr lang="en-US" sz="1400" dirty="0" err="1"/>
              <a:t>však</a:t>
            </a:r>
            <a:r>
              <a:rPr lang="en-US" sz="1400" dirty="0"/>
              <a:t> </a:t>
            </a:r>
            <a:r>
              <a:rPr lang="en-US" sz="1400" dirty="0" err="1"/>
              <a:t>neponúkal</a:t>
            </a:r>
            <a:r>
              <a:rPr lang="en-US" sz="1400" dirty="0"/>
              <a:t> </a:t>
            </a:r>
            <a:r>
              <a:rPr lang="en-US" sz="1400" dirty="0" err="1"/>
              <a:t>hodnotu</a:t>
            </a:r>
            <a:r>
              <a:rPr lang="en-US" sz="1400" dirty="0"/>
              <a:t> </a:t>
            </a:r>
            <a:r>
              <a:rPr lang="en-US" sz="1400" dirty="0" err="1"/>
              <a:t>cieľovým</a:t>
            </a:r>
            <a:r>
              <a:rPr lang="en-US" sz="1400" dirty="0"/>
              <a:t> </a:t>
            </a:r>
            <a:r>
              <a:rPr lang="en-US" sz="1400" dirty="0" err="1"/>
              <a:t>trhom</a:t>
            </a:r>
            <a:r>
              <a:rPr lang="en-US" sz="1400" dirty="0"/>
              <a:t>, </a:t>
            </a:r>
            <a:r>
              <a:rPr lang="en-US" sz="1400" dirty="0" err="1"/>
              <a:t>ktorých</a:t>
            </a:r>
            <a:r>
              <a:rPr lang="en-US" sz="1400" dirty="0"/>
              <a:t> </a:t>
            </a:r>
            <a:r>
              <a:rPr lang="en-US" sz="1400" dirty="0" err="1"/>
              <a:t>cieľom</a:t>
            </a:r>
            <a:r>
              <a:rPr lang="en-US" sz="1400" dirty="0"/>
              <a:t> je </a:t>
            </a:r>
            <a:r>
              <a:rPr lang="en-US" sz="1400" dirty="0" err="1"/>
              <a:t>zvýšiť</a:t>
            </a:r>
            <a:r>
              <a:rPr lang="en-US" sz="1400" dirty="0"/>
              <a:t> </a:t>
            </a:r>
            <a:r>
              <a:rPr lang="en-US" sz="1400" dirty="0" err="1"/>
              <a:t>kapitál</a:t>
            </a:r>
            <a:r>
              <a:rPr lang="en-US" sz="1400" dirty="0"/>
              <a:t> </a:t>
            </a:r>
            <a:r>
              <a:rPr lang="en-US" sz="1400" dirty="0" err="1"/>
              <a:t>snahou</a:t>
            </a:r>
            <a:r>
              <a:rPr lang="en-US" sz="1400" dirty="0"/>
              <a:t> o </a:t>
            </a:r>
            <a:r>
              <a:rPr lang="en-US" sz="1400" dirty="0" err="1"/>
              <a:t>vyššie</a:t>
            </a:r>
            <a:r>
              <a:rPr lang="en-US" sz="1400" dirty="0"/>
              <a:t> </a:t>
            </a:r>
            <a:r>
              <a:rPr lang="en-US" sz="1400" dirty="0" err="1"/>
              <a:t>výnosy</a:t>
            </a:r>
            <a:r>
              <a:rPr lang="en-US" sz="1400" dirty="0"/>
              <a:t>.</a:t>
            </a:r>
          </a:p>
          <a:p>
            <a:endParaRPr lang="sk-SK" dirty="0"/>
          </a:p>
        </p:txBody>
      </p:sp>
    </p:spTree>
    <p:extLst>
      <p:ext uri="{BB962C8B-B14F-4D97-AF65-F5344CB8AC3E}">
        <p14:creationId xmlns:p14="http://schemas.microsoft.com/office/powerpoint/2010/main" val="27955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179C48-25C5-B7E3-CE66-4CC29695C6E1}"/>
              </a:ext>
            </a:extLst>
          </p:cNvPr>
          <p:cNvSpPr>
            <a:spLocks noGrp="1"/>
          </p:cNvSpPr>
          <p:nvPr>
            <p:ph type="title"/>
          </p:nvPr>
        </p:nvSpPr>
        <p:spPr>
          <a:xfrm>
            <a:off x="611560" y="1149592"/>
            <a:ext cx="7920880" cy="270030"/>
          </a:xfrm>
        </p:spPr>
        <p:txBody>
          <a:bodyPr/>
          <a:lstStyle/>
          <a:p>
            <a:r>
              <a:rPr lang="sk-SK" dirty="0"/>
              <a:t>2. Testovanie produktu</a:t>
            </a:r>
          </a:p>
        </p:txBody>
      </p:sp>
      <p:sp>
        <p:nvSpPr>
          <p:cNvPr id="3" name="Zástupný objekt pre obsah 2">
            <a:extLst>
              <a:ext uri="{FF2B5EF4-FFF2-40B4-BE49-F238E27FC236}">
                <a16:creationId xmlns:a16="http://schemas.microsoft.com/office/drawing/2014/main" id="{A2686B72-0789-ED29-0C6D-2FBBCB0A944A}"/>
              </a:ext>
            </a:extLst>
          </p:cNvPr>
          <p:cNvSpPr>
            <a:spLocks noGrp="1"/>
          </p:cNvSpPr>
          <p:nvPr>
            <p:ph idx="1"/>
          </p:nvPr>
        </p:nvSpPr>
        <p:spPr>
          <a:xfrm>
            <a:off x="611560" y="1556990"/>
            <a:ext cx="7920880" cy="3319016"/>
          </a:xfrm>
        </p:spPr>
        <p:txBody>
          <a:bodyPr>
            <a:normAutofit/>
          </a:bodyPr>
          <a:lstStyle/>
          <a:p>
            <a:pPr marL="0" indent="0">
              <a:buNone/>
            </a:pPr>
            <a:r>
              <a:rPr lang="sk-SK" sz="1400" b="1" dirty="0"/>
              <a:t>EIOPA </a:t>
            </a:r>
            <a:r>
              <a:rPr lang="sk-SK" sz="1400" b="1" dirty="0" err="1"/>
              <a:t>Public</a:t>
            </a:r>
            <a:r>
              <a:rPr lang="sk-SK" sz="1400" b="1" dirty="0"/>
              <a:t> </a:t>
            </a:r>
            <a:r>
              <a:rPr lang="sk-SK" sz="1400" b="1" dirty="0" err="1"/>
              <a:t>Hearing</a:t>
            </a:r>
            <a:r>
              <a:rPr lang="sk-SK" sz="1400" b="1" dirty="0"/>
              <a:t>:</a:t>
            </a:r>
          </a:p>
          <a:p>
            <a:r>
              <a:rPr lang="sk-SK" sz="1400" dirty="0"/>
              <a:t>Tvorcovia produktov </a:t>
            </a:r>
            <a:r>
              <a:rPr lang="sk-SK" sz="1400" b="1" dirty="0"/>
              <a:t>môžu slobodne určiť typ testovania, ktorý považujú za vhodný a dostatočný</a:t>
            </a:r>
            <a:r>
              <a:rPr lang="sk-SK" sz="1400" dirty="0"/>
              <a:t>. Celkovo by malo byť cieľom testovania určiť, či sú </a:t>
            </a:r>
            <a:r>
              <a:rPr lang="sk-SK" sz="1400" b="1" dirty="0"/>
              <a:t>náklady primerané </a:t>
            </a:r>
            <a:r>
              <a:rPr lang="sk-SK" sz="1400" dirty="0"/>
              <a:t>a či je produkt (vrátane nákladov, služieb a vlastností) v súlade s potrebami, cieľmi a vlastnosťami cieľového trhu - t. j. či </a:t>
            </a:r>
            <a:r>
              <a:rPr lang="sk-SK" sz="1400" b="1" dirty="0"/>
              <a:t>poskytuje hodnotu</a:t>
            </a:r>
            <a:r>
              <a:rPr lang="sk-SK" sz="1400" dirty="0"/>
              <a:t>.</a:t>
            </a:r>
          </a:p>
          <a:p>
            <a:r>
              <a:rPr lang="sk-SK" sz="1400" b="1" dirty="0"/>
              <a:t>Vyššie náklady </a:t>
            </a:r>
            <a:r>
              <a:rPr lang="sk-SK" sz="1400" b="1" i="1" dirty="0"/>
              <a:t>per </a:t>
            </a:r>
            <a:r>
              <a:rPr lang="sk-SK" sz="1400" b="1" i="1" dirty="0" err="1"/>
              <a:t>se</a:t>
            </a:r>
            <a:r>
              <a:rPr lang="sk-SK" sz="1400" b="1" dirty="0"/>
              <a:t> nemusia byť negatívnym faktorom</a:t>
            </a:r>
            <a:r>
              <a:rPr lang="sk-SK" sz="1400" dirty="0"/>
              <a:t>. POG proces by mal zabezpečiť, aby náklady odrážali dodatočné služby/ pridanú hodnotu ponúkanú cieľovému trhu. Ak to tak nie je, EIOPA očakáva, že národné orgány dohľadu to budú riešiť s tvorcom produktu.</a:t>
            </a:r>
          </a:p>
          <a:p>
            <a:r>
              <a:rPr lang="sk-SK" sz="1400" b="1" dirty="0"/>
              <a:t>Provízie by sa mali zohľadniť spolu so všetkými ostatnými nákladmi</a:t>
            </a:r>
            <a:r>
              <a:rPr lang="sk-SK" sz="1400" dirty="0"/>
              <a:t>. </a:t>
            </a:r>
          </a:p>
          <a:p>
            <a:r>
              <a:rPr lang="sk-SK" sz="1400" dirty="0"/>
              <a:t>Porovnávanie </a:t>
            </a:r>
            <a:r>
              <a:rPr lang="sk-SK" sz="1400" dirty="0" err="1"/>
              <a:t>unit-linked</a:t>
            </a:r>
            <a:r>
              <a:rPr lang="sk-SK" sz="1400" dirty="0"/>
              <a:t> produktov sa najlepšie vykonáva </a:t>
            </a:r>
            <a:r>
              <a:rPr lang="sk-SK" sz="1400" b="1" dirty="0"/>
              <a:t>porovnaním nákladov a výnosov jednotlivých zložiek </a:t>
            </a:r>
            <a:r>
              <a:rPr lang="sk-SK" sz="1400" b="1" dirty="0" err="1"/>
              <a:t>unit-linked</a:t>
            </a:r>
            <a:r>
              <a:rPr lang="sk-SK" sz="1400" b="1" dirty="0"/>
              <a:t> produktov</a:t>
            </a:r>
            <a:r>
              <a:rPr lang="sk-SK" sz="1400" dirty="0"/>
              <a:t>. Napríklad čistú výkonnosť podkladových fondov možno porovnať s referenčnými indexmi. Poistné krytie, náklady na distribúciu atď. sa môžu porovnať s podobnými ponukami, keď sa identifikujú a kvantifikujú jednotlivo.</a:t>
            </a:r>
          </a:p>
          <a:p>
            <a:endParaRPr lang="en-US" sz="1400" dirty="0"/>
          </a:p>
          <a:p>
            <a:endParaRPr lang="sk-SK" dirty="0"/>
          </a:p>
        </p:txBody>
      </p:sp>
    </p:spTree>
    <p:extLst>
      <p:ext uri="{BB962C8B-B14F-4D97-AF65-F5344CB8AC3E}">
        <p14:creationId xmlns:p14="http://schemas.microsoft.com/office/powerpoint/2010/main" val="2192355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0E9B90-696F-A8C9-AB97-8323A6FF5B0F}"/>
              </a:ext>
            </a:extLst>
          </p:cNvPr>
          <p:cNvSpPr>
            <a:spLocks noGrp="1"/>
          </p:cNvSpPr>
          <p:nvPr>
            <p:ph type="title"/>
          </p:nvPr>
        </p:nvSpPr>
        <p:spPr>
          <a:xfrm>
            <a:off x="611560" y="1149592"/>
            <a:ext cx="7920880" cy="270030"/>
          </a:xfrm>
        </p:spPr>
        <p:txBody>
          <a:bodyPr/>
          <a:lstStyle/>
          <a:p>
            <a:r>
              <a:rPr lang="sk-SK" dirty="0"/>
              <a:t>2. Testovanie produktu</a:t>
            </a:r>
          </a:p>
        </p:txBody>
      </p:sp>
      <p:sp>
        <p:nvSpPr>
          <p:cNvPr id="3" name="Zástupný objekt pre obsah 2">
            <a:extLst>
              <a:ext uri="{FF2B5EF4-FFF2-40B4-BE49-F238E27FC236}">
                <a16:creationId xmlns:a16="http://schemas.microsoft.com/office/drawing/2014/main" id="{DA1FD7AD-083A-317D-AF45-F8C2890BAF3C}"/>
              </a:ext>
            </a:extLst>
          </p:cNvPr>
          <p:cNvSpPr>
            <a:spLocks noGrp="1"/>
          </p:cNvSpPr>
          <p:nvPr>
            <p:ph idx="1"/>
          </p:nvPr>
        </p:nvSpPr>
        <p:spPr>
          <a:xfrm>
            <a:off x="611560" y="1556990"/>
            <a:ext cx="7920880" cy="3319016"/>
          </a:xfrm>
        </p:spPr>
        <p:txBody>
          <a:bodyPr>
            <a:normAutofit fontScale="77500" lnSpcReduction="20000"/>
          </a:bodyPr>
          <a:lstStyle/>
          <a:p>
            <a:pPr marL="0" indent="0">
              <a:buNone/>
            </a:pPr>
            <a:r>
              <a:rPr lang="sk-SK" sz="1500" b="1" dirty="0"/>
              <a:t>S akou dobou investovania uvažovať? </a:t>
            </a:r>
          </a:p>
          <a:p>
            <a:r>
              <a:rPr lang="sk-SK" sz="1500" dirty="0"/>
              <a:t>EIOPA naznačuje, že výhodnosť produktu pre klienta sa nemá testovať iba na úrovni </a:t>
            </a:r>
            <a:r>
              <a:rPr lang="sk-SK" sz="1500" b="1" dirty="0"/>
              <a:t>odporúčanej doby držby</a:t>
            </a:r>
            <a:r>
              <a:rPr lang="sk-SK" sz="1500" dirty="0"/>
              <a:t>. Je vhodné sledovať aj iné ukazovatele.</a:t>
            </a:r>
          </a:p>
          <a:p>
            <a:r>
              <a:rPr lang="sk-SK" sz="1500" dirty="0"/>
              <a:t>Napríklad produkt predávaný cieľovým trhom, ktoré nemusia mať iné nefinančné a/alebo finančné aktíva, </a:t>
            </a:r>
            <a:r>
              <a:rPr lang="sk-SK" sz="1500" b="1" dirty="0"/>
              <a:t>by mal prinášať hodnotu pred odporúčaným obdobím držby</a:t>
            </a:r>
            <a:r>
              <a:rPr lang="sk-SK" sz="1500" dirty="0"/>
              <a:t>, keďže by sa mohlo predpokladať, že </a:t>
            </a:r>
            <a:r>
              <a:rPr lang="sk-SK" sz="1500" b="1" dirty="0"/>
              <a:t>cieľový trh vzhľadom na svoje charakteristiky ukončí poistenie skôr</a:t>
            </a:r>
            <a:r>
              <a:rPr lang="sk-SK" sz="1500" dirty="0"/>
              <a:t>.</a:t>
            </a:r>
          </a:p>
          <a:p>
            <a:r>
              <a:rPr lang="sk-SK" sz="1500" dirty="0"/>
              <a:t>Očakáva sa, </a:t>
            </a:r>
            <a:r>
              <a:rPr lang="sk-SK" sz="1500" b="1" dirty="0"/>
              <a:t>že produkty budú mať </a:t>
            </a:r>
            <a:r>
              <a:rPr lang="sk-SK" sz="1500" b="1" dirty="0" err="1"/>
              <a:t>odkupnú</a:t>
            </a:r>
            <a:r>
              <a:rPr lang="sk-SK" sz="1500" b="1" dirty="0"/>
              <a:t> hodnotu vyššiu, ako je zaplatené poistné v RHP</a:t>
            </a:r>
            <a:r>
              <a:rPr lang="sk-SK" sz="1500" dirty="0"/>
              <a:t>, pretože na konci uvedenej životnosti by mal každý produkt vyplatiť viac, ako bolo vložené. Inými slovami, očakáva sa, že všetky produkty sa pri analýze neutrálnych scenárov majú pri RHP vyššie plnenie než je zaplatené poistné. </a:t>
            </a:r>
          </a:p>
          <a:p>
            <a:r>
              <a:rPr lang="sk-SK" sz="1500" dirty="0" err="1"/>
              <a:t>Odkupná</a:t>
            </a:r>
            <a:r>
              <a:rPr lang="sk-SK" sz="1500" dirty="0"/>
              <a:t> hodnota v reálnom vyjadrení, najmä v prípade produktov s dlhou odporúčanou dobou držby, by mala byť vyššia ako zaplatené poistné </a:t>
            </a:r>
            <a:r>
              <a:rPr lang="sk-SK" sz="1500" b="1" dirty="0"/>
              <a:t>aspoň počas posledných rokov RHP</a:t>
            </a:r>
            <a:r>
              <a:rPr lang="sk-SK" sz="1500" dirty="0"/>
              <a:t>.</a:t>
            </a:r>
          </a:p>
          <a:p>
            <a:r>
              <a:rPr lang="sk-SK" sz="1500" dirty="0"/>
              <a:t>Pri produktoch </a:t>
            </a:r>
            <a:r>
              <a:rPr lang="sk-SK" sz="1500" b="1" dirty="0"/>
              <a:t>s veľmi dlhou odporúčanou dobou držby by to však malo byť približne na úrovni polovice odporúčanej doby držby </a:t>
            </a:r>
            <a:r>
              <a:rPr lang="sk-SK" sz="1500" dirty="0"/>
              <a:t>a tiež by nemal byť výrazný rozdiel v </a:t>
            </a:r>
            <a:r>
              <a:rPr lang="sk-SK" sz="1500" dirty="0" err="1"/>
              <a:t>odkupnej</a:t>
            </a:r>
            <a:r>
              <a:rPr lang="sk-SK" sz="1500" dirty="0"/>
              <a:t> hodnote medzi posledným rokom a predposledným/posledným rokom - t. j. pri RHP na úrovni 30 rokov by vyššia </a:t>
            </a:r>
            <a:r>
              <a:rPr lang="sk-SK" sz="1500" dirty="0" err="1"/>
              <a:t>odkupná</a:t>
            </a:r>
            <a:r>
              <a:rPr lang="sk-SK" sz="1500" dirty="0"/>
              <a:t> hodnota medzi 25. a 30. rokom mala byť úmerná len nárastu poistného.</a:t>
            </a:r>
          </a:p>
          <a:p>
            <a:r>
              <a:rPr lang="sk-SK" sz="1500" b="1" dirty="0"/>
              <a:t>Bez ohľadu na výšku nákladov a úroveň krytia biometrického rizika produktov </a:t>
            </a:r>
            <a:r>
              <a:rPr lang="sk-SK" sz="1500" dirty="0"/>
              <a:t>sa očakáva, že </a:t>
            </a:r>
            <a:r>
              <a:rPr lang="sk-SK" sz="1500" b="1" dirty="0"/>
              <a:t>pomer medzi prínosom biometrického rizika a zaplateným poistným pri RHP bude kladný </a:t>
            </a:r>
            <a:r>
              <a:rPr lang="sk-SK" sz="1500" dirty="0"/>
              <a:t>(čím vyšší, tým lepší).</a:t>
            </a:r>
          </a:p>
          <a:p>
            <a:r>
              <a:rPr lang="sk-SK" sz="1500" dirty="0"/>
              <a:t>Minimálna prípustná </a:t>
            </a:r>
            <a:r>
              <a:rPr lang="sk-SK" sz="1500" b="1" dirty="0"/>
              <a:t>poistná doba </a:t>
            </a:r>
            <a:r>
              <a:rPr lang="sk-SK" sz="1500" dirty="0"/>
              <a:t>by mala zohľadňovať výsledky testovania.</a:t>
            </a:r>
          </a:p>
          <a:p>
            <a:endParaRPr lang="sk-SK" sz="1500" dirty="0"/>
          </a:p>
          <a:p>
            <a:pPr marL="0" indent="0">
              <a:buNone/>
            </a:pPr>
            <a:endParaRPr lang="sk-SK" sz="1500" dirty="0"/>
          </a:p>
          <a:p>
            <a:endParaRPr lang="sk-SK" sz="1400" b="1" dirty="0"/>
          </a:p>
          <a:p>
            <a:pPr marL="0" indent="0">
              <a:buNone/>
            </a:pPr>
            <a:endParaRPr lang="sk-SK" sz="1400" b="1" dirty="0"/>
          </a:p>
        </p:txBody>
      </p:sp>
    </p:spTree>
    <p:extLst>
      <p:ext uri="{BB962C8B-B14F-4D97-AF65-F5344CB8AC3E}">
        <p14:creationId xmlns:p14="http://schemas.microsoft.com/office/powerpoint/2010/main" val="1522384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0E9B90-696F-A8C9-AB97-8323A6FF5B0F}"/>
              </a:ext>
            </a:extLst>
          </p:cNvPr>
          <p:cNvSpPr>
            <a:spLocks noGrp="1"/>
          </p:cNvSpPr>
          <p:nvPr>
            <p:ph type="title"/>
          </p:nvPr>
        </p:nvSpPr>
        <p:spPr>
          <a:xfrm>
            <a:off x="611560" y="1149592"/>
            <a:ext cx="7920880" cy="270030"/>
          </a:xfrm>
        </p:spPr>
        <p:txBody>
          <a:bodyPr/>
          <a:lstStyle/>
          <a:p>
            <a:r>
              <a:rPr lang="sk-SK" dirty="0"/>
              <a:t>2. Testovanie produktu</a:t>
            </a:r>
          </a:p>
        </p:txBody>
      </p:sp>
      <p:sp>
        <p:nvSpPr>
          <p:cNvPr id="3" name="Zástupný objekt pre obsah 2">
            <a:extLst>
              <a:ext uri="{FF2B5EF4-FFF2-40B4-BE49-F238E27FC236}">
                <a16:creationId xmlns:a16="http://schemas.microsoft.com/office/drawing/2014/main" id="{DA1FD7AD-083A-317D-AF45-F8C2890BAF3C}"/>
              </a:ext>
            </a:extLst>
          </p:cNvPr>
          <p:cNvSpPr>
            <a:spLocks noGrp="1"/>
          </p:cNvSpPr>
          <p:nvPr>
            <p:ph idx="1"/>
          </p:nvPr>
        </p:nvSpPr>
        <p:spPr>
          <a:xfrm>
            <a:off x="611560" y="1556990"/>
            <a:ext cx="7920880" cy="3319016"/>
          </a:xfrm>
        </p:spPr>
        <p:txBody>
          <a:bodyPr>
            <a:normAutofit fontScale="92500"/>
          </a:bodyPr>
          <a:lstStyle/>
          <a:p>
            <a:pPr marL="0" indent="0">
              <a:buNone/>
            </a:pPr>
            <a:r>
              <a:rPr lang="sk-SK" sz="1500" b="1" dirty="0"/>
              <a:t>S akým výnosom uvažovať?</a:t>
            </a:r>
          </a:p>
          <a:p>
            <a:r>
              <a:rPr lang="sk-SK" sz="1500" dirty="0"/>
              <a:t>Každá ponúkaná investičná možnosť by mala mať </a:t>
            </a:r>
            <a:r>
              <a:rPr lang="sk-SK" sz="1500" b="1" dirty="0"/>
              <a:t>očakávané pásmo výnosnosti</a:t>
            </a:r>
            <a:r>
              <a:rPr lang="sk-SK" sz="1500" dirty="0"/>
              <a:t>.</a:t>
            </a:r>
          </a:p>
          <a:p>
            <a:r>
              <a:rPr lang="sk-SK" sz="1500" dirty="0"/>
              <a:t>Výnosnosť použitá v testovacích scenároch by </a:t>
            </a:r>
            <a:r>
              <a:rPr lang="sk-SK" sz="1500" b="1" dirty="0"/>
              <a:t>nemala byť</a:t>
            </a:r>
            <a:r>
              <a:rPr lang="sk-SK" sz="1500" dirty="0"/>
              <a:t> </a:t>
            </a:r>
            <a:r>
              <a:rPr lang="sk-SK" sz="1500" b="1" dirty="0"/>
              <a:t>abstraktná</a:t>
            </a:r>
            <a:r>
              <a:rPr lang="sk-SK" sz="1500" dirty="0"/>
              <a:t>.</a:t>
            </a:r>
          </a:p>
          <a:p>
            <a:pPr lvl="1"/>
            <a:r>
              <a:rPr lang="sk-SK" sz="1500" dirty="0">
                <a:solidFill>
                  <a:srgbClr val="141760"/>
                </a:solidFill>
                <a:latin typeface="Arial" panose="020B0604020202020204" pitchFamily="34" charset="0"/>
                <a:cs typeface="Arial" panose="020B0604020202020204" pitchFamily="34" charset="0"/>
              </a:rPr>
              <a:t>výnos v neutrálnom scenári v KID </a:t>
            </a:r>
            <a:r>
              <a:rPr lang="sk-SK" sz="1500" dirty="0" err="1">
                <a:solidFill>
                  <a:srgbClr val="141760"/>
                </a:solidFill>
                <a:latin typeface="Arial" panose="020B0604020202020204" pitchFamily="34" charset="0"/>
                <a:cs typeface="Arial" panose="020B0604020202020204" pitchFamily="34" charset="0"/>
              </a:rPr>
              <a:t>PRIIPs</a:t>
            </a:r>
            <a:endParaRPr lang="sk-SK" sz="1500" dirty="0">
              <a:solidFill>
                <a:srgbClr val="141760"/>
              </a:solidFill>
              <a:latin typeface="Arial" panose="020B0604020202020204" pitchFamily="34" charset="0"/>
              <a:cs typeface="Arial" panose="020B0604020202020204" pitchFamily="34" charset="0"/>
            </a:endParaRPr>
          </a:p>
          <a:p>
            <a:pPr lvl="1"/>
            <a:r>
              <a:rPr lang="sk-SK" sz="1500" dirty="0">
                <a:solidFill>
                  <a:srgbClr val="141760"/>
                </a:solidFill>
                <a:latin typeface="Arial" panose="020B0604020202020204" pitchFamily="34" charset="0"/>
                <a:cs typeface="Arial" panose="020B0604020202020204" pitchFamily="34" charset="0"/>
              </a:rPr>
              <a:t>priemerný výnos aktív (ESMA)</a:t>
            </a:r>
          </a:p>
          <a:p>
            <a:r>
              <a:rPr lang="sk-SK" sz="1500" dirty="0"/>
              <a:t>Každá ponúkaná </a:t>
            </a:r>
            <a:r>
              <a:rPr lang="sk-SK" sz="1500" b="1" dirty="0"/>
              <a:t>investičná možnosť </a:t>
            </a:r>
            <a:r>
              <a:rPr lang="sk-SK" sz="1500" dirty="0"/>
              <a:t>by sa mala testovať </a:t>
            </a:r>
            <a:r>
              <a:rPr lang="sk-SK" sz="1500" b="1" dirty="0"/>
              <a:t>samostatne</a:t>
            </a:r>
            <a:r>
              <a:rPr lang="sk-SK" sz="1500" dirty="0"/>
              <a:t>. Rôzne investičné možnosti sú určené pre rôzne cieľové trhy a zodpovedajú im rôzne očakávané výnosnosti.</a:t>
            </a:r>
          </a:p>
          <a:p>
            <a:r>
              <a:rPr lang="sk-SK" sz="1500" dirty="0"/>
              <a:t>Pri testovaní je vhodné myslieť aj na zmenu potrieb klienta v rámci </a:t>
            </a:r>
            <a:r>
              <a:rPr lang="sk-SK" sz="1500" b="1" dirty="0"/>
              <a:t>životného cyklu</a:t>
            </a:r>
            <a:r>
              <a:rPr lang="sk-SK" sz="1500" dirty="0"/>
              <a:t>.</a:t>
            </a:r>
          </a:p>
          <a:p>
            <a:pPr marL="0" indent="0">
              <a:buNone/>
            </a:pPr>
            <a:endParaRPr lang="sk-SK" sz="1500" dirty="0"/>
          </a:p>
          <a:p>
            <a:pPr marL="0" indent="0">
              <a:buNone/>
            </a:pPr>
            <a:r>
              <a:rPr lang="sk-SK" sz="1500" b="1" dirty="0"/>
              <a:t>S akým poistným uvažovať?</a:t>
            </a:r>
          </a:p>
          <a:p>
            <a:r>
              <a:rPr lang="sk-SK" sz="1500" dirty="0"/>
              <a:t>Je vhodné analyzovať </a:t>
            </a:r>
            <a:r>
              <a:rPr lang="sk-SK" sz="1500" b="1" dirty="0"/>
              <a:t>štruktúru</a:t>
            </a:r>
            <a:r>
              <a:rPr lang="sk-SK" sz="1500" dirty="0"/>
              <a:t> </a:t>
            </a:r>
            <a:r>
              <a:rPr lang="sk-SK" sz="1500" b="1" dirty="0"/>
              <a:t>kmeňa</a:t>
            </a:r>
            <a:r>
              <a:rPr lang="sk-SK" sz="1500" dirty="0"/>
              <a:t>.</a:t>
            </a:r>
          </a:p>
          <a:p>
            <a:r>
              <a:rPr lang="sk-SK" sz="1500" b="1" dirty="0"/>
              <a:t>Minimálne poistné </a:t>
            </a:r>
            <a:r>
              <a:rPr lang="sk-SK" sz="1500" dirty="0"/>
              <a:t>a </a:t>
            </a:r>
            <a:r>
              <a:rPr lang="sk-SK" sz="1500" b="1" dirty="0"/>
              <a:t>vymedzenie cieľového trhu</a:t>
            </a:r>
            <a:r>
              <a:rPr lang="sk-SK" sz="1500" dirty="0"/>
              <a:t> by malo zohľadňovať výsledky testovania.</a:t>
            </a:r>
          </a:p>
          <a:p>
            <a:endParaRPr lang="sk-SK" sz="1500" dirty="0"/>
          </a:p>
          <a:p>
            <a:pPr marL="0" indent="0">
              <a:buNone/>
            </a:pPr>
            <a:endParaRPr lang="sk-SK" sz="1500" dirty="0"/>
          </a:p>
          <a:p>
            <a:endParaRPr lang="sk-SK" sz="1400" b="1" dirty="0"/>
          </a:p>
          <a:p>
            <a:pPr marL="0" indent="0">
              <a:buNone/>
            </a:pPr>
            <a:endParaRPr lang="sk-SK" sz="1400" b="1" dirty="0"/>
          </a:p>
        </p:txBody>
      </p:sp>
    </p:spTree>
    <p:extLst>
      <p:ext uri="{BB962C8B-B14F-4D97-AF65-F5344CB8AC3E}">
        <p14:creationId xmlns:p14="http://schemas.microsoft.com/office/powerpoint/2010/main" val="164931419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D7AC56-FF42-E0E4-366E-1C4783DE2281}"/>
              </a:ext>
            </a:extLst>
          </p:cNvPr>
          <p:cNvSpPr>
            <a:spLocks noGrp="1"/>
          </p:cNvSpPr>
          <p:nvPr>
            <p:ph type="title"/>
          </p:nvPr>
        </p:nvSpPr>
        <p:spPr>
          <a:xfrm>
            <a:off x="611560" y="1149592"/>
            <a:ext cx="7920880" cy="270030"/>
          </a:xfrm>
        </p:spPr>
        <p:txBody>
          <a:bodyPr/>
          <a:lstStyle/>
          <a:p>
            <a:r>
              <a:rPr lang="sk-SK" dirty="0"/>
              <a:t>2. Testovanie produktu</a:t>
            </a:r>
          </a:p>
        </p:txBody>
      </p:sp>
      <p:sp>
        <p:nvSpPr>
          <p:cNvPr id="3" name="Zástupný objekt pre obsah 2">
            <a:extLst>
              <a:ext uri="{FF2B5EF4-FFF2-40B4-BE49-F238E27FC236}">
                <a16:creationId xmlns:a16="http://schemas.microsoft.com/office/drawing/2014/main" id="{9B134640-ED76-183A-2E0D-404159899705}"/>
              </a:ext>
            </a:extLst>
          </p:cNvPr>
          <p:cNvSpPr>
            <a:spLocks noGrp="1"/>
          </p:cNvSpPr>
          <p:nvPr>
            <p:ph idx="1"/>
          </p:nvPr>
        </p:nvSpPr>
        <p:spPr>
          <a:xfrm>
            <a:off x="611560" y="1556990"/>
            <a:ext cx="7920880" cy="3319016"/>
          </a:xfrm>
        </p:spPr>
        <p:txBody>
          <a:bodyPr>
            <a:normAutofit/>
          </a:bodyPr>
          <a:lstStyle/>
          <a:p>
            <a:pPr marL="0" indent="0">
              <a:buNone/>
            </a:pPr>
            <a:r>
              <a:rPr lang="sk-SK" sz="1400" b="1" dirty="0"/>
              <a:t>S akými nákladmi uvažovať?</a:t>
            </a:r>
          </a:p>
          <a:p>
            <a:r>
              <a:rPr lang="sk-SK" sz="1400" dirty="0"/>
              <a:t>Je vhodné testovať produkt </a:t>
            </a:r>
            <a:r>
              <a:rPr lang="sk-SK" sz="1400" b="1" dirty="0"/>
              <a:t>komplexne</a:t>
            </a:r>
            <a:r>
              <a:rPr lang="sk-SK" sz="1400" dirty="0"/>
              <a:t>, teda aj so zohľadnením ostatných zložiek produktu (napr. povinné poistné krytie).</a:t>
            </a:r>
          </a:p>
          <a:p>
            <a:r>
              <a:rPr lang="sk-SK" sz="1400" dirty="0"/>
              <a:t>Na účel vyhodnotenia testovania môžu byť zavedené rôzne </a:t>
            </a:r>
            <a:r>
              <a:rPr lang="sk-SK" sz="1400" b="1" dirty="0"/>
              <a:t>limity </a:t>
            </a:r>
            <a:r>
              <a:rPr lang="sk-SK" sz="1400" dirty="0"/>
              <a:t>pre úroveň alebo rozdelenie poplatkov a nákladov.</a:t>
            </a:r>
          </a:p>
          <a:p>
            <a:r>
              <a:rPr lang="sk-SK" sz="1400" b="1" dirty="0"/>
              <a:t>Alokácia spoločných nákladov </a:t>
            </a:r>
            <a:r>
              <a:rPr lang="sk-SK" sz="1400" dirty="0"/>
              <a:t>medzi poistnú a investičnú zložku?</a:t>
            </a:r>
          </a:p>
          <a:p>
            <a:r>
              <a:rPr lang="en-US" sz="1400" b="1" dirty="0"/>
              <a:t>EIOPA Consultation Paper</a:t>
            </a:r>
            <a:r>
              <a:rPr lang="sk-SK" sz="1400" b="1" dirty="0"/>
              <a:t>: </a:t>
            </a:r>
            <a:r>
              <a:rPr lang="en-US" sz="1400" dirty="0"/>
              <a:t>Ak </a:t>
            </a:r>
            <a:r>
              <a:rPr lang="en-US" sz="1400" dirty="0" err="1"/>
              <a:t>sa</a:t>
            </a:r>
            <a:r>
              <a:rPr lang="en-US" sz="1400" dirty="0"/>
              <a:t> </a:t>
            </a:r>
            <a:r>
              <a:rPr lang="en-US" sz="1400" dirty="0" err="1"/>
              <a:t>niekoľko</a:t>
            </a:r>
            <a:r>
              <a:rPr lang="en-US" sz="1400" dirty="0"/>
              <a:t> </a:t>
            </a:r>
            <a:r>
              <a:rPr lang="en-US" sz="1400" dirty="0" err="1"/>
              <a:t>zložiek</a:t>
            </a:r>
            <a:r>
              <a:rPr lang="en-US" sz="1400" dirty="0"/>
              <a:t> </a:t>
            </a:r>
            <a:r>
              <a:rPr lang="sk-SK" sz="1400" dirty="0"/>
              <a:t>(komponentov)</a:t>
            </a:r>
            <a:r>
              <a:rPr lang="en-US" sz="1400" dirty="0"/>
              <a:t> </a:t>
            </a:r>
            <a:r>
              <a:rPr lang="en-US" sz="1400" dirty="0" err="1"/>
              <a:t>ponúka</a:t>
            </a:r>
            <a:r>
              <a:rPr lang="en-US" sz="1400" dirty="0"/>
              <a:t> </a:t>
            </a:r>
            <a:r>
              <a:rPr lang="en-US" sz="1400" dirty="0" err="1"/>
              <a:t>ako</a:t>
            </a:r>
            <a:r>
              <a:rPr lang="en-US" sz="1400" dirty="0"/>
              <a:t> </a:t>
            </a:r>
            <a:r>
              <a:rPr lang="en-US" sz="1400" dirty="0" err="1"/>
              <a:t>jeden</a:t>
            </a:r>
            <a:r>
              <a:rPr lang="en-US" sz="1400" dirty="0"/>
              <a:t> </a:t>
            </a:r>
            <a:r>
              <a:rPr lang="en-US" sz="1400" dirty="0" err="1"/>
              <a:t>integrovaný</a:t>
            </a:r>
            <a:r>
              <a:rPr lang="en-US" sz="1400" dirty="0"/>
              <a:t> </a:t>
            </a:r>
            <a:r>
              <a:rPr lang="sk-SK" sz="1400" dirty="0"/>
              <a:t>produkt</a:t>
            </a:r>
            <a:r>
              <a:rPr lang="en-US" sz="1400" dirty="0"/>
              <a:t>, </a:t>
            </a:r>
            <a:r>
              <a:rPr lang="en-US" sz="1400" dirty="0" err="1"/>
              <a:t>priradenie</a:t>
            </a:r>
            <a:r>
              <a:rPr lang="en-US" sz="1400" dirty="0"/>
              <a:t> </a:t>
            </a:r>
            <a:r>
              <a:rPr lang="en-US" sz="1400" dirty="0" err="1"/>
              <a:t>nákladov</a:t>
            </a:r>
            <a:r>
              <a:rPr lang="en-US" sz="1400" dirty="0"/>
              <a:t> </a:t>
            </a:r>
            <a:r>
              <a:rPr lang="en-US" sz="1400" dirty="0" err="1"/>
              <a:t>ku</a:t>
            </a:r>
            <a:r>
              <a:rPr lang="en-US" sz="1400" dirty="0"/>
              <a:t> </a:t>
            </a:r>
            <a:r>
              <a:rPr lang="en-US" sz="1400" dirty="0" err="1"/>
              <a:t>konkrétnym</a:t>
            </a:r>
            <a:r>
              <a:rPr lang="en-US" sz="1400" dirty="0"/>
              <a:t> </a:t>
            </a:r>
            <a:r>
              <a:rPr lang="en-US" sz="1400" dirty="0" err="1"/>
              <a:t>prínosom</a:t>
            </a:r>
            <a:r>
              <a:rPr lang="en-US" sz="1400" dirty="0"/>
              <a:t> </a:t>
            </a:r>
            <a:r>
              <a:rPr lang="en-US" sz="1400" dirty="0" err="1"/>
              <a:t>výrobku</a:t>
            </a:r>
            <a:r>
              <a:rPr lang="en-US" sz="1400" dirty="0"/>
              <a:t> </a:t>
            </a:r>
            <a:r>
              <a:rPr lang="en-US" sz="1400" dirty="0" err="1"/>
              <a:t>môže</a:t>
            </a:r>
            <a:r>
              <a:rPr lang="en-US" sz="1400" dirty="0"/>
              <a:t> </a:t>
            </a:r>
            <a:r>
              <a:rPr lang="en-US" sz="1400" dirty="0" err="1"/>
              <a:t>byť</a:t>
            </a:r>
            <a:r>
              <a:rPr lang="en-US" sz="1400" dirty="0"/>
              <a:t> v </a:t>
            </a:r>
            <a:r>
              <a:rPr lang="en-US" sz="1400" dirty="0" err="1"/>
              <a:t>niektorých</a:t>
            </a:r>
            <a:r>
              <a:rPr lang="en-US" sz="1400" dirty="0"/>
              <a:t> </a:t>
            </a:r>
            <a:r>
              <a:rPr lang="en-US" sz="1400" dirty="0" err="1"/>
              <a:t>prípadoch</a:t>
            </a:r>
            <a:r>
              <a:rPr lang="en-US" sz="1400" dirty="0"/>
              <a:t> </a:t>
            </a:r>
            <a:r>
              <a:rPr lang="en-US" sz="1400" dirty="0" err="1"/>
              <a:t>zložité</a:t>
            </a:r>
            <a:r>
              <a:rPr lang="en-US" sz="1400" dirty="0"/>
              <a:t>. </a:t>
            </a:r>
            <a:r>
              <a:rPr lang="en-US" sz="1400" dirty="0" err="1"/>
              <a:t>Napríklad</a:t>
            </a:r>
            <a:r>
              <a:rPr lang="en-US" sz="1400" dirty="0"/>
              <a:t> </a:t>
            </a:r>
            <a:r>
              <a:rPr lang="en-US" sz="1400" dirty="0" err="1"/>
              <a:t>náklady</a:t>
            </a:r>
            <a:r>
              <a:rPr lang="en-US" sz="1400" dirty="0"/>
              <a:t> </a:t>
            </a:r>
            <a:r>
              <a:rPr lang="en-US" sz="1400" dirty="0" err="1"/>
              <a:t>na</a:t>
            </a:r>
            <a:r>
              <a:rPr lang="en-US" sz="1400" dirty="0"/>
              <a:t> </a:t>
            </a:r>
            <a:r>
              <a:rPr lang="en-US" sz="1400" dirty="0" err="1"/>
              <a:t>distribúciu</a:t>
            </a:r>
            <a:r>
              <a:rPr lang="en-US" sz="1400" dirty="0"/>
              <a:t> </a:t>
            </a:r>
            <a:r>
              <a:rPr lang="en-US" sz="1400" dirty="0" err="1"/>
              <a:t>nie</a:t>
            </a:r>
            <a:r>
              <a:rPr lang="en-US" sz="1400" dirty="0"/>
              <a:t> </a:t>
            </a:r>
            <a:r>
              <a:rPr lang="en-US" sz="1400" dirty="0" err="1"/>
              <a:t>sú</a:t>
            </a:r>
            <a:r>
              <a:rPr lang="en-US" sz="1400" dirty="0"/>
              <a:t> </a:t>
            </a:r>
            <a:r>
              <a:rPr lang="en-US" sz="1400" dirty="0" err="1"/>
              <a:t>vo</a:t>
            </a:r>
            <a:r>
              <a:rPr lang="en-US" sz="1400" dirty="0"/>
              <a:t> </a:t>
            </a:r>
            <a:r>
              <a:rPr lang="en-US" sz="1400" dirty="0" err="1"/>
              <a:t>všeobecnosti</a:t>
            </a:r>
            <a:r>
              <a:rPr lang="en-US" sz="1400" dirty="0"/>
              <a:t> </a:t>
            </a:r>
            <a:r>
              <a:rPr lang="en-US" sz="1400" dirty="0" err="1"/>
              <a:t>plne</a:t>
            </a:r>
            <a:r>
              <a:rPr lang="en-US" sz="1400" dirty="0"/>
              <a:t> </a:t>
            </a:r>
            <a:r>
              <a:rPr lang="en-US" sz="1400" dirty="0" err="1"/>
              <a:t>priraditeľné</a:t>
            </a:r>
            <a:r>
              <a:rPr lang="en-US" sz="1400" dirty="0"/>
              <a:t> k </a:t>
            </a:r>
            <a:r>
              <a:rPr lang="en-US" sz="1400" dirty="0" err="1"/>
              <a:t>jednej</a:t>
            </a:r>
            <a:r>
              <a:rPr lang="en-US" sz="1400" dirty="0"/>
              <a:t> </a:t>
            </a:r>
            <a:r>
              <a:rPr lang="en-US" sz="1400" dirty="0" err="1"/>
              <a:t>konkrétnej</a:t>
            </a:r>
            <a:r>
              <a:rPr lang="en-US" sz="1400" dirty="0"/>
              <a:t> </a:t>
            </a:r>
            <a:r>
              <a:rPr lang="en-US" sz="1400" dirty="0" err="1"/>
              <a:t>vlastnosti</a:t>
            </a:r>
            <a:r>
              <a:rPr lang="en-US" sz="1400" dirty="0"/>
              <a:t> </a:t>
            </a:r>
            <a:r>
              <a:rPr lang="sk-SK" sz="1400" dirty="0"/>
              <a:t>produktu</a:t>
            </a:r>
            <a:r>
              <a:rPr lang="en-US" sz="1400" dirty="0"/>
              <a:t>. </a:t>
            </a:r>
            <a:r>
              <a:rPr lang="en-US" sz="1400" dirty="0" err="1"/>
              <a:t>Väčšina</a:t>
            </a:r>
            <a:r>
              <a:rPr lang="en-US" sz="1400" dirty="0"/>
              <a:t> </a:t>
            </a:r>
            <a:r>
              <a:rPr lang="sk-SK" sz="1400" dirty="0"/>
              <a:t>produktov</a:t>
            </a:r>
            <a:r>
              <a:rPr lang="en-US" sz="1400" dirty="0"/>
              <a:t> </a:t>
            </a:r>
            <a:r>
              <a:rPr lang="en-US" sz="1400" dirty="0" err="1"/>
              <a:t>má</a:t>
            </a:r>
            <a:r>
              <a:rPr lang="en-US" sz="1400" dirty="0"/>
              <a:t> </a:t>
            </a:r>
            <a:r>
              <a:rPr lang="en-US" sz="1400" dirty="0" err="1"/>
              <a:t>však</a:t>
            </a:r>
            <a:r>
              <a:rPr lang="en-US" sz="1400" dirty="0"/>
              <a:t> </a:t>
            </a:r>
            <a:r>
              <a:rPr lang="en-US" sz="1400" dirty="0" err="1"/>
              <a:t>dominantnú</a:t>
            </a:r>
            <a:r>
              <a:rPr lang="en-US" sz="1400" dirty="0"/>
              <a:t> </a:t>
            </a:r>
            <a:r>
              <a:rPr lang="en-US" sz="1400" dirty="0" err="1"/>
              <a:t>vlastnosť</a:t>
            </a:r>
            <a:r>
              <a:rPr lang="en-US" sz="1400" dirty="0"/>
              <a:t>, </a:t>
            </a:r>
            <a:r>
              <a:rPr lang="en-US" sz="1400" dirty="0" err="1"/>
              <a:t>okolo</a:t>
            </a:r>
            <a:r>
              <a:rPr lang="en-US" sz="1400" dirty="0"/>
              <a:t> </a:t>
            </a:r>
            <a:r>
              <a:rPr lang="en-US" sz="1400" dirty="0" err="1"/>
              <a:t>ktorej</a:t>
            </a:r>
            <a:r>
              <a:rPr lang="en-US" sz="1400" dirty="0"/>
              <a:t> </a:t>
            </a:r>
            <a:r>
              <a:rPr lang="en-US" sz="1400" dirty="0" err="1"/>
              <a:t>sa</a:t>
            </a:r>
            <a:r>
              <a:rPr lang="en-US" sz="1400" dirty="0"/>
              <a:t> </a:t>
            </a:r>
            <a:r>
              <a:rPr lang="en-US" sz="1400" dirty="0" err="1"/>
              <a:t>výrobok</a:t>
            </a:r>
            <a:r>
              <a:rPr lang="en-US" sz="1400" dirty="0"/>
              <a:t> </a:t>
            </a:r>
            <a:r>
              <a:rPr lang="en-US" sz="1400" dirty="0" err="1"/>
              <a:t>sústreďuje</a:t>
            </a:r>
            <a:r>
              <a:rPr lang="en-US" sz="1400" dirty="0"/>
              <a:t>. Je to </a:t>
            </a:r>
            <a:r>
              <a:rPr lang="en-US" sz="1400" dirty="0" err="1"/>
              <a:t>vlastnosť</a:t>
            </a:r>
            <a:r>
              <a:rPr lang="en-US" sz="1400" dirty="0"/>
              <a:t>, </a:t>
            </a:r>
            <a:r>
              <a:rPr lang="en-US" sz="1400" dirty="0" err="1"/>
              <a:t>ktorá</a:t>
            </a:r>
            <a:r>
              <a:rPr lang="en-US" sz="1400" dirty="0"/>
              <a:t> </a:t>
            </a:r>
            <a:r>
              <a:rPr lang="en-US" sz="1400" dirty="0" err="1"/>
              <a:t>prináša</a:t>
            </a:r>
            <a:r>
              <a:rPr lang="en-US" sz="1400" dirty="0"/>
              <a:t> </a:t>
            </a:r>
            <a:r>
              <a:rPr lang="en-US" sz="1400" dirty="0" err="1"/>
              <a:t>spotrebiteľovi</a:t>
            </a:r>
            <a:r>
              <a:rPr lang="en-US" sz="1400" dirty="0"/>
              <a:t> </a:t>
            </a:r>
            <a:r>
              <a:rPr lang="en-US" sz="1400" dirty="0" err="1"/>
              <a:t>najväčší</a:t>
            </a:r>
            <a:r>
              <a:rPr lang="en-US" sz="1400" dirty="0"/>
              <a:t> </a:t>
            </a:r>
            <a:r>
              <a:rPr lang="en-US" sz="1400" dirty="0" err="1"/>
              <a:t>úžitok</a:t>
            </a:r>
            <a:r>
              <a:rPr lang="en-US" sz="1400" dirty="0"/>
              <a:t>. </a:t>
            </a:r>
            <a:r>
              <a:rPr lang="en-US" sz="1400" dirty="0" err="1"/>
              <a:t>Keďže</a:t>
            </a:r>
            <a:r>
              <a:rPr lang="en-US" sz="1400" dirty="0"/>
              <a:t> </a:t>
            </a:r>
            <a:r>
              <a:rPr lang="en-US" sz="1400" dirty="0" err="1"/>
              <a:t>užitočnosť</a:t>
            </a:r>
            <a:r>
              <a:rPr lang="en-US" sz="1400" dirty="0"/>
              <a:t> </a:t>
            </a:r>
            <a:r>
              <a:rPr lang="en-US" sz="1400" dirty="0" err="1"/>
              <a:t>sa</a:t>
            </a:r>
            <a:r>
              <a:rPr lang="en-US" sz="1400" dirty="0"/>
              <a:t> </a:t>
            </a:r>
            <a:r>
              <a:rPr lang="en-US" sz="1400" dirty="0" err="1"/>
              <a:t>ťažko</a:t>
            </a:r>
            <a:r>
              <a:rPr lang="en-US" sz="1400" dirty="0"/>
              <a:t> </a:t>
            </a:r>
            <a:r>
              <a:rPr lang="en-US" sz="1400" dirty="0" err="1"/>
              <a:t>meria</a:t>
            </a:r>
            <a:r>
              <a:rPr lang="en-US" sz="1400" dirty="0"/>
              <a:t>, </a:t>
            </a:r>
            <a:r>
              <a:rPr lang="en-US" sz="1400" dirty="0" err="1"/>
              <a:t>malo</a:t>
            </a:r>
            <a:r>
              <a:rPr lang="en-US" sz="1400" dirty="0"/>
              <a:t> by </a:t>
            </a:r>
            <a:r>
              <a:rPr lang="en-US" sz="1400" dirty="0" err="1"/>
              <a:t>sa</a:t>
            </a:r>
            <a:r>
              <a:rPr lang="en-US" sz="1400" dirty="0"/>
              <a:t> </a:t>
            </a:r>
            <a:r>
              <a:rPr lang="en-US" sz="1400" dirty="0" err="1"/>
              <a:t>predpokladať</a:t>
            </a:r>
            <a:r>
              <a:rPr lang="en-US" sz="1400" dirty="0"/>
              <a:t>, </a:t>
            </a:r>
            <a:r>
              <a:rPr lang="en-US" sz="1400" dirty="0" err="1"/>
              <a:t>že</a:t>
            </a:r>
            <a:r>
              <a:rPr lang="en-US" sz="1400" dirty="0"/>
              <a:t> </a:t>
            </a:r>
            <a:r>
              <a:rPr lang="en-US" sz="1400" b="1" dirty="0" err="1"/>
              <a:t>vlastnosť</a:t>
            </a:r>
            <a:r>
              <a:rPr lang="en-US" sz="1400" b="1" dirty="0"/>
              <a:t> </a:t>
            </a:r>
            <a:r>
              <a:rPr lang="en-US" sz="1400" b="1" dirty="0" err="1"/>
              <a:t>produktu</a:t>
            </a:r>
            <a:r>
              <a:rPr lang="en-US" sz="1400" b="1" dirty="0"/>
              <a:t> s </a:t>
            </a:r>
            <a:r>
              <a:rPr lang="en-US" sz="1400" b="1" dirty="0" err="1"/>
              <a:t>najvyššími</a:t>
            </a:r>
            <a:r>
              <a:rPr lang="en-US" sz="1400" b="1" dirty="0"/>
              <a:t> </a:t>
            </a:r>
            <a:r>
              <a:rPr lang="en-US" sz="1400" b="1" dirty="0" err="1"/>
              <a:t>nákladmi</a:t>
            </a:r>
            <a:r>
              <a:rPr lang="en-US" sz="1400" b="1" dirty="0"/>
              <a:t> </a:t>
            </a:r>
            <a:r>
              <a:rPr lang="en-US" sz="1400" b="1" dirty="0" err="1"/>
              <a:t>počas</a:t>
            </a:r>
            <a:r>
              <a:rPr lang="en-US" sz="1400" b="1" dirty="0"/>
              <a:t> </a:t>
            </a:r>
            <a:r>
              <a:rPr lang="en-US" sz="1400" b="1" dirty="0" err="1"/>
              <a:t>trvania</a:t>
            </a:r>
            <a:r>
              <a:rPr lang="en-US" sz="1400" b="1" dirty="0"/>
              <a:t> </a:t>
            </a:r>
            <a:r>
              <a:rPr lang="en-US" sz="1400" b="1" dirty="0" err="1"/>
              <a:t>zmluvy</a:t>
            </a:r>
            <a:r>
              <a:rPr lang="en-US" sz="1400" b="1" dirty="0"/>
              <a:t> je </a:t>
            </a:r>
            <a:r>
              <a:rPr lang="en-US" sz="1400" b="1" dirty="0" err="1"/>
              <a:t>tá</a:t>
            </a:r>
            <a:r>
              <a:rPr lang="en-US" sz="1400" b="1" dirty="0"/>
              <a:t>, </a:t>
            </a:r>
            <a:r>
              <a:rPr lang="en-US" sz="1400" b="1" dirty="0" err="1"/>
              <a:t>ktorá</a:t>
            </a:r>
            <a:r>
              <a:rPr lang="en-US" sz="1400" b="1" dirty="0"/>
              <a:t> </a:t>
            </a:r>
            <a:r>
              <a:rPr lang="en-US" sz="1400" b="1" dirty="0" err="1"/>
              <a:t>má</a:t>
            </a:r>
            <a:r>
              <a:rPr lang="en-US" sz="1400" b="1" dirty="0"/>
              <a:t> </a:t>
            </a:r>
            <a:r>
              <a:rPr lang="en-US" sz="1400" b="1" dirty="0" err="1"/>
              <a:t>priniesť</a:t>
            </a:r>
            <a:r>
              <a:rPr lang="en-US" sz="1400" b="1" dirty="0"/>
              <a:t> </a:t>
            </a:r>
            <a:r>
              <a:rPr lang="en-US" sz="1400" b="1" dirty="0" err="1"/>
              <a:t>najväčší</a:t>
            </a:r>
            <a:r>
              <a:rPr lang="en-US" sz="1400" b="1" dirty="0"/>
              <a:t> </a:t>
            </a:r>
            <a:r>
              <a:rPr lang="en-US" sz="1400" b="1" dirty="0" err="1"/>
              <a:t>úžitok</a:t>
            </a:r>
            <a:r>
              <a:rPr lang="en-US" sz="1400" b="1" dirty="0"/>
              <a:t> a </a:t>
            </a:r>
            <a:r>
              <a:rPr lang="en-US" sz="1400" b="1" dirty="0" err="1"/>
              <a:t>ktorej</a:t>
            </a:r>
            <a:r>
              <a:rPr lang="en-US" sz="1400" b="1" dirty="0"/>
              <a:t> by </a:t>
            </a:r>
            <a:r>
              <a:rPr lang="en-US" sz="1400" b="1" dirty="0" err="1"/>
              <a:t>sa</a:t>
            </a:r>
            <a:r>
              <a:rPr lang="en-US" sz="1400" b="1" dirty="0"/>
              <a:t> </a:t>
            </a:r>
            <a:r>
              <a:rPr lang="en-US" sz="1400" b="1" dirty="0" err="1"/>
              <a:t>mali</a:t>
            </a:r>
            <a:r>
              <a:rPr lang="en-US" sz="1400" b="1" dirty="0"/>
              <a:t> </a:t>
            </a:r>
            <a:r>
              <a:rPr lang="en-US" sz="1400" b="1" dirty="0" err="1"/>
              <a:t>priradiť</a:t>
            </a:r>
            <a:r>
              <a:rPr lang="en-US" sz="1400" b="1" dirty="0"/>
              <a:t> </a:t>
            </a:r>
            <a:r>
              <a:rPr lang="en-US" sz="1400" b="1" dirty="0" err="1"/>
              <a:t>zastrešujúce</a:t>
            </a:r>
            <a:r>
              <a:rPr lang="en-US" sz="1400" b="1" dirty="0"/>
              <a:t> </a:t>
            </a:r>
            <a:r>
              <a:rPr lang="en-US" sz="1400" b="1" dirty="0" err="1"/>
              <a:t>náklady</a:t>
            </a:r>
            <a:r>
              <a:rPr lang="en-US" sz="1400" b="1" dirty="0"/>
              <a:t> a </a:t>
            </a:r>
            <a:r>
              <a:rPr lang="en-US" sz="1400" b="1" dirty="0" err="1"/>
              <a:t>poplatky</a:t>
            </a:r>
            <a:r>
              <a:rPr lang="en-US" sz="1400" b="1" dirty="0"/>
              <a:t> za </a:t>
            </a:r>
            <a:r>
              <a:rPr lang="en-US" sz="1400" b="1" dirty="0" err="1"/>
              <a:t>produkt</a:t>
            </a:r>
            <a:r>
              <a:rPr lang="en-US" sz="1400" dirty="0"/>
              <a:t>.</a:t>
            </a:r>
          </a:p>
          <a:p>
            <a:endParaRPr lang="sk-SK" sz="1400" dirty="0"/>
          </a:p>
          <a:p>
            <a:endParaRPr lang="sk-SK" sz="1400" dirty="0"/>
          </a:p>
          <a:p>
            <a:endParaRPr lang="sk-SK" dirty="0"/>
          </a:p>
        </p:txBody>
      </p:sp>
    </p:spTree>
    <p:extLst>
      <p:ext uri="{BB962C8B-B14F-4D97-AF65-F5344CB8AC3E}">
        <p14:creationId xmlns:p14="http://schemas.microsoft.com/office/powerpoint/2010/main" val="4032928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a:extLst>
              <a:ext uri="{FF2B5EF4-FFF2-40B4-BE49-F238E27FC236}">
                <a16:creationId xmlns:a16="http://schemas.microsoft.com/office/drawing/2014/main" id="{7A3518BA-260F-1E5A-838E-E96DD1AE1BD2}"/>
              </a:ext>
            </a:extLst>
          </p:cNvPr>
          <p:cNvSpPr/>
          <p:nvPr/>
        </p:nvSpPr>
        <p:spPr>
          <a:xfrm>
            <a:off x="467544" y="1563638"/>
            <a:ext cx="4104456" cy="3417626"/>
          </a:xfrm>
          <a:prstGeom prst="rect">
            <a:avLst/>
          </a:prstGeom>
          <a:solidFill>
            <a:schemeClr val="accent2">
              <a:alpha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Nadpis 1">
            <a:extLst>
              <a:ext uri="{FF2B5EF4-FFF2-40B4-BE49-F238E27FC236}">
                <a16:creationId xmlns:a16="http://schemas.microsoft.com/office/drawing/2014/main" id="{89948E1F-15F0-775D-9FC7-8AB29DB13C36}"/>
              </a:ext>
            </a:extLst>
          </p:cNvPr>
          <p:cNvSpPr>
            <a:spLocks noGrp="1"/>
          </p:cNvSpPr>
          <p:nvPr>
            <p:ph type="title"/>
          </p:nvPr>
        </p:nvSpPr>
        <p:spPr>
          <a:xfrm>
            <a:off x="611560" y="1149592"/>
            <a:ext cx="7920880" cy="270030"/>
          </a:xfrm>
        </p:spPr>
        <p:txBody>
          <a:bodyPr/>
          <a:lstStyle/>
          <a:p>
            <a:r>
              <a:rPr lang="sk-SK" dirty="0"/>
              <a:t>2. Testovanie produktu</a:t>
            </a:r>
          </a:p>
        </p:txBody>
      </p:sp>
      <p:graphicFrame>
        <p:nvGraphicFramePr>
          <p:cNvPr id="4" name="Zástupný objekt pre obsah 3">
            <a:extLst>
              <a:ext uri="{FF2B5EF4-FFF2-40B4-BE49-F238E27FC236}">
                <a16:creationId xmlns:a16="http://schemas.microsoft.com/office/drawing/2014/main" id="{1CE4025C-AD1A-7549-C788-1F35F3A76C3C}"/>
              </a:ext>
            </a:extLst>
          </p:cNvPr>
          <p:cNvGraphicFramePr>
            <a:graphicFrameLocks noGrp="1"/>
          </p:cNvGraphicFramePr>
          <p:nvPr>
            <p:ph idx="1"/>
            <p:extLst>
              <p:ext uri="{D42A27DB-BD31-4B8C-83A1-F6EECF244321}">
                <p14:modId xmlns:p14="http://schemas.microsoft.com/office/powerpoint/2010/main" val="2769206084"/>
              </p:ext>
            </p:extLst>
          </p:nvPr>
        </p:nvGraphicFramePr>
        <p:xfrm>
          <a:off x="611188" y="1635646"/>
          <a:ext cx="7921625"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939830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149D7E-B606-9E34-0971-ED661E69D3D9}"/>
              </a:ext>
            </a:extLst>
          </p:cNvPr>
          <p:cNvSpPr>
            <a:spLocks noGrp="1"/>
          </p:cNvSpPr>
          <p:nvPr>
            <p:ph type="title"/>
          </p:nvPr>
        </p:nvSpPr>
        <p:spPr>
          <a:xfrm>
            <a:off x="611560" y="1149592"/>
            <a:ext cx="7920880" cy="270030"/>
          </a:xfrm>
        </p:spPr>
        <p:txBody>
          <a:bodyPr/>
          <a:lstStyle/>
          <a:p>
            <a:r>
              <a:rPr lang="sk-SK" dirty="0"/>
              <a:t>2. Testovanie produktu – ostatné vlastnosti produktu</a:t>
            </a:r>
          </a:p>
        </p:txBody>
      </p:sp>
      <p:sp>
        <p:nvSpPr>
          <p:cNvPr id="3" name="Zástupný objekt pre obsah 2">
            <a:extLst>
              <a:ext uri="{FF2B5EF4-FFF2-40B4-BE49-F238E27FC236}">
                <a16:creationId xmlns:a16="http://schemas.microsoft.com/office/drawing/2014/main" id="{D4DC7C67-A171-4AAD-C5C4-B404B639D257}"/>
              </a:ext>
            </a:extLst>
          </p:cNvPr>
          <p:cNvSpPr>
            <a:spLocks noGrp="1"/>
          </p:cNvSpPr>
          <p:nvPr>
            <p:ph idx="1"/>
          </p:nvPr>
        </p:nvSpPr>
        <p:spPr>
          <a:xfrm>
            <a:off x="611560" y="1556990"/>
            <a:ext cx="7920880" cy="3319016"/>
          </a:xfrm>
        </p:spPr>
        <p:txBody>
          <a:bodyPr>
            <a:normAutofit/>
          </a:bodyPr>
          <a:lstStyle/>
          <a:p>
            <a:pPr marL="0" indent="0">
              <a:buNone/>
            </a:pPr>
            <a:r>
              <a:rPr lang="sk-SK" sz="1400" b="1" dirty="0"/>
              <a:t>EIOPA </a:t>
            </a:r>
            <a:r>
              <a:rPr lang="sk-SK" sz="1400" b="1" dirty="0" err="1"/>
              <a:t>Supervisory</a:t>
            </a:r>
            <a:r>
              <a:rPr lang="sk-SK" sz="1400" b="1" dirty="0"/>
              <a:t> </a:t>
            </a:r>
            <a:r>
              <a:rPr lang="sk-SK" sz="1400" b="1" dirty="0" err="1"/>
              <a:t>Statement</a:t>
            </a:r>
            <a:r>
              <a:rPr lang="sk-SK" sz="1400" b="1" dirty="0"/>
              <a:t>:</a:t>
            </a:r>
          </a:p>
          <a:p>
            <a:r>
              <a:rPr lang="sk-SK" sz="1600" dirty="0"/>
              <a:t>Investičné (a hybridné) produkty obsahujú rôzne prvky - ako napríklad investičné služby, krytie biometrických rizík alebo kapitálové záruky - ktoré prinášajú poistníkovi výhody. </a:t>
            </a:r>
            <a:r>
              <a:rPr lang="sk-SK" sz="1600" b="1" dirty="0"/>
              <a:t>Každú z týchto zložiek je potrebné posúdiť jednotlivo, aby sa určilo, či ponúka hodnotu za peniaze</a:t>
            </a:r>
            <a:r>
              <a:rPr lang="sk-SK" sz="1600" dirty="0"/>
              <a:t>.</a:t>
            </a:r>
          </a:p>
          <a:p>
            <a:r>
              <a:rPr lang="sk-SK" sz="1600" dirty="0"/>
              <a:t>Niektoré produkty umožňujú spotrebiteľom vybrať si medzi rôznymi možnosťami, ako je výška poistného plnenia pre prípad smrti, kapitálové záruky alebo podkladové fondy. Pri posudzovaní, či produkty ponúkajú hodnotu za peniaze, by sa na tieto možnosti </a:t>
            </a:r>
            <a:r>
              <a:rPr lang="sk-SK" sz="1600" b="1" dirty="0"/>
              <a:t>malo pozerať z pohľadu spotrebiteľa </a:t>
            </a:r>
            <a:r>
              <a:rPr lang="sk-SK" sz="1600" dirty="0"/>
              <a:t>(pričom jedna možnosť alebo možná kombinácia možností zodpovedá jednému produktu pre spotrebiteľov); preto </a:t>
            </a:r>
            <a:r>
              <a:rPr lang="sk-SK" sz="1600" b="1" dirty="0"/>
              <a:t>každá možnosť musí prinášať hodnotu za peniaze pre svoj špecifický cieľový trh a inak by sa nemala ponúkať</a:t>
            </a:r>
            <a:r>
              <a:rPr lang="sk-SK" sz="1600" dirty="0"/>
              <a:t>.</a:t>
            </a:r>
          </a:p>
        </p:txBody>
      </p:sp>
    </p:spTree>
    <p:extLst>
      <p:ext uri="{BB962C8B-B14F-4D97-AF65-F5344CB8AC3E}">
        <p14:creationId xmlns:p14="http://schemas.microsoft.com/office/powerpoint/2010/main" val="156889613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B648D1-9F40-861F-4889-64E2FB84F65C}"/>
              </a:ext>
            </a:extLst>
          </p:cNvPr>
          <p:cNvSpPr>
            <a:spLocks noGrp="1"/>
          </p:cNvSpPr>
          <p:nvPr>
            <p:ph type="title"/>
          </p:nvPr>
        </p:nvSpPr>
        <p:spPr>
          <a:xfrm>
            <a:off x="611560" y="1149592"/>
            <a:ext cx="7920880" cy="270030"/>
          </a:xfrm>
        </p:spPr>
        <p:txBody>
          <a:bodyPr/>
          <a:lstStyle/>
          <a:p>
            <a:r>
              <a:rPr lang="sk-SK" dirty="0"/>
              <a:t>3. Prehodnocovanie výkonnosti</a:t>
            </a:r>
          </a:p>
        </p:txBody>
      </p:sp>
      <p:sp>
        <p:nvSpPr>
          <p:cNvPr id="3" name="Zástupný objekt pre obsah 2">
            <a:extLst>
              <a:ext uri="{FF2B5EF4-FFF2-40B4-BE49-F238E27FC236}">
                <a16:creationId xmlns:a16="http://schemas.microsoft.com/office/drawing/2014/main" id="{EB10B2EE-3055-B850-AE88-83B6A35B27BC}"/>
              </a:ext>
            </a:extLst>
          </p:cNvPr>
          <p:cNvSpPr>
            <a:spLocks noGrp="1"/>
          </p:cNvSpPr>
          <p:nvPr>
            <p:ph idx="1"/>
          </p:nvPr>
        </p:nvSpPr>
        <p:spPr>
          <a:xfrm>
            <a:off x="611560" y="1556990"/>
            <a:ext cx="7920880" cy="3319016"/>
          </a:xfrm>
        </p:spPr>
        <p:txBody>
          <a:bodyPr>
            <a:normAutofit/>
          </a:bodyPr>
          <a:lstStyle/>
          <a:p>
            <a:pPr marL="0" indent="0">
              <a:buNone/>
            </a:pPr>
            <a:r>
              <a:rPr lang="sk-SK" sz="1400" b="1" dirty="0"/>
              <a:t>EIOPA </a:t>
            </a:r>
            <a:r>
              <a:rPr lang="sk-SK" sz="1400" b="1" dirty="0" err="1"/>
              <a:t>Supervisory</a:t>
            </a:r>
            <a:r>
              <a:rPr lang="sk-SK" sz="1400" b="1" dirty="0"/>
              <a:t> </a:t>
            </a:r>
            <a:r>
              <a:rPr lang="sk-SK" sz="1400" b="1" dirty="0" err="1"/>
              <a:t>Statement</a:t>
            </a:r>
            <a:endParaRPr lang="sk-SK" sz="1400" b="1" dirty="0"/>
          </a:p>
          <a:p>
            <a:r>
              <a:rPr lang="sk-SK" sz="1400" dirty="0"/>
              <a:t>V prípade investičných produktov má osobitný význam preskúmanie výkonnosti podkladových fondov. Podkladové fondy poskytujú rôzne možnosti produktu (</a:t>
            </a:r>
            <a:r>
              <a:rPr lang="sk-SK" sz="1400" dirty="0" err="1"/>
              <a:t>multi-option-products</a:t>
            </a:r>
            <a:r>
              <a:rPr lang="sk-SK" sz="1400" dirty="0"/>
              <a:t> - MOP) a ako také jednotlivé fondy predstavujú rôzne vlastnosti produktu.</a:t>
            </a:r>
            <a:r>
              <a:rPr lang="sk-SK" sz="1400" b="1" dirty="0"/>
              <a:t> Výrobcovia by mali definovať vlastnosti produktu, ktoré sú realizované jednotlivými podkladovými fondmi</a:t>
            </a:r>
            <a:r>
              <a:rPr lang="sk-SK" sz="1400" dirty="0"/>
              <a:t>. </a:t>
            </a:r>
          </a:p>
          <a:p>
            <a:r>
              <a:rPr lang="sk-SK" sz="1400" b="1" dirty="0"/>
              <a:t>Výkonnosť podkladových fondov by sa mala preskúmavať</a:t>
            </a:r>
            <a:r>
              <a:rPr lang="sk-SK" sz="1400" dirty="0"/>
              <a:t> s ohľadom na tento vymedzený pojem tejto vlastnosti produktu, ktorá je implementovaná konkrétnym podkladovým fondom.</a:t>
            </a:r>
          </a:p>
          <a:p>
            <a:r>
              <a:rPr lang="sk-SK" sz="1400" dirty="0"/>
              <a:t>Výrobcovia, ktorí počas životnosti produktu zistia akékoľvek okolnosti súvisiace s produktom, ktoré môžu mať nepriaznivý vplyv na zákazníka tohto produktu, by mali prijať primerané opatrenia na zmiernenie situácie a zabrániť ďalšiemu výskytu škodlivej udalosti. </a:t>
            </a:r>
            <a:r>
              <a:rPr lang="sk-SK" sz="1400" b="1" dirty="0"/>
              <a:t>To zahŕňa zistenú nedostatočnú výkonnosť podkladového fondu </a:t>
            </a:r>
            <a:r>
              <a:rPr lang="sk-SK" sz="1400" dirty="0"/>
              <a:t>alebo </a:t>
            </a:r>
            <a:r>
              <a:rPr lang="sk-SK" sz="1400" b="1" dirty="0"/>
              <a:t>dostupnosť fondov s</a:t>
            </a:r>
            <a:r>
              <a:rPr lang="sk-SK" sz="1400" dirty="0"/>
              <a:t> podobnou investičnou stratégiou, ale </a:t>
            </a:r>
            <a:r>
              <a:rPr lang="sk-SK" sz="1400" b="1" dirty="0"/>
              <a:t>nižšími nákladmi</a:t>
            </a:r>
            <a:r>
              <a:rPr lang="sk-SK" sz="1400" dirty="0"/>
              <a:t>, a teda lepšími predpokladanými výnosmi po odpočítaní nákladov.</a:t>
            </a:r>
          </a:p>
          <a:p>
            <a:endParaRPr lang="sk-SK" dirty="0"/>
          </a:p>
        </p:txBody>
      </p:sp>
    </p:spTree>
    <p:extLst>
      <p:ext uri="{BB962C8B-B14F-4D97-AF65-F5344CB8AC3E}">
        <p14:creationId xmlns:p14="http://schemas.microsoft.com/office/powerpoint/2010/main" val="156022461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Zistenia EIOPA</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fontScale="92500" lnSpcReduction="10000"/>
          </a:bodyPr>
          <a:lstStyle/>
          <a:p>
            <a:r>
              <a:rPr lang="sk-SK" sz="1400" dirty="0"/>
              <a:t>Neboli zistené systematické nedostatky na trhu cestovného poistenia ako celku a </a:t>
            </a:r>
            <a:r>
              <a:rPr lang="sk-SK" sz="1400" b="1" dirty="0"/>
              <a:t>produkty cestovného poistenia sú pre spotrebiteľov naďalej hodnotné</a:t>
            </a:r>
            <a:r>
              <a:rPr lang="sk-SK" sz="1400" dirty="0"/>
              <a:t>. Niektoré obchodné modely však nesú zvýšené riziká správania vrátane štruktúr odmeňovania založených na veľmi vysokých províziách. To vedie k poškodzovaniu spotrebiteľov. </a:t>
            </a:r>
          </a:p>
          <a:p>
            <a:r>
              <a:rPr lang="sk-SK" sz="1400" dirty="0"/>
              <a:t>Hoci priemerné provízie v cestovnom poistení predstavujú približne 24 % hrubého predpísaného poistného (GWP), </a:t>
            </a:r>
            <a:r>
              <a:rPr lang="sk-SK" sz="1400" b="1" dirty="0"/>
              <a:t>existujú poisťovne, ktoré vyplácajú distribútorom mimoriadne vysoké provízie, v niektorých prípadoch výrazne vyššie ako 50 % poistného</a:t>
            </a:r>
            <a:r>
              <a:rPr lang="sk-SK" sz="1400" dirty="0"/>
              <a:t>.</a:t>
            </a:r>
          </a:p>
          <a:p>
            <a:r>
              <a:rPr lang="sk-SK" sz="1400" dirty="0"/>
              <a:t>Priemerná </a:t>
            </a:r>
            <a:r>
              <a:rPr lang="sk-SK" sz="1400" dirty="0" err="1"/>
              <a:t>škodovosť</a:t>
            </a:r>
            <a:r>
              <a:rPr lang="sk-SK" sz="1400" dirty="0"/>
              <a:t> je 40 % z GWP a rozdiel je malý bez ohľadu na distribučný kanál. V týchto pomeroch však existujú veľmi veľké rozdiely; </a:t>
            </a:r>
            <a:r>
              <a:rPr lang="sk-SK" sz="1400" b="1" dirty="0"/>
              <a:t>niektoré poisťovne majú ukazovatele </a:t>
            </a:r>
            <a:r>
              <a:rPr lang="sk-SK" sz="1400" b="1" dirty="0" err="1"/>
              <a:t>škodovosti</a:t>
            </a:r>
            <a:r>
              <a:rPr lang="sk-SK" sz="1400" b="1" dirty="0"/>
              <a:t> nižšie ako 20 % GWP. Tieto údaje sú silným ukazovateľom potenciálnej nízkej hodnoty pre spotrebiteľov.</a:t>
            </a:r>
          </a:p>
          <a:p>
            <a:r>
              <a:rPr lang="sk-SK" sz="1400" dirty="0"/>
              <a:t>Približne 70 % poisťovní </a:t>
            </a:r>
            <a:r>
              <a:rPr lang="sk-SK" sz="1400" b="1" dirty="0"/>
              <a:t>vylučuje z krytia produktov cestovného poistenia už existujúce zdravotné ťažkosti </a:t>
            </a:r>
            <a:r>
              <a:rPr lang="sk-SK" sz="1400" dirty="0"/>
              <a:t>a väčšina poisťovní nepoužíva predzmluvné lekárske prehliadky.</a:t>
            </a:r>
          </a:p>
          <a:p>
            <a:r>
              <a:rPr lang="sk-SK" sz="1400" b="1" dirty="0"/>
              <a:t>Prekrývanie poistného krytia sa vo väčšine prípadov v procese predaja neposudzuje</a:t>
            </a:r>
            <a:r>
              <a:rPr lang="sk-SK" sz="1400" dirty="0"/>
              <a:t>. Posudzovanie sa vykonáva vo fáze riešenia poistnej udalosti s cieľom určiť, ktorá poistná zmluva sa bude vzťahovať na danú udalosť a výdavky sa rozdelia medzi poisťovne. Dá sa predpokladať, že to zvyšuje náklady spotrebiteľov.</a:t>
            </a:r>
          </a:p>
        </p:txBody>
      </p:sp>
    </p:spTree>
    <p:extLst>
      <p:ext uri="{BB962C8B-B14F-4D97-AF65-F5344CB8AC3E}">
        <p14:creationId xmlns:p14="http://schemas.microsoft.com/office/powerpoint/2010/main" val="3234073469"/>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B648D1-9F40-861F-4889-64E2FB84F65C}"/>
              </a:ext>
            </a:extLst>
          </p:cNvPr>
          <p:cNvSpPr>
            <a:spLocks noGrp="1"/>
          </p:cNvSpPr>
          <p:nvPr>
            <p:ph type="title"/>
          </p:nvPr>
        </p:nvSpPr>
        <p:spPr>
          <a:xfrm>
            <a:off x="611560" y="1149592"/>
            <a:ext cx="7920880" cy="270030"/>
          </a:xfrm>
        </p:spPr>
        <p:txBody>
          <a:bodyPr/>
          <a:lstStyle/>
          <a:p>
            <a:r>
              <a:rPr lang="sk-SK" dirty="0"/>
              <a:t>4. Metodika EIOPA</a:t>
            </a:r>
          </a:p>
        </p:txBody>
      </p:sp>
      <p:sp>
        <p:nvSpPr>
          <p:cNvPr id="3" name="Zástupný objekt pre obsah 2">
            <a:extLst>
              <a:ext uri="{FF2B5EF4-FFF2-40B4-BE49-F238E27FC236}">
                <a16:creationId xmlns:a16="http://schemas.microsoft.com/office/drawing/2014/main" id="{EB10B2EE-3055-B850-AE88-83B6A35B27BC}"/>
              </a:ext>
            </a:extLst>
          </p:cNvPr>
          <p:cNvSpPr>
            <a:spLocks noGrp="1"/>
          </p:cNvSpPr>
          <p:nvPr>
            <p:ph idx="1"/>
          </p:nvPr>
        </p:nvSpPr>
        <p:spPr>
          <a:xfrm>
            <a:off x="611560" y="1556990"/>
            <a:ext cx="7920880" cy="3319016"/>
          </a:xfrm>
        </p:spPr>
        <p:txBody>
          <a:bodyPr>
            <a:normAutofit lnSpcReduction="10000"/>
          </a:bodyPr>
          <a:lstStyle/>
          <a:p>
            <a:r>
              <a:rPr lang="sk-SK" sz="1400" b="1" dirty="0"/>
              <a:t>Prvá vrstva posúdenia</a:t>
            </a:r>
            <a:r>
              <a:rPr lang="sk-SK" sz="1400" dirty="0"/>
              <a:t>: </a:t>
            </a:r>
          </a:p>
          <a:p>
            <a:pPr lvl="1"/>
            <a:r>
              <a:rPr lang="sk-SK" sz="1400" dirty="0">
                <a:solidFill>
                  <a:srgbClr val="141760"/>
                </a:solidFill>
                <a:latin typeface="Arial" panose="020B0604020202020204" pitchFamily="34" charset="0"/>
                <a:cs typeface="Arial" panose="020B0604020202020204" pitchFamily="34" charset="0"/>
              </a:rPr>
              <a:t>prvotné posúdenie na základe bežne dostupných údajov (KID PRIIPS, </a:t>
            </a:r>
            <a:r>
              <a:rPr lang="sk-SK" sz="1400" dirty="0" err="1">
                <a:solidFill>
                  <a:srgbClr val="141760"/>
                </a:solidFill>
                <a:latin typeface="Arial" panose="020B0604020202020204" pitchFamily="34" charset="0"/>
                <a:cs typeface="Arial" panose="020B0604020202020204" pitchFamily="34" charset="0"/>
              </a:rPr>
              <a:t>reporting</a:t>
            </a:r>
            <a:r>
              <a:rPr lang="sk-SK" sz="1400" dirty="0">
                <a:solidFill>
                  <a:srgbClr val="141760"/>
                </a:solidFill>
                <a:latin typeface="Arial" panose="020B0604020202020204" pitchFamily="34" charset="0"/>
                <a:cs typeface="Arial" panose="020B0604020202020204" pitchFamily="34" charset="0"/>
              </a:rPr>
              <a:t>...)</a:t>
            </a:r>
          </a:p>
          <a:p>
            <a:pPr lvl="1"/>
            <a:r>
              <a:rPr lang="sk-SK" sz="1400" dirty="0">
                <a:solidFill>
                  <a:srgbClr val="141760"/>
                </a:solidFill>
                <a:latin typeface="Arial" panose="020B0604020202020204" pitchFamily="34" charset="0"/>
                <a:cs typeface="Arial" panose="020B0604020202020204" pitchFamily="34" charset="0"/>
              </a:rPr>
              <a:t>Identifikácia možných problematických produktov</a:t>
            </a:r>
          </a:p>
          <a:p>
            <a:r>
              <a:rPr lang="sk-SK" sz="1400" b="1" dirty="0"/>
              <a:t>Druhá vrstva posúdenia</a:t>
            </a:r>
            <a:r>
              <a:rPr lang="sk-SK" sz="1400" dirty="0"/>
              <a:t>:</a:t>
            </a:r>
          </a:p>
          <a:p>
            <a:pPr lvl="1"/>
            <a:r>
              <a:rPr lang="sk-SK" sz="1400" dirty="0">
                <a:solidFill>
                  <a:srgbClr val="141760"/>
                </a:solidFill>
                <a:latin typeface="Arial" panose="020B0604020202020204" pitchFamily="34" charset="0"/>
                <a:cs typeface="Arial" panose="020B0604020202020204" pitchFamily="34" charset="0"/>
              </a:rPr>
              <a:t>Posúdenie prostredníctvom dodatočných indikátorov</a:t>
            </a:r>
          </a:p>
          <a:p>
            <a:pPr lvl="1"/>
            <a:r>
              <a:rPr lang="sk-SK" sz="1400" dirty="0" err="1">
                <a:solidFill>
                  <a:srgbClr val="141760"/>
                </a:solidFill>
                <a:latin typeface="Arial" panose="020B0604020202020204" pitchFamily="34" charset="0"/>
                <a:cs typeface="Arial" panose="020B0604020202020204" pitchFamily="34" charset="0"/>
              </a:rPr>
              <a:t>Odkupná</a:t>
            </a:r>
            <a:r>
              <a:rPr lang="sk-SK" sz="1400" dirty="0">
                <a:solidFill>
                  <a:srgbClr val="141760"/>
                </a:solidFill>
                <a:latin typeface="Arial" panose="020B0604020202020204" pitchFamily="34" charset="0"/>
                <a:cs typeface="Arial" panose="020B0604020202020204" pitchFamily="34" charset="0"/>
              </a:rPr>
              <a:t> hodnota/zaplatené poistné</a:t>
            </a:r>
          </a:p>
          <a:p>
            <a:pPr lvl="1"/>
            <a:r>
              <a:rPr lang="sk-SK" sz="1400" dirty="0">
                <a:solidFill>
                  <a:srgbClr val="141760"/>
                </a:solidFill>
                <a:latin typeface="Arial" panose="020B0604020202020204" pitchFamily="34" charset="0"/>
                <a:cs typeface="Arial" panose="020B0604020202020204" pitchFamily="34" charset="0"/>
              </a:rPr>
              <a:t>Poistné plnenie/zaplatené poistné</a:t>
            </a:r>
          </a:p>
          <a:p>
            <a:pPr lvl="1"/>
            <a:r>
              <a:rPr lang="sk-SK" sz="1400" dirty="0">
                <a:solidFill>
                  <a:srgbClr val="141760"/>
                </a:solidFill>
                <a:latin typeface="Arial" panose="020B0604020202020204" pitchFamily="34" charset="0"/>
                <a:cs typeface="Arial" panose="020B0604020202020204" pitchFamily="34" charset="0"/>
              </a:rPr>
              <a:t>Vstupné náklady/celkové náklady</a:t>
            </a:r>
          </a:p>
          <a:p>
            <a:pPr lvl="1"/>
            <a:r>
              <a:rPr lang="sk-SK" sz="1400" dirty="0">
                <a:solidFill>
                  <a:srgbClr val="141760"/>
                </a:solidFill>
                <a:latin typeface="Arial" panose="020B0604020202020204" pitchFamily="34" charset="0"/>
                <a:cs typeface="Arial" panose="020B0604020202020204" pitchFamily="34" charset="0"/>
              </a:rPr>
              <a:t>Minimálny ročný výnos potrebný na dosiahnutie pozitívneho výsledku</a:t>
            </a:r>
          </a:p>
          <a:p>
            <a:r>
              <a:rPr lang="sk-SK" sz="1400" b="1" dirty="0"/>
              <a:t>Tretia vrstva posúdenia:</a:t>
            </a:r>
          </a:p>
          <a:p>
            <a:pPr lvl="1"/>
            <a:r>
              <a:rPr lang="sk-SK" sz="1400" dirty="0">
                <a:solidFill>
                  <a:srgbClr val="141760"/>
                </a:solidFill>
                <a:latin typeface="Arial" panose="020B0604020202020204" pitchFamily="34" charset="0"/>
                <a:cs typeface="Arial" panose="020B0604020202020204" pitchFamily="34" charset="0"/>
              </a:rPr>
              <a:t>Detailná analýza POG procesu</a:t>
            </a:r>
          </a:p>
          <a:p>
            <a:pPr lvl="1"/>
            <a:r>
              <a:rPr lang="sk-SK" sz="1400" dirty="0">
                <a:solidFill>
                  <a:srgbClr val="141760"/>
                </a:solidFill>
                <a:latin typeface="Arial" panose="020B0604020202020204" pitchFamily="34" charset="0"/>
                <a:cs typeface="Arial" panose="020B0604020202020204" pitchFamily="34" charset="0"/>
              </a:rPr>
              <a:t>Detailná analýza schvaľovacieho procesu, vymedzenia cieľového trhu, testovania produktu</a:t>
            </a:r>
          </a:p>
        </p:txBody>
      </p:sp>
    </p:spTree>
    <p:extLst>
      <p:ext uri="{BB962C8B-B14F-4D97-AF65-F5344CB8AC3E}">
        <p14:creationId xmlns:p14="http://schemas.microsoft.com/office/powerpoint/2010/main" val="1253815766"/>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6D14D1-70FF-8A13-347E-D31CA61B9DCB}"/>
              </a:ext>
            </a:extLst>
          </p:cNvPr>
          <p:cNvSpPr>
            <a:spLocks noGrp="1"/>
          </p:cNvSpPr>
          <p:nvPr>
            <p:ph type="title"/>
          </p:nvPr>
        </p:nvSpPr>
        <p:spPr/>
        <p:txBody>
          <a:bodyPr/>
          <a:lstStyle/>
          <a:p>
            <a:r>
              <a:rPr lang="sk-SK" dirty="0"/>
              <a:t>Zhrnutie</a:t>
            </a:r>
            <a:endParaRPr lang="cs-CZ" dirty="0"/>
          </a:p>
        </p:txBody>
      </p:sp>
      <p:sp>
        <p:nvSpPr>
          <p:cNvPr id="3" name="Zástupný text 2">
            <a:extLst>
              <a:ext uri="{FF2B5EF4-FFF2-40B4-BE49-F238E27FC236}">
                <a16:creationId xmlns:a16="http://schemas.microsoft.com/office/drawing/2014/main" id="{E2E6A8E9-3A60-A8E9-C340-3C575AE7331A}"/>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10891149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Zhrnutie</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a:bodyPr>
          <a:lstStyle/>
          <a:p>
            <a:r>
              <a:rPr lang="sk-SK" sz="1400" dirty="0" err="1"/>
              <a:t>Value</a:t>
            </a:r>
            <a:r>
              <a:rPr lang="sk-SK" sz="1400" dirty="0"/>
              <a:t> </a:t>
            </a:r>
            <a:r>
              <a:rPr lang="sk-SK" sz="1400" dirty="0" err="1"/>
              <a:t>for</a:t>
            </a:r>
            <a:r>
              <a:rPr lang="sk-SK" sz="1400" dirty="0"/>
              <a:t> Money sa stáva </a:t>
            </a:r>
            <a:r>
              <a:rPr lang="sk-SK" sz="1400" b="1" dirty="0"/>
              <a:t>všeobecne platným konceptom</a:t>
            </a:r>
            <a:r>
              <a:rPr lang="sk-SK" sz="1400" dirty="0"/>
              <a:t>, ktorý sa uplatní vo všetkých poistných produktoch, bez ohľadu na ich povahu alebo distribučný model.</a:t>
            </a:r>
          </a:p>
          <a:p>
            <a:r>
              <a:rPr lang="sk-SK" sz="1400" dirty="0" err="1"/>
              <a:t>Value</a:t>
            </a:r>
            <a:r>
              <a:rPr lang="sk-SK" sz="1400" dirty="0"/>
              <a:t> </a:t>
            </a:r>
            <a:r>
              <a:rPr lang="sk-SK" sz="1400" dirty="0" err="1"/>
              <a:t>for</a:t>
            </a:r>
            <a:r>
              <a:rPr lang="sk-SK" sz="1400" dirty="0"/>
              <a:t> Money je </a:t>
            </a:r>
            <a:r>
              <a:rPr lang="sk-SK" sz="1400" b="1" dirty="0"/>
              <a:t>pružným konceptom</a:t>
            </a:r>
            <a:r>
              <a:rPr lang="sk-SK" sz="1400" dirty="0"/>
              <a:t>, ktorý (zatiaľ) nestanovuje pevné hranice týkajúce sa nákladovosti, odmeňovania či </a:t>
            </a:r>
            <a:r>
              <a:rPr lang="sk-SK" sz="1400" dirty="0" err="1"/>
              <a:t>škodovosti</a:t>
            </a:r>
            <a:r>
              <a:rPr lang="sk-SK" sz="1400" dirty="0"/>
              <a:t>. </a:t>
            </a:r>
          </a:p>
          <a:p>
            <a:r>
              <a:rPr lang="sk-SK" sz="1400" b="1" dirty="0"/>
              <a:t>Neexistuje „</a:t>
            </a:r>
            <a:r>
              <a:rPr lang="sk-SK" sz="1400" b="1" dirty="0" err="1"/>
              <a:t>one</a:t>
            </a:r>
            <a:r>
              <a:rPr lang="sk-SK" sz="1400" b="1" dirty="0"/>
              <a:t> </a:t>
            </a:r>
            <a:r>
              <a:rPr lang="sk-SK" sz="1400" b="1" dirty="0" err="1"/>
              <a:t>size</a:t>
            </a:r>
            <a:r>
              <a:rPr lang="sk-SK" sz="1400" b="1" dirty="0"/>
              <a:t> </a:t>
            </a:r>
            <a:r>
              <a:rPr lang="sk-SK" sz="1400" b="1" dirty="0" err="1"/>
              <a:t>fits</a:t>
            </a:r>
            <a:r>
              <a:rPr lang="sk-SK" sz="1400" b="1" dirty="0"/>
              <a:t> </a:t>
            </a:r>
            <a:r>
              <a:rPr lang="sk-SK" sz="1400" b="1" dirty="0" err="1"/>
              <a:t>all</a:t>
            </a:r>
            <a:r>
              <a:rPr lang="sk-SK" sz="1400" b="1" dirty="0"/>
              <a:t>“ definícia </a:t>
            </a:r>
            <a:r>
              <a:rPr lang="sk-SK" sz="1400" dirty="0" err="1"/>
              <a:t>Value</a:t>
            </a:r>
            <a:r>
              <a:rPr lang="sk-SK" sz="1400" dirty="0"/>
              <a:t> </a:t>
            </a:r>
            <a:r>
              <a:rPr lang="sk-SK" sz="1400" dirty="0" err="1"/>
              <a:t>for</a:t>
            </a:r>
            <a:r>
              <a:rPr lang="sk-SK" sz="1400" dirty="0"/>
              <a:t> Money, ktorá by sa uplatnila univerzálne na všetky produkty.</a:t>
            </a:r>
          </a:p>
          <a:p>
            <a:r>
              <a:rPr lang="sk-SK" sz="1400" dirty="0"/>
              <a:t>Hoci minimálna úroveň </a:t>
            </a:r>
            <a:r>
              <a:rPr lang="sk-SK" sz="1400" dirty="0" err="1"/>
              <a:t>škodovosti</a:t>
            </a:r>
            <a:r>
              <a:rPr lang="sk-SK" sz="1400" dirty="0"/>
              <a:t> nie je v </a:t>
            </a:r>
            <a:r>
              <a:rPr lang="sk-SK" sz="1400" dirty="0" err="1"/>
              <a:t>dohľadových</a:t>
            </a:r>
            <a:r>
              <a:rPr lang="sk-SK" sz="1400" dirty="0"/>
              <a:t> stanoviskách a názoroch stanovená, zdá sa, že </a:t>
            </a:r>
            <a:r>
              <a:rPr lang="sk-SK" sz="1400" b="1" dirty="0"/>
              <a:t>hodnoty pod 20 % nie sú považované za uspokojivé</a:t>
            </a:r>
            <a:r>
              <a:rPr lang="sk-SK" sz="1400" dirty="0"/>
              <a:t>.</a:t>
            </a:r>
          </a:p>
          <a:p>
            <a:r>
              <a:rPr lang="sk-SK" sz="1400" dirty="0"/>
              <a:t>Cieľom konceptu </a:t>
            </a:r>
            <a:r>
              <a:rPr lang="sk-SK" sz="1400" dirty="0" err="1"/>
              <a:t>Value</a:t>
            </a:r>
            <a:r>
              <a:rPr lang="sk-SK" sz="1400" dirty="0"/>
              <a:t> </a:t>
            </a:r>
            <a:r>
              <a:rPr lang="sk-SK" sz="1400" dirty="0" err="1"/>
              <a:t>for</a:t>
            </a:r>
            <a:r>
              <a:rPr lang="sk-SK" sz="1400" dirty="0"/>
              <a:t> Money nie je, aby boli na trh uvádzané </a:t>
            </a:r>
            <a:r>
              <a:rPr lang="sk-SK" sz="1400" b="1" dirty="0" err="1"/>
              <a:t>neprofitabilné</a:t>
            </a:r>
            <a:r>
              <a:rPr lang="sk-SK" sz="1400" b="1" dirty="0"/>
              <a:t> produkty</a:t>
            </a:r>
            <a:r>
              <a:rPr lang="sk-SK" sz="1400" dirty="0"/>
              <a:t>.</a:t>
            </a:r>
          </a:p>
          <a:p>
            <a:r>
              <a:rPr lang="sk-SK" sz="1400" dirty="0"/>
              <a:t>Cieľom konceptu </a:t>
            </a:r>
            <a:r>
              <a:rPr lang="sk-SK" sz="1400" dirty="0" err="1"/>
              <a:t>Value</a:t>
            </a:r>
            <a:r>
              <a:rPr lang="sk-SK" sz="1400" dirty="0"/>
              <a:t> </a:t>
            </a:r>
            <a:r>
              <a:rPr lang="sk-SK" sz="1400" dirty="0" err="1"/>
              <a:t>for</a:t>
            </a:r>
            <a:r>
              <a:rPr lang="sk-SK" sz="1400" dirty="0"/>
              <a:t> Money je, aby boli na trh uvádzané produkty, ktoré majú dostatočnú </a:t>
            </a:r>
            <a:r>
              <a:rPr lang="sk-SK" sz="1400" b="1" dirty="0"/>
              <a:t>pridanú hodnotu pre klienta</a:t>
            </a:r>
            <a:r>
              <a:rPr lang="sk-SK" sz="1400" dirty="0"/>
              <a:t>.</a:t>
            </a:r>
          </a:p>
          <a:p>
            <a:endParaRPr lang="sk-SK" sz="1400" dirty="0"/>
          </a:p>
          <a:p>
            <a:endParaRPr lang="en-US" sz="1400" dirty="0"/>
          </a:p>
          <a:p>
            <a:pPr marL="0" indent="0">
              <a:buNone/>
            </a:pPr>
            <a:endParaRPr lang="sk-SK" sz="1400" dirty="0"/>
          </a:p>
        </p:txBody>
      </p:sp>
    </p:spTree>
    <p:extLst>
      <p:ext uri="{BB962C8B-B14F-4D97-AF65-F5344CB8AC3E}">
        <p14:creationId xmlns:p14="http://schemas.microsoft.com/office/powerpoint/2010/main" val="62119940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Zhrnutie</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a:bodyPr>
          <a:lstStyle/>
          <a:p>
            <a:r>
              <a:rPr lang="sk-SK" sz="1400" dirty="0"/>
              <a:t>Pri posudzovaní </a:t>
            </a:r>
            <a:r>
              <a:rPr lang="sk-SK" sz="1400" b="1" dirty="0"/>
              <a:t>distribučných nákladov </a:t>
            </a:r>
            <a:r>
              <a:rPr lang="sk-SK" sz="1400" dirty="0"/>
              <a:t>je možné zobrať do úvahy napríklad: </a:t>
            </a:r>
          </a:p>
          <a:p>
            <a:pPr lvl="1"/>
            <a:r>
              <a:rPr lang="sk-SK" sz="1400" dirty="0">
                <a:solidFill>
                  <a:srgbClr val="141760"/>
                </a:solidFill>
                <a:latin typeface="Arial" panose="020B0604020202020204" pitchFamily="34" charset="0"/>
                <a:cs typeface="Arial" panose="020B0604020202020204" pitchFamily="34" charset="0"/>
              </a:rPr>
              <a:t>zložitosť produktu</a:t>
            </a:r>
          </a:p>
          <a:p>
            <a:pPr lvl="1"/>
            <a:r>
              <a:rPr lang="sk-SK" sz="1400" dirty="0">
                <a:solidFill>
                  <a:srgbClr val="141760"/>
                </a:solidFill>
                <a:latin typeface="Arial" panose="020B0604020202020204" pitchFamily="34" charset="0"/>
                <a:cs typeface="Arial" panose="020B0604020202020204" pitchFamily="34" charset="0"/>
              </a:rPr>
              <a:t>priemernú výšku poistného</a:t>
            </a:r>
          </a:p>
          <a:p>
            <a:pPr lvl="1"/>
            <a:r>
              <a:rPr lang="sk-SK" sz="1400" dirty="0">
                <a:solidFill>
                  <a:srgbClr val="141760"/>
                </a:solidFill>
                <a:latin typeface="Arial" panose="020B0604020202020204" pitchFamily="34" charset="0"/>
                <a:cs typeface="Arial" panose="020B0604020202020204" pitchFamily="34" charset="0"/>
              </a:rPr>
              <a:t>distribučnú stratégiu</a:t>
            </a:r>
          </a:p>
          <a:p>
            <a:pPr lvl="1"/>
            <a:r>
              <a:rPr lang="sk-SK" sz="1400" dirty="0">
                <a:solidFill>
                  <a:srgbClr val="141760"/>
                </a:solidFill>
                <a:latin typeface="Arial" panose="020B0604020202020204" pitchFamily="34" charset="0"/>
                <a:cs typeface="Arial" panose="020B0604020202020204" pitchFamily="34" charset="0"/>
              </a:rPr>
              <a:t>služby poskytované distribútorom</a:t>
            </a:r>
          </a:p>
          <a:p>
            <a:pPr lvl="1"/>
            <a:r>
              <a:rPr lang="sk-SK" sz="1400" dirty="0">
                <a:solidFill>
                  <a:srgbClr val="141760"/>
                </a:solidFill>
                <a:latin typeface="Arial" panose="020B0604020202020204" pitchFamily="34" charset="0"/>
                <a:cs typeface="Arial" panose="020B0604020202020204" pitchFamily="34" charset="0"/>
              </a:rPr>
              <a:t>oprávnené náklady na strane distribútora</a:t>
            </a:r>
          </a:p>
          <a:p>
            <a:endParaRPr lang="sk-SK" sz="100" dirty="0">
              <a:solidFill>
                <a:srgbClr val="141760"/>
              </a:solidFill>
              <a:latin typeface="Arial" panose="020B0604020202020204" pitchFamily="34" charset="0"/>
              <a:cs typeface="Arial" panose="020B0604020202020204" pitchFamily="34" charset="0"/>
            </a:endParaRPr>
          </a:p>
          <a:p>
            <a:r>
              <a:rPr lang="sk-SK" sz="1400" dirty="0"/>
              <a:t>Pri posudzovaní </a:t>
            </a:r>
            <a:r>
              <a:rPr lang="sk-SK" sz="1400" b="1" dirty="0"/>
              <a:t>nákladov poisťovne </a:t>
            </a:r>
            <a:r>
              <a:rPr lang="sk-SK" sz="1400" dirty="0"/>
              <a:t>je možné brať do úvahy napríklad:</a:t>
            </a:r>
          </a:p>
          <a:p>
            <a:pPr lvl="1"/>
            <a:r>
              <a:rPr lang="sk-SK" sz="1400" dirty="0">
                <a:solidFill>
                  <a:srgbClr val="141760"/>
                </a:solidFill>
                <a:latin typeface="Arial" panose="020B0604020202020204" pitchFamily="34" charset="0"/>
                <a:cs typeface="Arial" panose="020B0604020202020204" pitchFamily="34" charset="0"/>
              </a:rPr>
              <a:t>skutočné (oprávnené) náklady na strane poisťovne</a:t>
            </a:r>
          </a:p>
          <a:p>
            <a:pPr lvl="1"/>
            <a:r>
              <a:rPr lang="sk-SK" sz="1400" dirty="0">
                <a:solidFill>
                  <a:srgbClr val="141760"/>
                </a:solidFill>
                <a:latin typeface="Arial" panose="020B0604020202020204" pitchFamily="34" charset="0"/>
                <a:cs typeface="Arial" panose="020B0604020202020204" pitchFamily="34" charset="0"/>
              </a:rPr>
              <a:t>primeraný zisk</a:t>
            </a:r>
          </a:p>
          <a:p>
            <a:r>
              <a:rPr lang="sk-SK" sz="1400" dirty="0"/>
              <a:t>Pri posudzovaní úrovne </a:t>
            </a:r>
            <a:r>
              <a:rPr lang="sk-SK" sz="1400" b="1" dirty="0" err="1"/>
              <a:t>škodovosti</a:t>
            </a:r>
            <a:r>
              <a:rPr lang="sk-SK" sz="1400" dirty="0"/>
              <a:t> (benefitov pre klienta) je možné brať do úvahy napríklad: </a:t>
            </a:r>
          </a:p>
          <a:p>
            <a:pPr lvl="1"/>
            <a:r>
              <a:rPr lang="sk-SK" sz="1400" dirty="0">
                <a:solidFill>
                  <a:srgbClr val="141760"/>
                </a:solidFill>
                <a:latin typeface="Arial" panose="020B0604020202020204" pitchFamily="34" charset="0"/>
                <a:cs typeface="Arial" panose="020B0604020202020204" pitchFamily="34" charset="0"/>
              </a:rPr>
              <a:t>veľkosť a štruktúru poistného kmeňa</a:t>
            </a:r>
          </a:p>
          <a:p>
            <a:pPr lvl="1"/>
            <a:r>
              <a:rPr lang="sk-SK" sz="1400" dirty="0">
                <a:solidFill>
                  <a:srgbClr val="141760"/>
                </a:solidFill>
                <a:latin typeface="Arial" panose="020B0604020202020204" pitchFamily="34" charset="0"/>
                <a:cs typeface="Arial" panose="020B0604020202020204" pitchFamily="34" charset="0"/>
              </a:rPr>
              <a:t>prirodzené výkyvy v škodovom priebehu (živelné udalosti, ekonomický cyklus...)</a:t>
            </a:r>
          </a:p>
          <a:p>
            <a:pPr lvl="1"/>
            <a:endParaRPr lang="en-US" sz="3200" dirty="0"/>
          </a:p>
          <a:p>
            <a:pPr marL="0" indent="0">
              <a:buNone/>
            </a:pPr>
            <a:endParaRPr lang="sk-SK" sz="1400" dirty="0"/>
          </a:p>
        </p:txBody>
      </p:sp>
    </p:spTree>
    <p:extLst>
      <p:ext uri="{BB962C8B-B14F-4D97-AF65-F5344CB8AC3E}">
        <p14:creationId xmlns:p14="http://schemas.microsoft.com/office/powerpoint/2010/main" val="793437812"/>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691680" y="1851670"/>
            <a:ext cx="5688136" cy="4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354013" indent="-3540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cs-CZ" altLang="cs-CZ" sz="2400" b="1" dirty="0">
              <a:solidFill>
                <a:srgbClr val="141760"/>
              </a:solidFill>
              <a:latin typeface="Arial" charset="0"/>
            </a:endParaRPr>
          </a:p>
          <a:p>
            <a:pPr algn="ctr"/>
            <a:r>
              <a:rPr lang="cs-CZ" altLang="cs-CZ" sz="2400" b="1" dirty="0" err="1">
                <a:solidFill>
                  <a:srgbClr val="141760"/>
                </a:solidFill>
                <a:latin typeface="Arial" charset="0"/>
              </a:rPr>
              <a:t>Ďakujeme</a:t>
            </a:r>
            <a:r>
              <a:rPr lang="cs-CZ" altLang="cs-CZ" sz="2400" b="1" dirty="0">
                <a:solidFill>
                  <a:srgbClr val="141760"/>
                </a:solidFill>
                <a:latin typeface="Arial" charset="0"/>
              </a:rPr>
              <a:t> za </a:t>
            </a:r>
            <a:r>
              <a:rPr lang="cs-CZ" altLang="cs-CZ" sz="2400" b="1" dirty="0" err="1">
                <a:solidFill>
                  <a:srgbClr val="141760"/>
                </a:solidFill>
                <a:latin typeface="Arial" charset="0"/>
              </a:rPr>
              <a:t>pozornosť</a:t>
            </a:r>
            <a:r>
              <a:rPr lang="cs-CZ" altLang="cs-CZ" sz="2400" b="1" dirty="0">
                <a:solidFill>
                  <a:srgbClr val="141760"/>
                </a:solidFill>
                <a:latin typeface="Arial" charset="0"/>
              </a:rPr>
              <a:t>!</a:t>
            </a:r>
          </a:p>
        </p:txBody>
      </p:sp>
      <p:sp>
        <p:nvSpPr>
          <p:cNvPr id="7" name="Zástupný symbol pro číslo snímku 3"/>
          <p:cNvSpPr>
            <a:spLocks noGrp="1"/>
          </p:cNvSpPr>
          <p:nvPr>
            <p:ph type="sldNum" sz="quarter" idx="12"/>
          </p:nvPr>
        </p:nvSpPr>
        <p:spPr bwMode="auto">
          <a:xfrm>
            <a:off x="6975475" y="4869657"/>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sk-SK" altLang="cs-CZ" sz="700" dirty="0">
                <a:solidFill>
                  <a:srgbClr val="898989"/>
                </a:solidFill>
                <a:latin typeface="Arial" charset="0"/>
                <a:cs typeface="Arial" charset="0"/>
              </a:rPr>
              <a:t>2022/2</a:t>
            </a:r>
          </a:p>
        </p:txBody>
      </p:sp>
      <p:sp>
        <p:nvSpPr>
          <p:cNvPr id="2" name="Text Box 4">
            <a:extLst>
              <a:ext uri="{FF2B5EF4-FFF2-40B4-BE49-F238E27FC236}">
                <a16:creationId xmlns:a16="http://schemas.microsoft.com/office/drawing/2014/main" id="{82C18870-08B0-93AA-3843-2DD6D48FBA09}"/>
              </a:ext>
            </a:extLst>
          </p:cNvPr>
          <p:cNvSpPr txBox="1">
            <a:spLocks noChangeArrowheads="1"/>
          </p:cNvSpPr>
          <p:nvPr/>
        </p:nvSpPr>
        <p:spPr bwMode="auto">
          <a:xfrm>
            <a:off x="5292080" y="2768553"/>
            <a:ext cx="31115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40000"/>
              </a:spcBef>
            </a:pPr>
            <a:r>
              <a:rPr lang="cs-CZ" altLang="cs-CZ" b="1" dirty="0">
                <a:solidFill>
                  <a:srgbClr val="A70336"/>
                </a:solidFill>
                <a:latin typeface="Arial" charset="0"/>
              </a:rPr>
              <a:t>JUDr. Ing. Martin Petruľák</a:t>
            </a:r>
          </a:p>
          <a:p>
            <a:pPr algn="ctr">
              <a:lnSpc>
                <a:spcPct val="90000"/>
              </a:lnSpc>
              <a:spcBef>
                <a:spcPct val="40000"/>
              </a:spcBef>
            </a:pPr>
            <a:r>
              <a:rPr lang="cs-CZ" altLang="cs-CZ" sz="1600" dirty="0">
                <a:solidFill>
                  <a:srgbClr val="141760"/>
                </a:solidFill>
                <a:latin typeface="Arial" charset="0"/>
              </a:rPr>
              <a:t>martin.petrulak@havelpartners.sk</a:t>
            </a:r>
          </a:p>
        </p:txBody>
      </p:sp>
      <p:sp>
        <p:nvSpPr>
          <p:cNvPr id="3" name="Text Box 4">
            <a:extLst>
              <a:ext uri="{FF2B5EF4-FFF2-40B4-BE49-F238E27FC236}">
                <a16:creationId xmlns:a16="http://schemas.microsoft.com/office/drawing/2014/main" id="{CDF99EA0-8E0D-DD9D-58E8-95184410DDB4}"/>
              </a:ext>
            </a:extLst>
          </p:cNvPr>
          <p:cNvSpPr txBox="1">
            <a:spLocks noChangeArrowheads="1"/>
          </p:cNvSpPr>
          <p:nvPr/>
        </p:nvSpPr>
        <p:spPr bwMode="auto">
          <a:xfrm>
            <a:off x="611560" y="2768552"/>
            <a:ext cx="31115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40000"/>
              </a:spcBef>
            </a:pPr>
            <a:r>
              <a:rPr lang="cs-CZ" altLang="cs-CZ" b="1" dirty="0">
                <a:solidFill>
                  <a:srgbClr val="A70336"/>
                </a:solidFill>
                <a:latin typeface="Arial" charset="0"/>
              </a:rPr>
              <a:t>Mgr. Michal Smrček</a:t>
            </a:r>
          </a:p>
          <a:p>
            <a:pPr algn="ctr">
              <a:lnSpc>
                <a:spcPct val="90000"/>
              </a:lnSpc>
              <a:spcBef>
                <a:spcPct val="40000"/>
              </a:spcBef>
            </a:pPr>
            <a:r>
              <a:rPr lang="cs-CZ" altLang="cs-CZ" sz="1600" dirty="0">
                <a:solidFill>
                  <a:srgbClr val="141760"/>
                </a:solidFill>
                <a:latin typeface="Arial" charset="0"/>
              </a:rPr>
              <a:t>michal.smrcek@havelpartners.cz</a:t>
            </a:r>
          </a:p>
        </p:txBody>
      </p:sp>
    </p:spTree>
    <p:extLst>
      <p:ext uri="{BB962C8B-B14F-4D97-AF65-F5344CB8AC3E}">
        <p14:creationId xmlns:p14="http://schemas.microsoft.com/office/powerpoint/2010/main" val="268399885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err="1"/>
              <a:t>Value</a:t>
            </a:r>
            <a:r>
              <a:rPr lang="sk-SK" dirty="0"/>
              <a:t> </a:t>
            </a:r>
            <a:r>
              <a:rPr lang="sk-SK" dirty="0" err="1"/>
              <a:t>for</a:t>
            </a:r>
            <a:r>
              <a:rPr lang="sk-SK" dirty="0"/>
              <a:t> Money v cestovnom poistení</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lnSpcReduction="10000"/>
          </a:bodyPr>
          <a:lstStyle/>
          <a:p>
            <a:pPr marL="0" indent="0">
              <a:buNone/>
            </a:pPr>
            <a:r>
              <a:rPr lang="sk-SK" sz="1400" b="1" dirty="0"/>
              <a:t>Prieskum EIOPA k produktom cestovného poistenia:</a:t>
            </a:r>
          </a:p>
          <a:p>
            <a:r>
              <a:rPr lang="en-US" sz="1400" dirty="0" err="1"/>
              <a:t>Približne</a:t>
            </a:r>
            <a:r>
              <a:rPr lang="en-US" sz="1400" dirty="0"/>
              <a:t> 80 % </a:t>
            </a:r>
            <a:r>
              <a:rPr lang="en-US" sz="1400" dirty="0" err="1"/>
              <a:t>poisťovní</a:t>
            </a:r>
            <a:r>
              <a:rPr lang="en-US" sz="1400" dirty="0"/>
              <a:t> </a:t>
            </a:r>
            <a:r>
              <a:rPr lang="en-US" sz="1400" dirty="0" err="1"/>
              <a:t>uviedlo</a:t>
            </a:r>
            <a:r>
              <a:rPr lang="en-US" sz="1400" dirty="0"/>
              <a:t>, </a:t>
            </a:r>
            <a:r>
              <a:rPr lang="en-US" sz="1400" dirty="0" err="1"/>
              <a:t>že</a:t>
            </a:r>
            <a:r>
              <a:rPr lang="en-US" sz="1400" dirty="0"/>
              <a:t> </a:t>
            </a:r>
            <a:r>
              <a:rPr lang="en-US" sz="1400" dirty="0" err="1"/>
              <a:t>podľa</a:t>
            </a:r>
            <a:r>
              <a:rPr lang="en-US" sz="1400" dirty="0"/>
              <a:t> ich </a:t>
            </a:r>
            <a:r>
              <a:rPr lang="en-US" sz="1400" dirty="0" err="1"/>
              <a:t>názoru</a:t>
            </a:r>
            <a:r>
              <a:rPr lang="en-US" sz="1400" dirty="0"/>
              <a:t> je </a:t>
            </a:r>
            <a:r>
              <a:rPr lang="en-US" sz="1400" dirty="0" err="1"/>
              <a:t>skutočná</a:t>
            </a:r>
            <a:r>
              <a:rPr lang="en-US" sz="1400" dirty="0"/>
              <a:t> </a:t>
            </a:r>
            <a:r>
              <a:rPr lang="en-US" sz="1400" dirty="0" err="1"/>
              <a:t>výška</a:t>
            </a:r>
            <a:r>
              <a:rPr lang="en-US" sz="1400" dirty="0"/>
              <a:t> </a:t>
            </a:r>
            <a:r>
              <a:rPr lang="en-US" sz="1400" dirty="0" err="1"/>
              <a:t>provízie</a:t>
            </a:r>
            <a:r>
              <a:rPr lang="en-US" sz="1400" dirty="0"/>
              <a:t> </a:t>
            </a:r>
            <a:r>
              <a:rPr lang="en-US" sz="1400" dirty="0" err="1"/>
              <a:t>vyplácanej</a:t>
            </a:r>
            <a:r>
              <a:rPr lang="en-US" sz="1400" dirty="0"/>
              <a:t> </a:t>
            </a:r>
            <a:r>
              <a:rPr lang="en-US" sz="1400" dirty="0" err="1"/>
              <a:t>distribútorom</a:t>
            </a:r>
            <a:r>
              <a:rPr lang="en-US" sz="1400" dirty="0"/>
              <a:t> </a:t>
            </a:r>
            <a:r>
              <a:rPr lang="en-US" sz="1400" dirty="0" err="1"/>
              <a:t>opodstatnená</a:t>
            </a:r>
            <a:r>
              <a:rPr lang="en-US" sz="1400" dirty="0"/>
              <a:t> </a:t>
            </a:r>
            <a:r>
              <a:rPr lang="en-US" sz="1400" dirty="0" err="1"/>
              <a:t>na</a:t>
            </a:r>
            <a:r>
              <a:rPr lang="en-US" sz="1400" dirty="0"/>
              <a:t> </a:t>
            </a:r>
            <a:r>
              <a:rPr lang="en-US" sz="1400" dirty="0" err="1"/>
              <a:t>základe</a:t>
            </a:r>
            <a:r>
              <a:rPr lang="en-US" sz="1400" dirty="0"/>
              <a:t> </a:t>
            </a:r>
            <a:r>
              <a:rPr lang="en-US" sz="1400" dirty="0" err="1"/>
              <a:t>činností</a:t>
            </a:r>
            <a:r>
              <a:rPr lang="en-US" sz="1400" dirty="0"/>
              <a:t>, </a:t>
            </a:r>
            <a:r>
              <a:rPr lang="en-US" sz="1400" dirty="0" err="1"/>
              <a:t>ktoré</a:t>
            </a:r>
            <a:r>
              <a:rPr lang="en-US" sz="1400" dirty="0"/>
              <a:t> </a:t>
            </a:r>
            <a:r>
              <a:rPr lang="en-US" sz="1400" dirty="0" err="1"/>
              <a:t>distribútori</a:t>
            </a:r>
            <a:r>
              <a:rPr lang="en-US" sz="1400" dirty="0"/>
              <a:t> </a:t>
            </a:r>
            <a:r>
              <a:rPr lang="en-US" sz="1400" dirty="0" err="1"/>
              <a:t>vykonávajú</a:t>
            </a:r>
            <a:r>
              <a:rPr lang="en-US" sz="1400" dirty="0"/>
              <a:t> (t. j. marketing, </a:t>
            </a:r>
            <a:r>
              <a:rPr lang="en-US" sz="1400" dirty="0" err="1"/>
              <a:t>prijímanie</a:t>
            </a:r>
            <a:r>
              <a:rPr lang="en-US" sz="1400" dirty="0"/>
              <a:t> </a:t>
            </a:r>
            <a:r>
              <a:rPr lang="en-US" sz="1400" dirty="0" err="1"/>
              <a:t>klientov</a:t>
            </a:r>
            <a:r>
              <a:rPr lang="en-US" sz="1400" dirty="0"/>
              <a:t>, </a:t>
            </a:r>
            <a:r>
              <a:rPr lang="en-US" sz="1400" dirty="0" err="1"/>
              <a:t>správa</a:t>
            </a:r>
            <a:r>
              <a:rPr lang="en-US" sz="1400" dirty="0"/>
              <a:t> </a:t>
            </a:r>
            <a:r>
              <a:rPr lang="en-US" sz="1400" dirty="0" err="1"/>
              <a:t>poistných</a:t>
            </a:r>
            <a:r>
              <a:rPr lang="en-US" sz="1400" dirty="0"/>
              <a:t> </a:t>
            </a:r>
            <a:r>
              <a:rPr lang="en-US" sz="1400" dirty="0" err="1"/>
              <a:t>udalostí</a:t>
            </a:r>
            <a:r>
              <a:rPr lang="en-US" sz="1400" dirty="0"/>
              <a:t> </a:t>
            </a:r>
            <a:r>
              <a:rPr lang="en-US" sz="1400" dirty="0" err="1"/>
              <a:t>atď</a:t>
            </a:r>
            <a:r>
              <a:rPr lang="en-US" sz="1400" dirty="0"/>
              <a:t>.). </a:t>
            </a:r>
            <a:r>
              <a:rPr lang="en-US" sz="1400" dirty="0" err="1"/>
              <a:t>Podľa</a:t>
            </a:r>
            <a:r>
              <a:rPr lang="en-US" sz="1400" dirty="0"/>
              <a:t> </a:t>
            </a:r>
            <a:r>
              <a:rPr lang="en-US" sz="1400" dirty="0" err="1"/>
              <a:t>niektorých</a:t>
            </a:r>
            <a:r>
              <a:rPr lang="en-US" sz="1400" dirty="0"/>
              <a:t> </a:t>
            </a:r>
            <a:r>
              <a:rPr lang="en-US" sz="1400" dirty="0" err="1"/>
              <a:t>poisťovní</a:t>
            </a:r>
            <a:r>
              <a:rPr lang="en-US" sz="1400" dirty="0"/>
              <a:t> </a:t>
            </a:r>
            <a:r>
              <a:rPr lang="en-US" sz="1400" dirty="0" err="1"/>
              <a:t>nie</a:t>
            </a:r>
            <a:r>
              <a:rPr lang="en-US" sz="1400" dirty="0"/>
              <a:t> je </a:t>
            </a:r>
            <a:r>
              <a:rPr lang="en-US" sz="1400" dirty="0" err="1"/>
              <a:t>výška</a:t>
            </a:r>
            <a:r>
              <a:rPr lang="en-US" sz="1400" dirty="0"/>
              <a:t> </a:t>
            </a:r>
            <a:r>
              <a:rPr lang="en-US" sz="1400" dirty="0" err="1"/>
              <a:t>provízie</a:t>
            </a:r>
            <a:r>
              <a:rPr lang="en-US" sz="1400" dirty="0"/>
              <a:t> </a:t>
            </a:r>
            <a:r>
              <a:rPr lang="en-US" sz="1400" dirty="0" err="1"/>
              <a:t>nad</a:t>
            </a:r>
            <a:r>
              <a:rPr lang="en-US" sz="1400" dirty="0"/>
              <a:t> 30 % - 40 % </a:t>
            </a:r>
            <a:r>
              <a:rPr lang="en-US" sz="1400" dirty="0" err="1"/>
              <a:t>poistného</a:t>
            </a:r>
            <a:r>
              <a:rPr lang="en-US" sz="1400" dirty="0"/>
              <a:t> </a:t>
            </a:r>
            <a:r>
              <a:rPr lang="en-US" sz="1400" dirty="0" err="1"/>
              <a:t>opodstatnená</a:t>
            </a:r>
            <a:r>
              <a:rPr lang="en-US" sz="1400" dirty="0"/>
              <a:t>.</a:t>
            </a:r>
          </a:p>
          <a:p>
            <a:r>
              <a:rPr lang="sk-SK" sz="1400" b="1" dirty="0" err="1"/>
              <a:t>Bankopoistenie</a:t>
            </a:r>
            <a:r>
              <a:rPr lang="en-US" sz="1400" dirty="0"/>
              <a:t>: </a:t>
            </a:r>
            <a:r>
              <a:rPr lang="en-US" sz="1400" dirty="0" err="1"/>
              <a:t>Priemerná</a:t>
            </a:r>
            <a:r>
              <a:rPr lang="en-US" sz="1400" dirty="0"/>
              <a:t> </a:t>
            </a:r>
            <a:r>
              <a:rPr lang="en-US" sz="1400" dirty="0" err="1"/>
              <a:t>výška</a:t>
            </a:r>
            <a:r>
              <a:rPr lang="en-US" sz="1400" dirty="0"/>
              <a:t> </a:t>
            </a:r>
            <a:r>
              <a:rPr lang="en-US" sz="1400" dirty="0" err="1"/>
              <a:t>provízie</a:t>
            </a:r>
            <a:r>
              <a:rPr lang="en-US" sz="1400" dirty="0"/>
              <a:t>, </a:t>
            </a:r>
            <a:r>
              <a:rPr lang="en-US" sz="1400" dirty="0" err="1"/>
              <a:t>ktorú</a:t>
            </a:r>
            <a:r>
              <a:rPr lang="en-US" sz="1400" dirty="0"/>
              <a:t> </a:t>
            </a:r>
            <a:r>
              <a:rPr lang="sk-SK" sz="1400" dirty="0"/>
              <a:t>poisťovne</a:t>
            </a:r>
            <a:r>
              <a:rPr lang="en-US" sz="1400" dirty="0"/>
              <a:t> </a:t>
            </a:r>
            <a:r>
              <a:rPr lang="en-US" sz="1400" dirty="0" err="1"/>
              <a:t>platia</a:t>
            </a:r>
            <a:r>
              <a:rPr lang="en-US" sz="1400" dirty="0"/>
              <a:t> </a:t>
            </a:r>
            <a:r>
              <a:rPr lang="en-US" sz="1400" dirty="0" err="1"/>
              <a:t>bankám</a:t>
            </a:r>
            <a:r>
              <a:rPr lang="en-US" sz="1400" dirty="0"/>
              <a:t>, je </a:t>
            </a:r>
            <a:r>
              <a:rPr lang="en-US" sz="1400" dirty="0" err="1"/>
              <a:t>približne</a:t>
            </a:r>
            <a:r>
              <a:rPr lang="en-US" sz="1400" dirty="0"/>
              <a:t> 26 % z </a:t>
            </a:r>
            <a:r>
              <a:rPr lang="en-US" sz="1400" dirty="0" err="1"/>
              <a:t>poistného</a:t>
            </a:r>
            <a:r>
              <a:rPr lang="en-US" sz="1400" dirty="0"/>
              <a:t> </a:t>
            </a:r>
            <a:r>
              <a:rPr lang="en-US" sz="1400" dirty="0" err="1"/>
              <a:t>plnenia</a:t>
            </a:r>
            <a:r>
              <a:rPr lang="en-US" sz="1400" dirty="0"/>
              <a:t>. </a:t>
            </a:r>
            <a:r>
              <a:rPr lang="en-US" sz="1400" b="1" dirty="0" err="1"/>
              <a:t>Polovica</a:t>
            </a:r>
            <a:r>
              <a:rPr lang="en-US" sz="1400" b="1" dirty="0"/>
              <a:t> </a:t>
            </a:r>
            <a:r>
              <a:rPr lang="en-US" sz="1400" b="1" dirty="0" err="1"/>
              <a:t>respondentov</a:t>
            </a:r>
            <a:r>
              <a:rPr lang="en-US" sz="1400" b="1" dirty="0"/>
              <a:t> </a:t>
            </a:r>
            <a:r>
              <a:rPr lang="en-US" sz="1400" b="1" dirty="0" err="1"/>
              <a:t>však</a:t>
            </a:r>
            <a:r>
              <a:rPr lang="en-US" sz="1400" b="1" dirty="0"/>
              <a:t> </a:t>
            </a:r>
            <a:r>
              <a:rPr lang="en-US" sz="1400" b="1" dirty="0" err="1"/>
              <a:t>vypláca</a:t>
            </a:r>
            <a:r>
              <a:rPr lang="en-US" sz="1400" b="1" dirty="0"/>
              <a:t> </a:t>
            </a:r>
            <a:r>
              <a:rPr lang="en-US" sz="1400" b="1" dirty="0" err="1"/>
              <a:t>provízie</a:t>
            </a:r>
            <a:r>
              <a:rPr lang="en-US" sz="1400" b="1" dirty="0"/>
              <a:t> </a:t>
            </a:r>
            <a:r>
              <a:rPr lang="en-US" sz="1400" b="1" dirty="0" err="1"/>
              <a:t>vyššie</a:t>
            </a:r>
            <a:r>
              <a:rPr lang="en-US" sz="1400" b="1" dirty="0"/>
              <a:t> </a:t>
            </a:r>
            <a:r>
              <a:rPr lang="en-US" sz="1400" b="1" dirty="0" err="1"/>
              <a:t>ako</a:t>
            </a:r>
            <a:r>
              <a:rPr lang="en-US" sz="1400" b="1" dirty="0"/>
              <a:t> </a:t>
            </a:r>
            <a:r>
              <a:rPr lang="en-US" sz="1400" b="1" dirty="0" err="1"/>
              <a:t>priemer</a:t>
            </a:r>
            <a:r>
              <a:rPr lang="en-US" sz="1400" b="1" dirty="0"/>
              <a:t>, a to </a:t>
            </a:r>
            <a:r>
              <a:rPr lang="en-US" sz="1400" b="1" dirty="0" err="1"/>
              <a:t>až</a:t>
            </a:r>
            <a:r>
              <a:rPr lang="en-US" sz="1400" b="1" dirty="0"/>
              <a:t> do </a:t>
            </a:r>
            <a:r>
              <a:rPr lang="en-US" sz="1400" b="1" dirty="0" err="1"/>
              <a:t>výšky</a:t>
            </a:r>
            <a:r>
              <a:rPr lang="en-US" sz="1400" b="1" dirty="0"/>
              <a:t> 40 % z GWP</a:t>
            </a:r>
            <a:r>
              <a:rPr lang="en-US" sz="1400" dirty="0"/>
              <a:t>.</a:t>
            </a:r>
          </a:p>
          <a:p>
            <a:r>
              <a:rPr lang="en-US" sz="1400" b="1" dirty="0" err="1"/>
              <a:t>Poisťovací</a:t>
            </a:r>
            <a:r>
              <a:rPr lang="en-US" sz="1400" b="1" dirty="0"/>
              <a:t> </a:t>
            </a:r>
            <a:r>
              <a:rPr lang="en-US" sz="1400" b="1" dirty="0" err="1"/>
              <a:t>agenti</a:t>
            </a:r>
            <a:r>
              <a:rPr lang="en-US" sz="1400" b="1" dirty="0"/>
              <a:t>/ </a:t>
            </a:r>
            <a:r>
              <a:rPr lang="en-US" sz="1400" b="1" dirty="0" err="1"/>
              <a:t>makléri</a:t>
            </a:r>
            <a:r>
              <a:rPr lang="en-US" sz="1400" dirty="0"/>
              <a:t>: Na </a:t>
            </a:r>
            <a:r>
              <a:rPr lang="en-US" sz="1400" dirty="0" err="1"/>
              <a:t>základe</a:t>
            </a:r>
            <a:r>
              <a:rPr lang="en-US" sz="1400" dirty="0"/>
              <a:t> </a:t>
            </a:r>
            <a:r>
              <a:rPr lang="en-US" sz="1400" dirty="0" err="1"/>
              <a:t>údajov</a:t>
            </a:r>
            <a:r>
              <a:rPr lang="en-US" sz="1400" dirty="0"/>
              <a:t>, </a:t>
            </a:r>
            <a:r>
              <a:rPr lang="en-US" sz="1400" dirty="0" err="1"/>
              <a:t>ktoré</a:t>
            </a:r>
            <a:r>
              <a:rPr lang="en-US" sz="1400" dirty="0"/>
              <a:t> </a:t>
            </a:r>
            <a:r>
              <a:rPr lang="en-US" sz="1400" dirty="0" err="1"/>
              <a:t>uviedli</a:t>
            </a:r>
            <a:r>
              <a:rPr lang="en-US" sz="1400" dirty="0"/>
              <a:t> </a:t>
            </a:r>
            <a:r>
              <a:rPr lang="en-US" sz="1400" dirty="0" err="1"/>
              <a:t>respondenti</a:t>
            </a:r>
            <a:r>
              <a:rPr lang="en-US" sz="1400" dirty="0"/>
              <a:t>, je </a:t>
            </a:r>
            <a:r>
              <a:rPr lang="en-US" sz="1400" dirty="0" err="1"/>
              <a:t>priemerná</a:t>
            </a:r>
            <a:r>
              <a:rPr lang="en-US" sz="1400" dirty="0"/>
              <a:t> </a:t>
            </a:r>
            <a:r>
              <a:rPr lang="en-US" sz="1400" dirty="0" err="1"/>
              <a:t>výška</a:t>
            </a:r>
            <a:r>
              <a:rPr lang="en-US" sz="1400" dirty="0"/>
              <a:t> </a:t>
            </a:r>
            <a:r>
              <a:rPr lang="en-US" sz="1400" dirty="0" err="1"/>
              <a:t>provízie</a:t>
            </a:r>
            <a:r>
              <a:rPr lang="en-US" sz="1400" dirty="0"/>
              <a:t>, </a:t>
            </a:r>
            <a:r>
              <a:rPr lang="en-US" sz="1400" dirty="0" err="1"/>
              <a:t>ktorú</a:t>
            </a:r>
            <a:r>
              <a:rPr lang="en-US" sz="1400" dirty="0"/>
              <a:t> </a:t>
            </a:r>
            <a:r>
              <a:rPr lang="en-US" sz="1400" dirty="0" err="1"/>
              <a:t>poisťovatelia</a:t>
            </a:r>
            <a:r>
              <a:rPr lang="en-US" sz="1400" dirty="0"/>
              <a:t> </a:t>
            </a:r>
            <a:r>
              <a:rPr lang="en-US" sz="1400" dirty="0" err="1"/>
              <a:t>platia</a:t>
            </a:r>
            <a:r>
              <a:rPr lang="en-US" sz="1400" dirty="0"/>
              <a:t> </a:t>
            </a:r>
            <a:r>
              <a:rPr lang="en-US" sz="1400" dirty="0" err="1"/>
              <a:t>poisťovacím</a:t>
            </a:r>
            <a:r>
              <a:rPr lang="en-US" sz="1400" dirty="0"/>
              <a:t> </a:t>
            </a:r>
            <a:r>
              <a:rPr lang="en-US" sz="1400" dirty="0" err="1"/>
              <a:t>agentom</a:t>
            </a:r>
            <a:r>
              <a:rPr lang="en-US" sz="1400" dirty="0"/>
              <a:t>/ </a:t>
            </a:r>
            <a:r>
              <a:rPr lang="en-US" sz="1400" dirty="0" err="1"/>
              <a:t>maklérom</a:t>
            </a:r>
            <a:r>
              <a:rPr lang="en-US" sz="1400" dirty="0"/>
              <a:t>, </a:t>
            </a:r>
            <a:r>
              <a:rPr lang="en-US" sz="1400" dirty="0" err="1"/>
              <a:t>približne</a:t>
            </a:r>
            <a:r>
              <a:rPr lang="en-US" sz="1400" dirty="0"/>
              <a:t> 27 % z GWP. </a:t>
            </a:r>
            <a:r>
              <a:rPr lang="en-US" sz="1400" b="1" dirty="0" err="1"/>
              <a:t>Približne</a:t>
            </a:r>
            <a:r>
              <a:rPr lang="en-US" sz="1400" b="1" dirty="0"/>
              <a:t> 23 % </a:t>
            </a:r>
            <a:r>
              <a:rPr lang="en-US" sz="1400" b="1" dirty="0" err="1"/>
              <a:t>respondentov</a:t>
            </a:r>
            <a:r>
              <a:rPr lang="en-US" sz="1400" b="1" dirty="0"/>
              <a:t> </a:t>
            </a:r>
            <a:r>
              <a:rPr lang="en-US" sz="1400" b="1" dirty="0" err="1"/>
              <a:t>uviedlo</a:t>
            </a:r>
            <a:r>
              <a:rPr lang="en-US" sz="1400" b="1" dirty="0"/>
              <a:t> </a:t>
            </a:r>
            <a:r>
              <a:rPr lang="en-US" sz="1400" b="1" dirty="0" err="1"/>
              <a:t>maximálnu</a:t>
            </a:r>
            <a:r>
              <a:rPr lang="en-US" sz="1400" b="1" dirty="0"/>
              <a:t> </a:t>
            </a:r>
            <a:r>
              <a:rPr lang="en-US" sz="1400" b="1" dirty="0" err="1"/>
              <a:t>výšku</a:t>
            </a:r>
            <a:r>
              <a:rPr lang="en-US" sz="1400" b="1" dirty="0"/>
              <a:t> </a:t>
            </a:r>
            <a:r>
              <a:rPr lang="en-US" sz="1400" b="1" dirty="0" err="1"/>
              <a:t>provízie</a:t>
            </a:r>
            <a:r>
              <a:rPr lang="en-US" sz="1400" b="1" dirty="0"/>
              <a:t> </a:t>
            </a:r>
            <a:r>
              <a:rPr lang="en-US" sz="1400" b="1" dirty="0" err="1"/>
              <a:t>nad</a:t>
            </a:r>
            <a:r>
              <a:rPr lang="en-US" sz="1400" b="1" dirty="0"/>
              <a:t> 50 % GWP</a:t>
            </a:r>
            <a:r>
              <a:rPr lang="sk-SK" sz="1400" b="1" dirty="0"/>
              <a:t>.</a:t>
            </a:r>
            <a:r>
              <a:rPr lang="en-US" sz="1400" dirty="0"/>
              <a:t> </a:t>
            </a:r>
          </a:p>
          <a:p>
            <a:r>
              <a:rPr lang="sk-SK" sz="1400" b="1" dirty="0"/>
              <a:t>Sprostredkovatelia doplnkového poistenia</a:t>
            </a:r>
            <a:r>
              <a:rPr lang="en-US" sz="1400" dirty="0"/>
              <a:t>: </a:t>
            </a:r>
            <a:r>
              <a:rPr lang="en-US" sz="1400" dirty="0" err="1"/>
              <a:t>Priemerná</a:t>
            </a:r>
            <a:r>
              <a:rPr lang="en-US" sz="1400" dirty="0"/>
              <a:t> </a:t>
            </a:r>
            <a:r>
              <a:rPr lang="en-US" sz="1400" dirty="0" err="1"/>
              <a:t>výška</a:t>
            </a:r>
            <a:r>
              <a:rPr lang="en-US" sz="1400" dirty="0"/>
              <a:t> </a:t>
            </a:r>
            <a:r>
              <a:rPr lang="en-US" sz="1400" dirty="0" err="1"/>
              <a:t>provízií</a:t>
            </a:r>
            <a:r>
              <a:rPr lang="en-US" sz="1400" dirty="0"/>
              <a:t>, </a:t>
            </a:r>
            <a:r>
              <a:rPr lang="en-US" sz="1400" dirty="0" err="1"/>
              <a:t>ktoré</a:t>
            </a:r>
            <a:r>
              <a:rPr lang="en-US" sz="1400" dirty="0"/>
              <a:t> </a:t>
            </a:r>
            <a:r>
              <a:rPr lang="en-US" sz="1400" dirty="0" err="1"/>
              <a:t>poisťovne</a:t>
            </a:r>
            <a:r>
              <a:rPr lang="en-US" sz="1400" dirty="0"/>
              <a:t> </a:t>
            </a:r>
            <a:r>
              <a:rPr lang="en-US" sz="1400" dirty="0" err="1"/>
              <a:t>vyplácajú</a:t>
            </a:r>
            <a:r>
              <a:rPr lang="en-US" sz="1400" dirty="0"/>
              <a:t> </a:t>
            </a:r>
            <a:r>
              <a:rPr lang="en-US" sz="1400" dirty="0" err="1"/>
              <a:t>sprostredkovateľom</a:t>
            </a:r>
            <a:r>
              <a:rPr lang="en-US" sz="1400" dirty="0"/>
              <a:t> </a:t>
            </a:r>
            <a:r>
              <a:rPr lang="en-US" sz="1400" dirty="0" err="1"/>
              <a:t>doplnkového</a:t>
            </a:r>
            <a:r>
              <a:rPr lang="en-US" sz="1400" dirty="0"/>
              <a:t> </a:t>
            </a:r>
            <a:r>
              <a:rPr lang="en-US" sz="1400" dirty="0" err="1"/>
              <a:t>poistenia</a:t>
            </a:r>
            <a:r>
              <a:rPr lang="en-US" sz="1400" dirty="0"/>
              <a:t>, je </a:t>
            </a:r>
            <a:r>
              <a:rPr lang="en-US" sz="1400" dirty="0" err="1"/>
              <a:t>približne</a:t>
            </a:r>
            <a:r>
              <a:rPr lang="en-US" sz="1400" dirty="0"/>
              <a:t> 33 % z GWP. </a:t>
            </a:r>
            <a:r>
              <a:rPr lang="en-US" sz="1400" b="1" dirty="0" err="1"/>
              <a:t>Viac</a:t>
            </a:r>
            <a:r>
              <a:rPr lang="en-US" sz="1400" b="1" dirty="0"/>
              <a:t> </a:t>
            </a:r>
            <a:r>
              <a:rPr lang="en-US" sz="1400" b="1" dirty="0" err="1"/>
              <a:t>ako</a:t>
            </a:r>
            <a:r>
              <a:rPr lang="en-US" sz="1400" b="1" dirty="0"/>
              <a:t> 40 % </a:t>
            </a:r>
            <a:r>
              <a:rPr lang="en-US" sz="1400" b="1" dirty="0" err="1"/>
              <a:t>respondentov</a:t>
            </a:r>
            <a:r>
              <a:rPr lang="en-US" sz="1400" b="1" dirty="0"/>
              <a:t> </a:t>
            </a:r>
            <a:r>
              <a:rPr lang="en-US" sz="1400" b="1" dirty="0" err="1"/>
              <a:t>uviedlo</a:t>
            </a:r>
            <a:r>
              <a:rPr lang="en-US" sz="1400" b="1" dirty="0"/>
              <a:t> </a:t>
            </a:r>
            <a:r>
              <a:rPr lang="en-US" sz="1400" b="1" dirty="0" err="1"/>
              <a:t>maximálne</a:t>
            </a:r>
            <a:r>
              <a:rPr lang="en-US" sz="1400" b="1" dirty="0"/>
              <a:t> </a:t>
            </a:r>
            <a:r>
              <a:rPr lang="en-US" sz="1400" b="1" dirty="0" err="1"/>
              <a:t>provízie</a:t>
            </a:r>
            <a:r>
              <a:rPr lang="en-US" sz="1400" b="1" dirty="0"/>
              <a:t> </a:t>
            </a:r>
            <a:r>
              <a:rPr lang="en-US" sz="1400" b="1" dirty="0" err="1"/>
              <a:t>vo</a:t>
            </a:r>
            <a:r>
              <a:rPr lang="en-US" sz="1400" b="1" dirty="0"/>
              <a:t> </a:t>
            </a:r>
            <a:r>
              <a:rPr lang="en-US" sz="1400" b="1" dirty="0" err="1"/>
              <a:t>výške</a:t>
            </a:r>
            <a:r>
              <a:rPr lang="en-US" sz="1400" b="1" dirty="0"/>
              <a:t> </a:t>
            </a:r>
            <a:r>
              <a:rPr lang="en-US" sz="1400" b="1" dirty="0" err="1"/>
              <a:t>viac</a:t>
            </a:r>
            <a:r>
              <a:rPr lang="en-US" sz="1400" b="1" dirty="0"/>
              <a:t> </a:t>
            </a:r>
            <a:r>
              <a:rPr lang="en-US" sz="1400" b="1" dirty="0" err="1"/>
              <a:t>ako</a:t>
            </a:r>
            <a:r>
              <a:rPr lang="en-US" sz="1400" b="1" dirty="0"/>
              <a:t> 50 % GWP </a:t>
            </a:r>
            <a:r>
              <a:rPr lang="en-US" sz="1400" dirty="0"/>
              <a:t>a 14 % </a:t>
            </a:r>
            <a:r>
              <a:rPr lang="en-US" sz="1400" dirty="0" err="1"/>
              <a:t>respondentov</a:t>
            </a:r>
            <a:r>
              <a:rPr lang="en-US" sz="1400" dirty="0"/>
              <a:t> </a:t>
            </a:r>
            <a:r>
              <a:rPr lang="en-US" sz="1400" dirty="0" err="1"/>
              <a:t>uviedlo</a:t>
            </a:r>
            <a:r>
              <a:rPr lang="en-US" sz="1400" dirty="0"/>
              <a:t>, </a:t>
            </a:r>
            <a:r>
              <a:rPr lang="en-US" sz="1400" dirty="0" err="1"/>
              <a:t>že</a:t>
            </a:r>
            <a:r>
              <a:rPr lang="en-US" sz="1400" dirty="0"/>
              <a:t> </a:t>
            </a:r>
            <a:r>
              <a:rPr lang="en-US" sz="1400" dirty="0" err="1"/>
              <a:t>vyplácajú</a:t>
            </a:r>
            <a:r>
              <a:rPr lang="en-US" sz="1400" dirty="0"/>
              <a:t> </a:t>
            </a:r>
            <a:r>
              <a:rPr lang="en-US" sz="1400" dirty="0" err="1"/>
              <a:t>maximálne</a:t>
            </a:r>
            <a:r>
              <a:rPr lang="en-US" sz="1400" dirty="0"/>
              <a:t> </a:t>
            </a:r>
            <a:r>
              <a:rPr lang="en-US" sz="1400" dirty="0" err="1"/>
              <a:t>provízie</a:t>
            </a:r>
            <a:r>
              <a:rPr lang="en-US" sz="1400" dirty="0"/>
              <a:t> </a:t>
            </a:r>
            <a:r>
              <a:rPr lang="en-US" sz="1400" dirty="0" err="1"/>
              <a:t>vo</a:t>
            </a:r>
            <a:r>
              <a:rPr lang="en-US" sz="1400" dirty="0"/>
              <a:t> </a:t>
            </a:r>
            <a:r>
              <a:rPr lang="en-US" sz="1400" dirty="0" err="1"/>
              <a:t>výške</a:t>
            </a:r>
            <a:r>
              <a:rPr lang="en-US" sz="1400" dirty="0"/>
              <a:t> </a:t>
            </a:r>
            <a:r>
              <a:rPr lang="en-US" sz="1400" dirty="0" err="1"/>
              <a:t>viac</a:t>
            </a:r>
            <a:r>
              <a:rPr lang="en-US" sz="1400" dirty="0"/>
              <a:t> </a:t>
            </a:r>
            <a:r>
              <a:rPr lang="en-US" sz="1400" dirty="0" err="1"/>
              <a:t>ako</a:t>
            </a:r>
            <a:r>
              <a:rPr lang="en-US" sz="1400" dirty="0"/>
              <a:t> 70 % GWP.</a:t>
            </a:r>
            <a:endParaRPr lang="sk-SK" sz="1400" dirty="0"/>
          </a:p>
          <a:p>
            <a:endParaRPr lang="sk-SK" sz="1400" dirty="0"/>
          </a:p>
          <a:p>
            <a:pPr marL="0" indent="0">
              <a:buNone/>
            </a:pPr>
            <a:endParaRPr lang="sk-SK" sz="1400" dirty="0"/>
          </a:p>
        </p:txBody>
      </p:sp>
    </p:spTree>
    <p:extLst>
      <p:ext uri="{BB962C8B-B14F-4D97-AF65-F5344CB8AC3E}">
        <p14:creationId xmlns:p14="http://schemas.microsoft.com/office/powerpoint/2010/main" val="393680282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err="1"/>
              <a:t>Value</a:t>
            </a:r>
            <a:r>
              <a:rPr lang="sk-SK" dirty="0"/>
              <a:t> </a:t>
            </a:r>
            <a:r>
              <a:rPr lang="sk-SK" dirty="0" err="1"/>
              <a:t>for</a:t>
            </a:r>
            <a:r>
              <a:rPr lang="sk-SK" dirty="0"/>
              <a:t> Money v cestovnom poistení</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91630"/>
            <a:ext cx="8049344" cy="329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2718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err="1"/>
              <a:t>Value</a:t>
            </a:r>
            <a:r>
              <a:rPr lang="sk-SK" dirty="0"/>
              <a:t> </a:t>
            </a:r>
            <a:r>
              <a:rPr lang="sk-SK" dirty="0" err="1"/>
              <a:t>for</a:t>
            </a:r>
            <a:r>
              <a:rPr lang="sk-SK" dirty="0"/>
              <a:t> Money v cestovnom poistení</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a:bodyPr>
          <a:lstStyle/>
          <a:p>
            <a:endParaRPr lang="sk-SK" sz="1400" dirty="0"/>
          </a:p>
          <a:p>
            <a:pPr marL="0" indent="0">
              <a:buNone/>
            </a:pPr>
            <a:endParaRPr lang="sk-SK" sz="1400" dirty="0"/>
          </a:p>
        </p:txBody>
      </p:sp>
      <p:pic>
        <p:nvPicPr>
          <p:cNvPr id="5" name="Obrázek 4">
            <a:extLst>
              <a:ext uri="{FF2B5EF4-FFF2-40B4-BE49-F238E27FC236}">
                <a16:creationId xmlns:a16="http://schemas.microsoft.com/office/drawing/2014/main" id="{C9ADCD48-3F72-15D4-006C-8DE23BA10312}"/>
              </a:ext>
            </a:extLst>
          </p:cNvPr>
          <p:cNvPicPr>
            <a:picLocks noChangeAspect="1"/>
          </p:cNvPicPr>
          <p:nvPr/>
        </p:nvPicPr>
        <p:blipFill>
          <a:blip r:embed="rId2"/>
          <a:stretch>
            <a:fillRect/>
          </a:stretch>
        </p:blipFill>
        <p:spPr>
          <a:xfrm>
            <a:off x="2195736" y="1570033"/>
            <a:ext cx="4644516" cy="3096344"/>
          </a:xfrm>
          <a:prstGeom prst="rect">
            <a:avLst/>
          </a:prstGeom>
        </p:spPr>
      </p:pic>
    </p:spTree>
    <p:extLst>
      <p:ext uri="{BB962C8B-B14F-4D97-AF65-F5344CB8AC3E}">
        <p14:creationId xmlns:p14="http://schemas.microsoft.com/office/powerpoint/2010/main" val="67497099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C2572-CE9E-8475-D7F6-A6F5222A5ECB}"/>
              </a:ext>
            </a:extLst>
          </p:cNvPr>
          <p:cNvSpPr>
            <a:spLocks noGrp="1"/>
          </p:cNvSpPr>
          <p:nvPr>
            <p:ph type="title"/>
          </p:nvPr>
        </p:nvSpPr>
        <p:spPr>
          <a:xfrm>
            <a:off x="611560" y="1077584"/>
            <a:ext cx="7920880" cy="270030"/>
          </a:xfrm>
        </p:spPr>
        <p:txBody>
          <a:bodyPr/>
          <a:lstStyle/>
          <a:p>
            <a:r>
              <a:rPr lang="sk-SK" dirty="0"/>
              <a:t>Očakávania EIOPA</a:t>
            </a:r>
          </a:p>
        </p:txBody>
      </p:sp>
      <p:sp>
        <p:nvSpPr>
          <p:cNvPr id="3" name="Zástupný objekt pre obsah 2">
            <a:extLst>
              <a:ext uri="{FF2B5EF4-FFF2-40B4-BE49-F238E27FC236}">
                <a16:creationId xmlns:a16="http://schemas.microsoft.com/office/drawing/2014/main" id="{1D0F4FD1-D60C-77CC-58AC-6C860B3932D8}"/>
              </a:ext>
            </a:extLst>
          </p:cNvPr>
          <p:cNvSpPr>
            <a:spLocks noGrp="1"/>
          </p:cNvSpPr>
          <p:nvPr>
            <p:ph idx="1"/>
          </p:nvPr>
        </p:nvSpPr>
        <p:spPr>
          <a:xfrm>
            <a:off x="611560" y="1556990"/>
            <a:ext cx="7920880" cy="3319016"/>
          </a:xfrm>
        </p:spPr>
        <p:txBody>
          <a:bodyPr>
            <a:normAutofit/>
          </a:bodyPr>
          <a:lstStyle/>
          <a:p>
            <a:r>
              <a:rPr lang="en-US" sz="1400" dirty="0" err="1"/>
              <a:t>Poisťovne</a:t>
            </a:r>
            <a:r>
              <a:rPr lang="en-US" sz="1400" dirty="0"/>
              <a:t> by </a:t>
            </a:r>
            <a:r>
              <a:rPr lang="en-US" sz="1400" dirty="0" err="1"/>
              <a:t>mali</a:t>
            </a:r>
            <a:r>
              <a:rPr lang="en-US" sz="1400" dirty="0"/>
              <a:t> </a:t>
            </a:r>
            <a:r>
              <a:rPr lang="en-US" sz="1400" dirty="0" err="1"/>
              <a:t>posúdiť</a:t>
            </a:r>
            <a:r>
              <a:rPr lang="en-US" sz="1400" dirty="0"/>
              <a:t> </a:t>
            </a:r>
            <a:r>
              <a:rPr lang="en-US" sz="1400" dirty="0" err="1"/>
              <a:t>svoju</a:t>
            </a:r>
            <a:r>
              <a:rPr lang="en-US" sz="1400" dirty="0"/>
              <a:t> </a:t>
            </a:r>
            <a:r>
              <a:rPr lang="en-US" sz="1400" dirty="0" err="1"/>
              <a:t>ponuku</a:t>
            </a:r>
            <a:r>
              <a:rPr lang="en-US" sz="1400" dirty="0"/>
              <a:t> </a:t>
            </a:r>
            <a:r>
              <a:rPr lang="en-US" sz="1400" dirty="0" err="1"/>
              <a:t>produktov</a:t>
            </a:r>
            <a:r>
              <a:rPr lang="en-US" sz="1400" dirty="0"/>
              <a:t> a </a:t>
            </a:r>
            <a:r>
              <a:rPr lang="en-US" sz="1400" dirty="0" err="1"/>
              <a:t>schvaľovacie</a:t>
            </a:r>
            <a:r>
              <a:rPr lang="en-US" sz="1400" dirty="0"/>
              <a:t> </a:t>
            </a:r>
            <a:r>
              <a:rPr lang="en-US" sz="1400" dirty="0" err="1"/>
              <a:t>procesy</a:t>
            </a:r>
            <a:r>
              <a:rPr lang="en-US" sz="1400" dirty="0"/>
              <a:t> </a:t>
            </a:r>
            <a:r>
              <a:rPr lang="en-US" sz="1400" dirty="0" err="1"/>
              <a:t>vrátane</a:t>
            </a:r>
            <a:r>
              <a:rPr lang="en-US" sz="1400" dirty="0"/>
              <a:t> </a:t>
            </a:r>
            <a:r>
              <a:rPr lang="en-US" sz="1400" dirty="0" err="1"/>
              <a:t>určenia</a:t>
            </a:r>
            <a:r>
              <a:rPr lang="en-US" sz="1400" dirty="0"/>
              <a:t> </a:t>
            </a:r>
            <a:r>
              <a:rPr lang="en-US" sz="1400" dirty="0" err="1"/>
              <a:t>cieľových</a:t>
            </a:r>
            <a:r>
              <a:rPr lang="en-US" sz="1400" dirty="0"/>
              <a:t> </a:t>
            </a:r>
            <a:r>
              <a:rPr lang="en-US" sz="1400" dirty="0" err="1"/>
              <a:t>trhov</a:t>
            </a:r>
            <a:r>
              <a:rPr lang="en-US" sz="1400" dirty="0"/>
              <a:t>, aby </a:t>
            </a:r>
            <a:r>
              <a:rPr lang="en-US" sz="1400" b="1" dirty="0" err="1"/>
              <a:t>zabezpečili</a:t>
            </a:r>
            <a:r>
              <a:rPr lang="en-US" sz="1400" b="1" dirty="0"/>
              <a:t>, </a:t>
            </a:r>
            <a:r>
              <a:rPr lang="en-US" sz="1400" b="1" dirty="0" err="1"/>
              <a:t>že</a:t>
            </a:r>
            <a:r>
              <a:rPr lang="en-US" sz="1400" b="1" dirty="0"/>
              <a:t> ich </a:t>
            </a:r>
            <a:r>
              <a:rPr lang="en-US" sz="1400" b="1" dirty="0" err="1"/>
              <a:t>produkty</a:t>
            </a:r>
            <a:r>
              <a:rPr lang="en-US" sz="1400" b="1" dirty="0"/>
              <a:t> </a:t>
            </a:r>
            <a:r>
              <a:rPr lang="en-US" sz="1400" b="1" dirty="0" err="1"/>
              <a:t>ponúkajú</a:t>
            </a:r>
            <a:r>
              <a:rPr lang="en-US" sz="1400" b="1" dirty="0"/>
              <a:t> </a:t>
            </a:r>
            <a:r>
              <a:rPr lang="en-US" sz="1400" b="1" dirty="0" err="1"/>
              <a:t>klientom</a:t>
            </a:r>
            <a:r>
              <a:rPr lang="en-US" sz="1400" b="1" dirty="0"/>
              <a:t> </a:t>
            </a:r>
            <a:r>
              <a:rPr lang="en-US" sz="1400" b="1" dirty="0" err="1"/>
              <a:t>primeranú</a:t>
            </a:r>
            <a:r>
              <a:rPr lang="en-US" sz="1400" b="1" dirty="0"/>
              <a:t> </a:t>
            </a:r>
            <a:r>
              <a:rPr lang="en-US" sz="1400" b="1" dirty="0" err="1"/>
              <a:t>hodnotu</a:t>
            </a:r>
            <a:r>
              <a:rPr lang="en-US" sz="1400" b="1" dirty="0"/>
              <a:t> </a:t>
            </a:r>
            <a:r>
              <a:rPr lang="en-US" sz="1400" dirty="0"/>
              <a:t>a </a:t>
            </a:r>
            <a:r>
              <a:rPr lang="en-US" sz="1400" dirty="0" err="1"/>
              <a:t>sú</a:t>
            </a:r>
            <a:r>
              <a:rPr lang="en-US" sz="1400" dirty="0"/>
              <a:t> </a:t>
            </a:r>
            <a:r>
              <a:rPr lang="en-US" sz="1400" dirty="0" err="1"/>
              <a:t>schopné</a:t>
            </a:r>
            <a:r>
              <a:rPr lang="en-US" sz="1400" dirty="0"/>
              <a:t> </a:t>
            </a:r>
            <a:r>
              <a:rPr lang="en-US" sz="1400" dirty="0" err="1"/>
              <a:t>plne</a:t>
            </a:r>
            <a:r>
              <a:rPr lang="en-US" sz="1400" dirty="0"/>
              <a:t> </a:t>
            </a:r>
            <a:r>
              <a:rPr lang="en-US" sz="1400" dirty="0" err="1"/>
              <a:t>uspokojiť</a:t>
            </a:r>
            <a:r>
              <a:rPr lang="en-US" sz="1400" dirty="0"/>
              <a:t> </a:t>
            </a:r>
            <a:r>
              <a:rPr lang="en-US" sz="1400" dirty="0" err="1"/>
              <a:t>potreby</a:t>
            </a:r>
            <a:r>
              <a:rPr lang="en-US" sz="1400" dirty="0"/>
              <a:t> </a:t>
            </a:r>
            <a:r>
              <a:rPr lang="sk-SK" sz="1400" dirty="0"/>
              <a:t>zákazníkov</a:t>
            </a:r>
            <a:r>
              <a:rPr lang="en-US" sz="1400" dirty="0"/>
              <a:t>.</a:t>
            </a:r>
          </a:p>
          <a:p>
            <a:r>
              <a:rPr lang="en-US" sz="1400" dirty="0" err="1"/>
              <a:t>Poisťovne</a:t>
            </a:r>
            <a:r>
              <a:rPr lang="en-US" sz="1400" dirty="0"/>
              <a:t> a </a:t>
            </a:r>
            <a:r>
              <a:rPr lang="en-US" sz="1400" dirty="0" err="1"/>
              <a:t>sprostredkovatelia</a:t>
            </a:r>
            <a:r>
              <a:rPr lang="en-US" sz="1400" dirty="0"/>
              <a:t> </a:t>
            </a:r>
            <a:r>
              <a:rPr lang="en-US" sz="1400" dirty="0" err="1"/>
              <a:t>poistenia</a:t>
            </a:r>
            <a:r>
              <a:rPr lang="en-US" sz="1400" dirty="0"/>
              <a:t> by </a:t>
            </a:r>
            <a:r>
              <a:rPr lang="en-US" sz="1400" dirty="0" err="1"/>
              <a:t>mali</a:t>
            </a:r>
            <a:r>
              <a:rPr lang="en-US" sz="1400" dirty="0"/>
              <a:t> </a:t>
            </a:r>
            <a:r>
              <a:rPr lang="en-US" sz="1400" b="1" dirty="0" err="1"/>
              <a:t>posúdiť</a:t>
            </a:r>
            <a:r>
              <a:rPr lang="en-US" sz="1400" b="1" dirty="0"/>
              <a:t> </a:t>
            </a:r>
            <a:r>
              <a:rPr lang="en-US" sz="1400" b="1" dirty="0" err="1"/>
              <a:t>svoje</a:t>
            </a:r>
            <a:r>
              <a:rPr lang="en-US" sz="1400" b="1" dirty="0"/>
              <a:t> </a:t>
            </a:r>
            <a:r>
              <a:rPr lang="en-US" sz="1400" b="1" dirty="0" err="1"/>
              <a:t>distribučné</a:t>
            </a:r>
            <a:r>
              <a:rPr lang="en-US" sz="1400" b="1" dirty="0"/>
              <a:t> </a:t>
            </a:r>
            <a:r>
              <a:rPr lang="en-US" sz="1400" b="1" dirty="0" err="1"/>
              <a:t>zmluvy</a:t>
            </a:r>
            <a:r>
              <a:rPr lang="en-US" sz="1400" dirty="0"/>
              <a:t>, aby </a:t>
            </a:r>
            <a:r>
              <a:rPr lang="en-US" sz="1400" dirty="0" err="1"/>
              <a:t>sa</a:t>
            </a:r>
            <a:r>
              <a:rPr lang="en-US" sz="1400" dirty="0"/>
              <a:t> </a:t>
            </a:r>
            <a:r>
              <a:rPr lang="en-US" sz="1400" dirty="0" err="1"/>
              <a:t>zabezpečilo</a:t>
            </a:r>
            <a:r>
              <a:rPr lang="en-US" sz="1400" dirty="0"/>
              <a:t>, </a:t>
            </a:r>
            <a:r>
              <a:rPr lang="en-US" sz="1400" dirty="0" err="1"/>
              <a:t>že</a:t>
            </a:r>
            <a:r>
              <a:rPr lang="en-US" sz="1400" dirty="0"/>
              <a:t> </a:t>
            </a:r>
            <a:r>
              <a:rPr lang="en-US" sz="1400" dirty="0" err="1"/>
              <a:t>sú</a:t>
            </a:r>
            <a:r>
              <a:rPr lang="en-US" sz="1400" dirty="0"/>
              <a:t> </a:t>
            </a:r>
            <a:r>
              <a:rPr lang="en-US" sz="1400" dirty="0" err="1"/>
              <a:t>schopní</a:t>
            </a:r>
            <a:r>
              <a:rPr lang="en-US" sz="1400" dirty="0"/>
              <a:t> </a:t>
            </a:r>
            <a:r>
              <a:rPr lang="en-US" sz="1400" dirty="0" err="1"/>
              <a:t>vždy</a:t>
            </a:r>
            <a:r>
              <a:rPr lang="en-US" sz="1400" dirty="0"/>
              <a:t> </a:t>
            </a:r>
            <a:r>
              <a:rPr lang="en-US" sz="1400" dirty="0" err="1"/>
              <a:t>konať</a:t>
            </a:r>
            <a:r>
              <a:rPr lang="en-US" sz="1400" dirty="0"/>
              <a:t> </a:t>
            </a:r>
            <a:r>
              <a:rPr lang="en-US" sz="1400" dirty="0" err="1"/>
              <a:t>čestne</a:t>
            </a:r>
            <a:r>
              <a:rPr lang="en-US" sz="1400" dirty="0"/>
              <a:t>, </a:t>
            </a:r>
            <a:r>
              <a:rPr lang="en-US" sz="1400" dirty="0" err="1"/>
              <a:t>spravodlivo</a:t>
            </a:r>
            <a:r>
              <a:rPr lang="en-US" sz="1400" dirty="0"/>
              <a:t> a </a:t>
            </a:r>
            <a:r>
              <a:rPr lang="en-US" sz="1400" dirty="0" err="1"/>
              <a:t>profesionálne</a:t>
            </a:r>
            <a:r>
              <a:rPr lang="en-US" sz="1400" dirty="0"/>
              <a:t> v </a:t>
            </a:r>
            <a:r>
              <a:rPr lang="en-US" sz="1400" dirty="0" err="1"/>
              <a:t>súlade</a:t>
            </a:r>
            <a:r>
              <a:rPr lang="en-US" sz="1400" dirty="0"/>
              <a:t> s </a:t>
            </a:r>
            <a:r>
              <a:rPr lang="en-US" sz="1400" dirty="0" err="1"/>
              <a:t>najlepšími</a:t>
            </a:r>
            <a:r>
              <a:rPr lang="en-US" sz="1400" dirty="0"/>
              <a:t> </a:t>
            </a:r>
            <a:r>
              <a:rPr lang="en-US" sz="1400" dirty="0" err="1"/>
              <a:t>záujmami</a:t>
            </a:r>
            <a:r>
              <a:rPr lang="en-US" sz="1400" dirty="0"/>
              <a:t> </a:t>
            </a:r>
            <a:r>
              <a:rPr lang="en-US" sz="1400" dirty="0" err="1"/>
              <a:t>svojich</a:t>
            </a:r>
            <a:r>
              <a:rPr lang="en-US" sz="1400" dirty="0"/>
              <a:t> </a:t>
            </a:r>
            <a:r>
              <a:rPr lang="en-US" sz="1400" dirty="0" err="1"/>
              <a:t>zákazníkov</a:t>
            </a:r>
            <a:r>
              <a:rPr lang="en-US" sz="1400" dirty="0"/>
              <a:t>.</a:t>
            </a:r>
          </a:p>
          <a:p>
            <a:r>
              <a:rPr lang="en-US" sz="1400" dirty="0" err="1"/>
              <a:t>Okrem</a:t>
            </a:r>
            <a:r>
              <a:rPr lang="en-US" sz="1400" dirty="0"/>
              <a:t> toho, </a:t>
            </a:r>
            <a:r>
              <a:rPr lang="en-US" sz="1400" dirty="0" err="1"/>
              <a:t>aj</a:t>
            </a:r>
            <a:r>
              <a:rPr lang="en-US" sz="1400" dirty="0"/>
              <a:t> </a:t>
            </a:r>
            <a:r>
              <a:rPr lang="en-US" sz="1400" dirty="0" err="1"/>
              <a:t>keď</a:t>
            </a:r>
            <a:r>
              <a:rPr lang="en-US" sz="1400" dirty="0"/>
              <a:t> </a:t>
            </a:r>
            <a:r>
              <a:rPr lang="en-US" sz="1400" dirty="0" err="1"/>
              <a:t>cestovné</a:t>
            </a:r>
            <a:r>
              <a:rPr lang="en-US" sz="1400" dirty="0"/>
              <a:t> </a:t>
            </a:r>
            <a:r>
              <a:rPr lang="en-US" sz="1400" dirty="0" err="1"/>
              <a:t>poistenie</a:t>
            </a:r>
            <a:r>
              <a:rPr lang="en-US" sz="1400" dirty="0"/>
              <a:t> </a:t>
            </a:r>
            <a:r>
              <a:rPr lang="en-US" sz="1400" dirty="0" err="1"/>
              <a:t>predávajú</a:t>
            </a:r>
            <a:r>
              <a:rPr lang="en-US" sz="1400" dirty="0"/>
              <a:t> </a:t>
            </a:r>
            <a:r>
              <a:rPr lang="en-US" sz="1400" b="1" dirty="0" err="1"/>
              <a:t>neregistrovaní</a:t>
            </a:r>
            <a:r>
              <a:rPr lang="en-US" sz="1400" b="1" dirty="0"/>
              <a:t> </a:t>
            </a:r>
            <a:r>
              <a:rPr lang="en-US" sz="1400" b="1" dirty="0" err="1"/>
              <a:t>sprostredkovatelia</a:t>
            </a:r>
            <a:r>
              <a:rPr lang="en-US" sz="1400" b="1" dirty="0"/>
              <a:t> </a:t>
            </a:r>
            <a:r>
              <a:rPr lang="en-US" sz="1400" b="1" dirty="0" err="1"/>
              <a:t>doplnkového</a:t>
            </a:r>
            <a:r>
              <a:rPr lang="en-US" sz="1400" b="1" dirty="0"/>
              <a:t> </a:t>
            </a:r>
            <a:r>
              <a:rPr lang="en-US" sz="1400" b="1" dirty="0" err="1"/>
              <a:t>poistenia</a:t>
            </a:r>
            <a:r>
              <a:rPr lang="en-US" sz="1400" dirty="0"/>
              <a:t>, </a:t>
            </a:r>
            <a:r>
              <a:rPr lang="en-US" sz="1400" dirty="0" err="1"/>
              <a:t>ako</a:t>
            </a:r>
            <a:r>
              <a:rPr lang="en-US" sz="1400" dirty="0"/>
              <a:t> </a:t>
            </a:r>
            <a:r>
              <a:rPr lang="en-US" sz="1400" dirty="0" err="1"/>
              <a:t>sú</a:t>
            </a:r>
            <a:r>
              <a:rPr lang="en-US" sz="1400" dirty="0"/>
              <a:t> </a:t>
            </a:r>
            <a:r>
              <a:rPr lang="en-US" sz="1400" dirty="0" err="1"/>
              <a:t>cestovné</a:t>
            </a:r>
            <a:r>
              <a:rPr lang="en-US" sz="1400" dirty="0"/>
              <a:t> </a:t>
            </a:r>
            <a:r>
              <a:rPr lang="en-US" sz="1400" dirty="0" err="1"/>
              <a:t>kancelárie</a:t>
            </a:r>
            <a:r>
              <a:rPr lang="en-US" sz="1400" dirty="0"/>
              <a:t>, </a:t>
            </a:r>
            <a:r>
              <a:rPr lang="en-US" sz="1400" dirty="0" err="1"/>
              <a:t>cestovné</a:t>
            </a:r>
            <a:r>
              <a:rPr lang="en-US" sz="1400" dirty="0"/>
              <a:t> </a:t>
            </a:r>
            <a:r>
              <a:rPr lang="en-US" sz="1400" dirty="0" err="1"/>
              <a:t>agentúry</a:t>
            </a:r>
            <a:r>
              <a:rPr lang="en-US" sz="1400" dirty="0"/>
              <a:t>, </a:t>
            </a:r>
            <a:r>
              <a:rPr lang="en-US" sz="1400" dirty="0" err="1"/>
              <a:t>prevádzkovatelia</a:t>
            </a:r>
            <a:r>
              <a:rPr lang="en-US" sz="1400" dirty="0"/>
              <a:t> </a:t>
            </a:r>
            <a:r>
              <a:rPr lang="en-US" sz="1400" dirty="0" err="1"/>
              <a:t>zájazdov</a:t>
            </a:r>
            <a:r>
              <a:rPr lang="en-US" sz="1400" dirty="0"/>
              <a:t>, </a:t>
            </a:r>
            <a:r>
              <a:rPr lang="en-US" sz="1400" dirty="0" err="1"/>
              <a:t>prevádzkovatelia</a:t>
            </a:r>
            <a:r>
              <a:rPr lang="en-US" sz="1400" dirty="0"/>
              <a:t> </a:t>
            </a:r>
            <a:r>
              <a:rPr lang="en-US" sz="1400" dirty="0" err="1"/>
              <a:t>platforiem</a:t>
            </a:r>
            <a:r>
              <a:rPr lang="en-US" sz="1400" dirty="0"/>
              <a:t> a </a:t>
            </a:r>
            <a:r>
              <a:rPr lang="en-US" sz="1400" dirty="0" err="1"/>
              <a:t>iné</a:t>
            </a:r>
            <a:r>
              <a:rPr lang="en-US" sz="1400" dirty="0"/>
              <a:t> </a:t>
            </a:r>
            <a:r>
              <a:rPr lang="en-US" sz="1400" dirty="0" err="1"/>
              <a:t>subjekty</a:t>
            </a:r>
            <a:r>
              <a:rPr lang="en-US" sz="1400" dirty="0"/>
              <a:t> </a:t>
            </a:r>
            <a:r>
              <a:rPr lang="en-US" sz="1400" dirty="0" err="1"/>
              <a:t>vyňaté</a:t>
            </a:r>
            <a:r>
              <a:rPr lang="en-US" sz="1400" dirty="0"/>
              <a:t> z </a:t>
            </a:r>
            <a:r>
              <a:rPr lang="en-US" sz="1400" dirty="0" err="1"/>
              <a:t>uplatňovania</a:t>
            </a:r>
            <a:r>
              <a:rPr lang="en-US" sz="1400" dirty="0"/>
              <a:t> IDD, </a:t>
            </a:r>
            <a:r>
              <a:rPr lang="en-US" sz="1400" dirty="0" err="1"/>
              <a:t>poisťovne</a:t>
            </a:r>
            <a:r>
              <a:rPr lang="en-US" sz="1400" dirty="0"/>
              <a:t> </a:t>
            </a:r>
            <a:r>
              <a:rPr lang="en-US" sz="1400" dirty="0" err="1"/>
              <a:t>alebo</a:t>
            </a:r>
            <a:r>
              <a:rPr lang="en-US" sz="1400" dirty="0"/>
              <a:t> </a:t>
            </a:r>
            <a:r>
              <a:rPr lang="en-US" sz="1400" dirty="0" err="1"/>
              <a:t>sprostredkovatelia</a:t>
            </a:r>
            <a:r>
              <a:rPr lang="en-US" sz="1400" dirty="0"/>
              <a:t> </a:t>
            </a:r>
            <a:r>
              <a:rPr lang="en-US" sz="1400" dirty="0" err="1"/>
              <a:t>poistenia</a:t>
            </a:r>
            <a:r>
              <a:rPr lang="en-US" sz="1400" dirty="0"/>
              <a:t>, </a:t>
            </a:r>
            <a:r>
              <a:rPr lang="en-US" sz="1400" dirty="0" err="1"/>
              <a:t>ktorí</a:t>
            </a:r>
            <a:r>
              <a:rPr lang="en-US" sz="1400" dirty="0"/>
              <a:t> </a:t>
            </a:r>
            <a:r>
              <a:rPr lang="en-US" sz="1400" dirty="0" err="1"/>
              <a:t>sú</a:t>
            </a:r>
            <a:r>
              <a:rPr lang="en-US" sz="1400" dirty="0"/>
              <a:t> </a:t>
            </a:r>
            <a:r>
              <a:rPr lang="en-US" sz="1400" dirty="0" err="1"/>
              <a:t>zodpovední</a:t>
            </a:r>
            <a:r>
              <a:rPr lang="en-US" sz="1400" dirty="0"/>
              <a:t> za </a:t>
            </a:r>
            <a:r>
              <a:rPr lang="en-US" sz="1400" dirty="0" err="1"/>
              <a:t>týchto</a:t>
            </a:r>
            <a:r>
              <a:rPr lang="en-US" sz="1400" dirty="0"/>
              <a:t> </a:t>
            </a:r>
            <a:r>
              <a:rPr lang="en-US" sz="1400" dirty="0" err="1"/>
              <a:t>neregistrovaných</a:t>
            </a:r>
            <a:r>
              <a:rPr lang="en-US" sz="1400" dirty="0"/>
              <a:t> </a:t>
            </a:r>
            <a:r>
              <a:rPr lang="en-US" sz="1400" dirty="0" err="1"/>
              <a:t>sprostredkovateľov</a:t>
            </a:r>
            <a:r>
              <a:rPr lang="en-US" sz="1400" dirty="0"/>
              <a:t>, </a:t>
            </a:r>
            <a:r>
              <a:rPr lang="en-US" sz="1400" b="1" dirty="0" err="1"/>
              <a:t>musia</a:t>
            </a:r>
            <a:r>
              <a:rPr lang="en-US" sz="1400" b="1" dirty="0"/>
              <a:t> </a:t>
            </a:r>
            <a:r>
              <a:rPr lang="en-US" sz="1400" b="1" dirty="0" err="1"/>
              <a:t>zabezpečiť</a:t>
            </a:r>
            <a:r>
              <a:rPr lang="en-US" sz="1400" b="1" dirty="0"/>
              <a:t> </a:t>
            </a:r>
            <a:r>
              <a:rPr lang="en-US" sz="1400" b="1" dirty="0" err="1"/>
              <a:t>súlad</a:t>
            </a:r>
            <a:r>
              <a:rPr lang="en-US" sz="1400" b="1" dirty="0"/>
              <a:t> s </a:t>
            </a:r>
            <a:r>
              <a:rPr lang="en-US" sz="1400" b="1" dirty="0" err="1"/>
              <a:t>regulačnými</a:t>
            </a:r>
            <a:r>
              <a:rPr lang="en-US" sz="1400" b="1" dirty="0"/>
              <a:t> </a:t>
            </a:r>
            <a:r>
              <a:rPr lang="en-US" sz="1400" b="1" dirty="0" err="1"/>
              <a:t>požiadavkami</a:t>
            </a:r>
            <a:r>
              <a:rPr lang="en-US" sz="1400" b="1" dirty="0"/>
              <a:t> </a:t>
            </a:r>
            <a:r>
              <a:rPr lang="en-US" sz="1400" b="1" dirty="0" err="1"/>
              <a:t>podľa</a:t>
            </a:r>
            <a:r>
              <a:rPr lang="en-US" sz="1400" b="1" dirty="0"/>
              <a:t> IDD </a:t>
            </a:r>
            <a:r>
              <a:rPr lang="en-US" sz="1400" dirty="0" err="1"/>
              <a:t>vrátane</a:t>
            </a:r>
            <a:r>
              <a:rPr lang="en-US" sz="1400" dirty="0"/>
              <a:t> </a:t>
            </a:r>
            <a:r>
              <a:rPr lang="en-US" sz="1400" dirty="0" err="1"/>
              <a:t>požiadaviek</a:t>
            </a:r>
            <a:r>
              <a:rPr lang="en-US" sz="1400" dirty="0"/>
              <a:t> </a:t>
            </a:r>
            <a:r>
              <a:rPr lang="en-US" sz="1400" dirty="0" err="1"/>
              <a:t>na</a:t>
            </a:r>
            <a:r>
              <a:rPr lang="en-US" sz="1400" dirty="0"/>
              <a:t> </a:t>
            </a:r>
            <a:r>
              <a:rPr lang="en-US" sz="1400" dirty="0" err="1"/>
              <a:t>konanie</a:t>
            </a:r>
            <a:r>
              <a:rPr lang="en-US" sz="1400" dirty="0"/>
              <a:t> </a:t>
            </a:r>
            <a:r>
              <a:rPr lang="en-US" sz="1400" dirty="0" err="1"/>
              <a:t>vždy</a:t>
            </a:r>
            <a:r>
              <a:rPr lang="en-US" sz="1400" dirty="0"/>
              <a:t> v </a:t>
            </a:r>
            <a:r>
              <a:rPr lang="en-US" sz="1400" dirty="0" err="1"/>
              <a:t>najlepšom</a:t>
            </a:r>
            <a:r>
              <a:rPr lang="en-US" sz="1400" dirty="0"/>
              <a:t> </a:t>
            </a:r>
            <a:r>
              <a:rPr lang="en-US" sz="1400" dirty="0" err="1"/>
              <a:t>záujme</a:t>
            </a:r>
            <a:r>
              <a:rPr lang="en-US" sz="1400" dirty="0"/>
              <a:t> </a:t>
            </a:r>
            <a:r>
              <a:rPr lang="en-US" sz="1400" dirty="0" err="1"/>
              <a:t>svojich</a:t>
            </a:r>
            <a:r>
              <a:rPr lang="en-US" sz="1400" dirty="0"/>
              <a:t> </a:t>
            </a:r>
            <a:r>
              <a:rPr lang="en-US" sz="1400" dirty="0" err="1"/>
              <a:t>zákazníkov</a:t>
            </a:r>
            <a:r>
              <a:rPr lang="en-US" sz="1400" dirty="0"/>
              <a:t>, </a:t>
            </a:r>
            <a:r>
              <a:rPr lang="en-US" sz="1400" dirty="0" err="1"/>
              <a:t>na</a:t>
            </a:r>
            <a:r>
              <a:rPr lang="en-US" sz="1400" dirty="0"/>
              <a:t> </a:t>
            </a:r>
            <a:r>
              <a:rPr lang="en-US" sz="1400" dirty="0" err="1"/>
              <a:t>zabránenie</a:t>
            </a:r>
            <a:r>
              <a:rPr lang="en-US" sz="1400" dirty="0"/>
              <a:t> </a:t>
            </a:r>
            <a:r>
              <a:rPr lang="en-US" sz="1400" dirty="0" err="1"/>
              <a:t>konfliktu</a:t>
            </a:r>
            <a:r>
              <a:rPr lang="en-US" sz="1400" dirty="0"/>
              <a:t> </a:t>
            </a:r>
            <a:r>
              <a:rPr lang="en-US" sz="1400" dirty="0" err="1"/>
              <a:t>záujmov</a:t>
            </a:r>
            <a:r>
              <a:rPr lang="en-US" sz="1400" dirty="0"/>
              <a:t> v </a:t>
            </a:r>
            <a:r>
              <a:rPr lang="en-US" sz="1400" dirty="0" err="1"/>
              <a:t>súvislosti</a:t>
            </a:r>
            <a:r>
              <a:rPr lang="en-US" sz="1400" dirty="0"/>
              <a:t> s </a:t>
            </a:r>
            <a:r>
              <a:rPr lang="en-US" sz="1400" dirty="0" err="1"/>
              <a:t>odmeňovaním</a:t>
            </a:r>
            <a:r>
              <a:rPr lang="en-US" sz="1400" dirty="0"/>
              <a:t> a </a:t>
            </a:r>
            <a:r>
              <a:rPr lang="en-US" sz="1400" dirty="0" err="1"/>
              <a:t>na</a:t>
            </a:r>
            <a:r>
              <a:rPr lang="en-US" sz="1400" dirty="0"/>
              <a:t> </a:t>
            </a:r>
            <a:r>
              <a:rPr lang="en-US" sz="1400" b="1" dirty="0" err="1"/>
              <a:t>ponuku</a:t>
            </a:r>
            <a:r>
              <a:rPr lang="en-US" sz="1400" b="1" dirty="0"/>
              <a:t> </a:t>
            </a:r>
            <a:r>
              <a:rPr lang="en-US" sz="1400" b="1" dirty="0" err="1"/>
              <a:t>produktov</a:t>
            </a:r>
            <a:r>
              <a:rPr lang="en-US" sz="1400" b="1" dirty="0"/>
              <a:t>, </a:t>
            </a:r>
            <a:r>
              <a:rPr lang="en-US" sz="1400" b="1" dirty="0" err="1"/>
              <a:t>ktoré</a:t>
            </a:r>
            <a:r>
              <a:rPr lang="en-US" sz="1400" b="1" dirty="0"/>
              <a:t> </a:t>
            </a:r>
            <a:r>
              <a:rPr lang="en-US" sz="1400" b="1" dirty="0" err="1"/>
              <a:t>zohľadňujú</a:t>
            </a:r>
            <a:r>
              <a:rPr lang="en-US" sz="1400" b="1" dirty="0"/>
              <a:t> </a:t>
            </a:r>
            <a:r>
              <a:rPr lang="en-US" sz="1400" b="1" dirty="0" err="1"/>
              <a:t>požiadavky</a:t>
            </a:r>
            <a:r>
              <a:rPr lang="en-US" sz="1400" b="1" dirty="0"/>
              <a:t> a </a:t>
            </a:r>
            <a:r>
              <a:rPr lang="en-US" sz="1400" b="1" dirty="0" err="1"/>
              <a:t>potreby</a:t>
            </a:r>
            <a:r>
              <a:rPr lang="en-US" sz="1400" b="1" dirty="0"/>
              <a:t> </a:t>
            </a:r>
            <a:r>
              <a:rPr lang="en-US" sz="1400" b="1" dirty="0" err="1"/>
              <a:t>zákazníka</a:t>
            </a:r>
            <a:r>
              <a:rPr lang="en-US" sz="1400" dirty="0"/>
              <a:t>.</a:t>
            </a:r>
          </a:p>
          <a:p>
            <a:endParaRPr lang="sk-SK" sz="1400" dirty="0"/>
          </a:p>
        </p:txBody>
      </p:sp>
    </p:spTree>
    <p:extLst>
      <p:ext uri="{BB962C8B-B14F-4D97-AF65-F5344CB8AC3E}">
        <p14:creationId xmlns:p14="http://schemas.microsoft.com/office/powerpoint/2010/main" val="392314154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BEF64-6D04-B495-124F-90EB17A2A434}"/>
              </a:ext>
            </a:extLst>
          </p:cNvPr>
          <p:cNvSpPr>
            <a:spLocks noGrp="1"/>
          </p:cNvSpPr>
          <p:nvPr>
            <p:ph type="title"/>
          </p:nvPr>
        </p:nvSpPr>
        <p:spPr/>
        <p:txBody>
          <a:bodyPr/>
          <a:lstStyle/>
          <a:p>
            <a:r>
              <a:rPr lang="sk-SK" dirty="0"/>
              <a:t>Poistenie schopnosti </a:t>
            </a:r>
            <a:r>
              <a:rPr lang="sk-SK" dirty="0" err="1"/>
              <a:t>splácaŤ</a:t>
            </a:r>
            <a:r>
              <a:rPr lang="sk-SK" dirty="0"/>
              <a:t> úver</a:t>
            </a:r>
            <a:endParaRPr lang="cs-CZ" dirty="0"/>
          </a:p>
        </p:txBody>
      </p:sp>
      <p:sp>
        <p:nvSpPr>
          <p:cNvPr id="3" name="Zástupný text 2">
            <a:extLst>
              <a:ext uri="{FF2B5EF4-FFF2-40B4-BE49-F238E27FC236}">
                <a16:creationId xmlns:a16="http://schemas.microsoft.com/office/drawing/2014/main" id="{FA17FF31-2E44-14E5-A733-40D1524775A1}"/>
              </a:ext>
            </a:extLst>
          </p:cNvPr>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307397955"/>
      </p:ext>
    </p:extLst>
  </p:cSld>
  <p:clrMapOvr>
    <a:masterClrMapping/>
  </p:clrMapOvr>
  <p:transition spd="slow">
    <p:push dir="u"/>
  </p:transition>
</p:sld>
</file>

<file path=ppt/theme/theme1.xml><?xml version="1.0" encoding="utf-8"?>
<a:theme xmlns:a="http://schemas.openxmlformats.org/drawingml/2006/main" name="H&amp;P_Prezentace_CZ">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1" id="{82EBD609-9B18-4DF4-99DA-A936075686A5}" vid="{1B2F4935-18DF-4295-A015-95AEBE543A08}"/>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H&amp;P_Prezentace_SK_16_9</Template>
  <TotalTime>0</TotalTime>
  <Words>4225</Words>
  <Application>Microsoft Office PowerPoint</Application>
  <PresentationFormat>Předvádění na obrazovce (16:9)</PresentationFormat>
  <Paragraphs>284</Paragraphs>
  <Slides>44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44</vt:i4>
      </vt:variant>
    </vt:vector>
  </HeadingPairs>
  <TitlesOfParts>
    <vt:vector size="48" baseType="lpstr">
      <vt:lpstr>Arial</vt:lpstr>
      <vt:lpstr>Calibri</vt:lpstr>
      <vt:lpstr>Wingdings</vt:lpstr>
      <vt:lpstr>H&amp;P_Prezentace_CZ</vt:lpstr>
      <vt:lpstr>Prezentace aplikace PowerPoint</vt:lpstr>
      <vt:lpstr>Cestovné poistenie</vt:lpstr>
      <vt:lpstr>Value for Money v cestovnom poistení</vt:lpstr>
      <vt:lpstr>Zistenia EIOPA</vt:lpstr>
      <vt:lpstr>Value for Money v cestovnom poistení</vt:lpstr>
      <vt:lpstr>Value for Money v cestovnom poistení</vt:lpstr>
      <vt:lpstr>Value for Money v cestovnom poistení</vt:lpstr>
      <vt:lpstr>Očakávania EIOPA</vt:lpstr>
      <vt:lpstr>Poistenie schopnosti splácaŤ úver</vt:lpstr>
      <vt:lpstr>Zistenia EIOPA</vt:lpstr>
      <vt:lpstr>Zistenia EIOPA</vt:lpstr>
      <vt:lpstr>Zistenia EIOPA</vt:lpstr>
      <vt:lpstr>Zistenia EIOPA</vt:lpstr>
      <vt:lpstr>Zistenia EIOPA</vt:lpstr>
      <vt:lpstr>Zistenia EIOPA</vt:lpstr>
      <vt:lpstr>Value for Money v CPI</vt:lpstr>
      <vt:lpstr>Value for Money v CPI</vt:lpstr>
      <vt:lpstr>Value for Money v CPI</vt:lpstr>
      <vt:lpstr>Očakávania EIOPA</vt:lpstr>
      <vt:lpstr>Možné opatrenia</vt:lpstr>
      <vt:lpstr>Investičné životné poistenia</vt:lpstr>
      <vt:lpstr>Začiatky Value for Money</vt:lpstr>
      <vt:lpstr>Začiatky Value for Money</vt:lpstr>
      <vt:lpstr>Value for Money v investičných produktoch v UK</vt:lpstr>
      <vt:lpstr>Value for Money v životnom poistení v Nemecku</vt:lpstr>
      <vt:lpstr>Value for Money pre IBIPs v Poľsku</vt:lpstr>
      <vt:lpstr>Základné princípy posudzovania pre IBIPs</vt:lpstr>
      <vt:lpstr>Základné princípy posudzovania pre IBIPs</vt:lpstr>
      <vt:lpstr>1. Náklady a poplatky</vt:lpstr>
      <vt:lpstr>1. Náklady a poplatky</vt:lpstr>
      <vt:lpstr>1. Náklady a poplatky</vt:lpstr>
      <vt:lpstr>2. Testovanie produktu</vt:lpstr>
      <vt:lpstr>2. Testovanie produktu</vt:lpstr>
      <vt:lpstr>2. Testovanie produktu</vt:lpstr>
      <vt:lpstr>2. Testovanie produktu</vt:lpstr>
      <vt:lpstr>2. Testovanie produktu</vt:lpstr>
      <vt:lpstr>2. Testovanie produktu</vt:lpstr>
      <vt:lpstr>2. Testovanie produktu – ostatné vlastnosti produktu</vt:lpstr>
      <vt:lpstr>3. Prehodnocovanie výkonnosti</vt:lpstr>
      <vt:lpstr>4. Metodika EIOPA</vt:lpstr>
      <vt:lpstr>Zhrnutie</vt:lpstr>
      <vt:lpstr>Zhrnutie</vt:lpstr>
      <vt:lpstr>Zhrnutie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H&amp;P</dc:creator>
  <cp:lastModifiedBy>H&amp;P</cp:lastModifiedBy>
  <cp:revision>114</cp:revision>
  <cp:lastPrinted>2017-12-22T19:15:13Z</cp:lastPrinted>
  <dcterms:created xsi:type="dcterms:W3CDTF">2022-10-06T10:01:29Z</dcterms:created>
  <dcterms:modified xsi:type="dcterms:W3CDTF">2023-06-13T08:52:28Z</dcterms:modified>
</cp:coreProperties>
</file>