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sldIdLst>
    <p:sldId id="257" r:id="rId6"/>
    <p:sldId id="264" r:id="rId7"/>
    <p:sldId id="258" r:id="rId8"/>
    <p:sldId id="259" r:id="rId9"/>
    <p:sldId id="260" r:id="rId10"/>
    <p:sldId id="261" r:id="rId11"/>
    <p:sldId id="262" r:id="rId12"/>
    <p:sldId id="263" r:id="rId13"/>
    <p:sldId id="265" r:id="rId14"/>
    <p:sldId id="274" r:id="rId15"/>
    <p:sldId id="270" r:id="rId16"/>
    <p:sldId id="266" r:id="rId17"/>
    <p:sldId id="267" r:id="rId18"/>
    <p:sldId id="269" r:id="rId19"/>
    <p:sldId id="282" r:id="rId20"/>
    <p:sldId id="272" r:id="rId21"/>
    <p:sldId id="271" r:id="rId22"/>
    <p:sldId id="275" r:id="rId23"/>
    <p:sldId id="276" r:id="rId24"/>
    <p:sldId id="278" r:id="rId25"/>
    <p:sldId id="281" r:id="rId26"/>
    <p:sldId id="268" r:id="rId2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32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vtunová Ivana" initials="KI" lastIdx="9" clrIdx="0">
    <p:extLst>
      <p:ext uri="{19B8F6BF-5375-455C-9EA6-DF929625EA0E}">
        <p15:presenceInfo xmlns:p15="http://schemas.microsoft.com/office/powerpoint/2012/main" userId="S::Kovtunova@nbs.sk::e4b9926e-634e-457d-9125-c0808f3ae6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A6835A"/>
    <a:srgbClr val="A68B5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1" autoAdjust="0"/>
    <p:restoredTop sz="94634"/>
  </p:normalViewPr>
  <p:slideViewPr>
    <p:cSldViewPr snapToGrid="0" snapToObjects="1">
      <p:cViewPr varScale="1">
        <p:scale>
          <a:sx n="86" d="100"/>
          <a:sy n="86" d="100"/>
        </p:scale>
        <p:origin x="1354" y="58"/>
      </p:cViewPr>
      <p:guideLst>
        <p:guide orient="horz" pos="414"/>
        <p:guide pos="329"/>
      </p:guideLst>
    </p:cSldViewPr>
  </p:slideViewPr>
  <p:notesTextViewPr>
    <p:cViewPr>
      <p:scale>
        <a:sx n="1" d="1"/>
        <a:sy n="1" d="1"/>
      </p:scale>
      <p:origin x="0" y="0"/>
    </p:cViewPr>
  </p:notesTextViewPr>
  <p:notesViewPr>
    <p:cSldViewPr snapToGrid="0" snapToObjects="1">
      <p:cViewPr varScale="1">
        <p:scale>
          <a:sx n="114" d="100"/>
          <a:sy n="114" d="100"/>
        </p:scale>
        <p:origin x="4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8304-6116-1C46-811E-1FEF8C4FB9B9}" type="datetimeFigureOut">
              <a:rPr lang="sk-SK" smtClean="0"/>
              <a:t>6. 6. 2022</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446DF-9B5A-4940-A46B-E8523D7E98F8}" type="slidenum">
              <a:rPr lang="sk-SK" smtClean="0"/>
              <a:t>‹#›</a:t>
            </a:fld>
            <a:endParaRPr lang="sk-SK" dirty="0"/>
          </a:p>
        </p:txBody>
      </p:sp>
    </p:spTree>
    <p:extLst>
      <p:ext uri="{BB962C8B-B14F-4D97-AF65-F5344CB8AC3E}">
        <p14:creationId xmlns:p14="http://schemas.microsoft.com/office/powerpoint/2010/main" val="95424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a strán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E047E5C-334D-8A43-BCD0-7183C9073217}"/>
              </a:ext>
            </a:extLst>
          </p:cNvPr>
          <p:cNvSpPr>
            <a:spLocks noGrp="1"/>
          </p:cNvSpPr>
          <p:nvPr>
            <p:ph type="body" sz="quarter" idx="14"/>
          </p:nvPr>
        </p:nvSpPr>
        <p:spPr>
          <a:xfrm>
            <a:off x="628651" y="3039693"/>
            <a:ext cx="6650831" cy="1899861"/>
          </a:xfrm>
        </p:spPr>
        <p:txBody>
          <a:bodyPr/>
          <a:lstStyle>
            <a:lvl1pPr>
              <a:defRPr>
                <a:solidFill>
                  <a:srgbClr val="A6835A"/>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7987D55B-CFE6-A240-995C-758E0ED0A53D}"/>
              </a:ext>
            </a:extLst>
          </p:cNvPr>
          <p:cNvSpPr>
            <a:spLocks noGrp="1"/>
          </p:cNvSpPr>
          <p:nvPr>
            <p:ph type="body" sz="quarter" idx="15"/>
          </p:nvPr>
        </p:nvSpPr>
        <p:spPr>
          <a:xfrm>
            <a:off x="628651" y="931582"/>
            <a:ext cx="6650831" cy="2035737"/>
          </a:xfrm>
        </p:spPr>
        <p:txBody>
          <a:bodyPr>
            <a:noAutofit/>
          </a:bodyPr>
          <a:lstStyle>
            <a:lvl1pPr>
              <a:defRPr sz="4500" b="1">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Text Placeholder 19">
            <a:extLst>
              <a:ext uri="{FF2B5EF4-FFF2-40B4-BE49-F238E27FC236}">
                <a16:creationId xmlns:a16="http://schemas.microsoft.com/office/drawing/2014/main" id="{87D5BADD-09D2-9748-B9CB-3CD64E871067}"/>
              </a:ext>
            </a:extLst>
          </p:cNvPr>
          <p:cNvSpPr>
            <a:spLocks noGrp="1"/>
          </p:cNvSpPr>
          <p:nvPr>
            <p:ph type="body" sz="quarter" idx="16"/>
          </p:nvPr>
        </p:nvSpPr>
        <p:spPr>
          <a:xfrm>
            <a:off x="6201926" y="5464816"/>
            <a:ext cx="2365425" cy="440676"/>
          </a:xfrm>
        </p:spPr>
        <p:txBody>
          <a:bodyPr anchor="ctr" anchorCtr="0">
            <a:normAutofit/>
          </a:bodyPr>
          <a:lstStyle>
            <a:lvl1pPr>
              <a:defRPr sz="11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9">
            <a:extLst>
              <a:ext uri="{FF2B5EF4-FFF2-40B4-BE49-F238E27FC236}">
                <a16:creationId xmlns:a16="http://schemas.microsoft.com/office/drawing/2014/main" id="{4C20C2F8-78E5-2D42-8898-F8C6F4213C93}"/>
              </a:ext>
            </a:extLst>
          </p:cNvPr>
          <p:cNvSpPr>
            <a:spLocks noGrp="1"/>
          </p:cNvSpPr>
          <p:nvPr>
            <p:ph type="body" sz="quarter" idx="17"/>
          </p:nvPr>
        </p:nvSpPr>
        <p:spPr>
          <a:xfrm>
            <a:off x="6201925" y="5995487"/>
            <a:ext cx="2365425" cy="440676"/>
          </a:xfrm>
        </p:spPr>
        <p:txBody>
          <a:bodyPr anchor="ctr" anchorCtr="0">
            <a:normAutofit/>
          </a:bodyPr>
          <a:lstStyle>
            <a:lvl1pPr>
              <a:defRPr sz="11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4889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ov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4706473" y="1288800"/>
            <a:ext cx="3898175"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table</a:t>
            </a:r>
            <a:endParaRPr lang="sk-SK" dirty="0"/>
          </a:p>
        </p:txBody>
      </p:sp>
      <p:sp>
        <p:nvSpPr>
          <p:cNvPr id="7" name="Table Placeholder 4">
            <a:extLst>
              <a:ext uri="{FF2B5EF4-FFF2-40B4-BE49-F238E27FC236}">
                <a16:creationId xmlns:a16="http://schemas.microsoft.com/office/drawing/2014/main" id="{472F33DC-DA1D-2248-BBF8-5C7322CDB89A}"/>
              </a:ext>
            </a:extLst>
          </p:cNvPr>
          <p:cNvSpPr>
            <a:spLocks noGrp="1"/>
          </p:cNvSpPr>
          <p:nvPr>
            <p:ph type="tbl" sz="quarter" idx="16"/>
          </p:nvPr>
        </p:nvSpPr>
        <p:spPr>
          <a:xfrm>
            <a:off x="628651" y="1288800"/>
            <a:ext cx="3898175"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table</a:t>
            </a:r>
            <a:endParaRPr lang="sk-SK" dirty="0"/>
          </a:p>
        </p:txBody>
      </p:sp>
      <p:sp>
        <p:nvSpPr>
          <p:cNvPr id="8" name="Footer Placeholder 8">
            <a:extLst>
              <a:ext uri="{FF2B5EF4-FFF2-40B4-BE49-F238E27FC236}">
                <a16:creationId xmlns:a16="http://schemas.microsoft.com/office/drawing/2014/main" id="{47999E3C-0B57-EB4E-882D-C45B1953A160}"/>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0" name="Slide Number Placeholder 9">
            <a:extLst>
              <a:ext uri="{FF2B5EF4-FFF2-40B4-BE49-F238E27FC236}">
                <a16:creationId xmlns:a16="http://schemas.microsoft.com/office/drawing/2014/main" id="{B6D3EADC-7807-6E4C-A852-E44F734D1B95}"/>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B842F2F0-CE09-3E45-9E48-8FBB4C8D7311}"/>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01867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sah a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4706473" y="1288800"/>
            <a:ext cx="3898175"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chart</a:t>
            </a:r>
            <a:endParaRPr lang="sk-SK" dirty="0"/>
          </a:p>
        </p:txBody>
      </p:sp>
      <p:sp>
        <p:nvSpPr>
          <p:cNvPr id="11" name="Content Placeholder 16">
            <a:extLst>
              <a:ext uri="{FF2B5EF4-FFF2-40B4-BE49-F238E27FC236}">
                <a16:creationId xmlns:a16="http://schemas.microsoft.com/office/drawing/2014/main" id="{A49D2DB0-F242-FC44-AF8E-92E1E21150D8}"/>
              </a:ext>
            </a:extLst>
          </p:cNvPr>
          <p:cNvSpPr>
            <a:spLocks noGrp="1"/>
          </p:cNvSpPr>
          <p:nvPr>
            <p:ph sz="quarter" idx="14"/>
          </p:nvPr>
        </p:nvSpPr>
        <p:spPr>
          <a:xfrm>
            <a:off x="628650" y="1288800"/>
            <a:ext cx="3808880" cy="4509834"/>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04C87C30-0CDF-0745-8198-CF9E05A0CEA9}"/>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8" name="Slide Number Placeholder 9">
            <a:extLst>
              <a:ext uri="{FF2B5EF4-FFF2-40B4-BE49-F238E27FC236}">
                <a16:creationId xmlns:a16="http://schemas.microsoft.com/office/drawing/2014/main" id="{AAB291D7-8CE8-2B48-8E17-774B38849E37}"/>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10" name="Text Placeholder 14">
            <a:extLst>
              <a:ext uri="{FF2B5EF4-FFF2-40B4-BE49-F238E27FC236}">
                <a16:creationId xmlns:a16="http://schemas.microsoft.com/office/drawing/2014/main" id="{A10D06E7-69EA-B94E-81E4-D6AE848FE42F}"/>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81278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4706473" y="1288800"/>
            <a:ext cx="3898175"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chart</a:t>
            </a:r>
            <a:endParaRPr lang="sk-SK" dirty="0"/>
          </a:p>
        </p:txBody>
      </p:sp>
      <p:sp>
        <p:nvSpPr>
          <p:cNvPr id="7" name="Chart Placeholder 13">
            <a:extLst>
              <a:ext uri="{FF2B5EF4-FFF2-40B4-BE49-F238E27FC236}">
                <a16:creationId xmlns:a16="http://schemas.microsoft.com/office/drawing/2014/main" id="{C696E328-21F3-D547-804C-B3A3332D04A7}"/>
              </a:ext>
            </a:extLst>
          </p:cNvPr>
          <p:cNvSpPr>
            <a:spLocks noGrp="1"/>
          </p:cNvSpPr>
          <p:nvPr>
            <p:ph type="chart" sz="quarter" idx="16"/>
          </p:nvPr>
        </p:nvSpPr>
        <p:spPr>
          <a:xfrm>
            <a:off x="628651" y="1291491"/>
            <a:ext cx="3898175"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chart</a:t>
            </a:r>
            <a:endParaRPr lang="sk-SK" dirty="0"/>
          </a:p>
        </p:txBody>
      </p:sp>
      <p:sp>
        <p:nvSpPr>
          <p:cNvPr id="8" name="Footer Placeholder 8">
            <a:extLst>
              <a:ext uri="{FF2B5EF4-FFF2-40B4-BE49-F238E27FC236}">
                <a16:creationId xmlns:a16="http://schemas.microsoft.com/office/drawing/2014/main" id="{1687C601-DC2C-2E45-A70D-76112306E94B}"/>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0" name="Slide Number Placeholder 9">
            <a:extLst>
              <a:ext uri="{FF2B5EF4-FFF2-40B4-BE49-F238E27FC236}">
                <a16:creationId xmlns:a16="http://schemas.microsoft.com/office/drawing/2014/main" id="{90C62D56-688C-C745-9085-04ED406E0E13}"/>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11" name="Text Placeholder 14">
            <a:extLst>
              <a:ext uri="{FF2B5EF4-FFF2-40B4-BE49-F238E27FC236}">
                <a16:creationId xmlns:a16="http://schemas.microsoft.com/office/drawing/2014/main" id="{B03443D4-CD1B-0542-B6D5-BA10F8FFBA24}"/>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5005989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 Prede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E59-6FB1-9347-860E-CA1E9F231DCB}"/>
              </a:ext>
            </a:extLst>
          </p:cNvPr>
          <p:cNvSpPr>
            <a:spLocks noGrp="1"/>
          </p:cNvSpPr>
          <p:nvPr>
            <p:ph type="title" hasCustomPrompt="1"/>
          </p:nvPr>
        </p:nvSpPr>
        <p:spPr>
          <a:xfrm>
            <a:off x="628650" y="1209600"/>
            <a:ext cx="7886700" cy="4910400"/>
          </a:xfrm>
        </p:spPr>
        <p:txBody>
          <a:bodyPr tIns="72000" bIns="72000" anchor="ctr" anchorCtr="0"/>
          <a:lstStyle>
            <a:lvl1pPr algn="ctr">
              <a:defRPr sz="3750" b="0"/>
            </a:lvl1pPr>
          </a:lstStyle>
          <a:p>
            <a:r>
              <a:rPr lang="en-US" dirty="0"/>
              <a:t>Click to edit </a:t>
            </a:r>
            <a:br>
              <a:rPr lang="en-US" dirty="0"/>
            </a:br>
            <a:r>
              <a:rPr lang="en-US" dirty="0"/>
              <a:t>Master title style</a:t>
            </a:r>
            <a:br>
              <a:rPr lang="en-US" dirty="0"/>
            </a:br>
            <a:endParaRPr lang="sk-SK" dirty="0"/>
          </a:p>
        </p:txBody>
      </p:sp>
      <p:sp>
        <p:nvSpPr>
          <p:cNvPr id="5" name="Footer Placeholder 8">
            <a:extLst>
              <a:ext uri="{FF2B5EF4-FFF2-40B4-BE49-F238E27FC236}">
                <a16:creationId xmlns:a16="http://schemas.microsoft.com/office/drawing/2014/main" id="{153C02C4-4FA1-F043-91AA-15F5D32511F1}"/>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6" name="Slide Number Placeholder 9">
            <a:extLst>
              <a:ext uri="{FF2B5EF4-FFF2-40B4-BE49-F238E27FC236}">
                <a16:creationId xmlns:a16="http://schemas.microsoft.com/office/drawing/2014/main" id="{DB2F8825-FA6A-6D4C-AF21-A5576A9C5BFF}"/>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12" name="Text Placeholder 14">
            <a:extLst>
              <a:ext uri="{FF2B5EF4-FFF2-40B4-BE49-F238E27FC236}">
                <a16:creationId xmlns:a16="http://schemas.microsoft.com/office/drawing/2014/main" id="{64FA34EF-C986-D143-9AD1-837977851DA0}"/>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9083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628650" y="1267200"/>
            <a:ext cx="7886700" cy="48528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E6C42478-1194-6344-84B2-D54A264CF2CD}"/>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8" name="Slide Number Placeholder 9">
            <a:extLst>
              <a:ext uri="{FF2B5EF4-FFF2-40B4-BE49-F238E27FC236}">
                <a16:creationId xmlns:a16="http://schemas.microsoft.com/office/drawing/2014/main" id="{FC8DE990-9189-C94E-995F-0CC9A31750D4}"/>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6" name="Text Placeholder 14">
            <a:extLst>
              <a:ext uri="{FF2B5EF4-FFF2-40B4-BE49-F238E27FC236}">
                <a16:creationId xmlns:a16="http://schemas.microsoft.com/office/drawing/2014/main" id="{C1BAC57D-5124-C248-918F-DEDFDC675D68}"/>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20389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628651" y="1267200"/>
            <a:ext cx="2872964" cy="48528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Content Placeholder 16">
            <a:extLst>
              <a:ext uri="{FF2B5EF4-FFF2-40B4-BE49-F238E27FC236}">
                <a16:creationId xmlns:a16="http://schemas.microsoft.com/office/drawing/2014/main" id="{C8773CAC-334F-DD46-855F-72CFDFC25576}"/>
              </a:ext>
            </a:extLst>
          </p:cNvPr>
          <p:cNvSpPr>
            <a:spLocks noGrp="1"/>
          </p:cNvSpPr>
          <p:nvPr>
            <p:ph sz="quarter" idx="15"/>
          </p:nvPr>
        </p:nvSpPr>
        <p:spPr>
          <a:xfrm>
            <a:off x="3731476" y="1267200"/>
            <a:ext cx="4783874" cy="48528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8" name="Footer Placeholder 8">
            <a:extLst>
              <a:ext uri="{FF2B5EF4-FFF2-40B4-BE49-F238E27FC236}">
                <a16:creationId xmlns:a16="http://schemas.microsoft.com/office/drawing/2014/main" id="{4CC8DADB-B0C7-F54F-8594-817520C81805}"/>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9" name="Slide Number Placeholder 9">
            <a:extLst>
              <a:ext uri="{FF2B5EF4-FFF2-40B4-BE49-F238E27FC236}">
                <a16:creationId xmlns:a16="http://schemas.microsoft.com/office/drawing/2014/main" id="{1066BAAC-371C-6547-B045-188244A60A3F}"/>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10" name="Text Placeholder 14">
            <a:extLst>
              <a:ext uri="{FF2B5EF4-FFF2-40B4-BE49-F238E27FC236}">
                <a16:creationId xmlns:a16="http://schemas.microsoft.com/office/drawing/2014/main" id="{6D2AEBA3-891C-AC49-97CE-8D2380EC3F23}"/>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0540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ázdna stra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8">
            <a:extLst>
              <a:ext uri="{FF2B5EF4-FFF2-40B4-BE49-F238E27FC236}">
                <a16:creationId xmlns:a16="http://schemas.microsoft.com/office/drawing/2014/main" id="{2911F75E-9BBC-9441-9022-4D40464FE8B7}"/>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8" name="Slide Number Placeholder 9">
            <a:extLst>
              <a:ext uri="{FF2B5EF4-FFF2-40B4-BE49-F238E27FC236}">
                <a16:creationId xmlns:a16="http://schemas.microsoft.com/office/drawing/2014/main" id="{808AF435-8ED8-EB4B-AD65-95E25C369709}"/>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6" name="Text Placeholder 14">
            <a:extLst>
              <a:ext uri="{FF2B5EF4-FFF2-40B4-BE49-F238E27FC236}">
                <a16:creationId xmlns:a16="http://schemas.microsoft.com/office/drawing/2014/main" id="{7837332E-CB39-324D-A779-6955A5932E78}"/>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0371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a obrázo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16">
            <a:extLst>
              <a:ext uri="{FF2B5EF4-FFF2-40B4-BE49-F238E27FC236}">
                <a16:creationId xmlns:a16="http://schemas.microsoft.com/office/drawing/2014/main" id="{5D1B7725-6829-0D4F-A72C-AC141F8490C8}"/>
              </a:ext>
            </a:extLst>
          </p:cNvPr>
          <p:cNvSpPr>
            <a:spLocks noGrp="1"/>
          </p:cNvSpPr>
          <p:nvPr>
            <p:ph sz="quarter" idx="14"/>
          </p:nvPr>
        </p:nvSpPr>
        <p:spPr>
          <a:xfrm>
            <a:off x="628650" y="1288800"/>
            <a:ext cx="3808880" cy="47952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4706473" y="1288758"/>
            <a:ext cx="3898175" cy="4794688"/>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endParaRPr lang="sk-SK" dirty="0"/>
          </a:p>
        </p:txBody>
      </p:sp>
      <p:sp>
        <p:nvSpPr>
          <p:cNvPr id="7" name="Footer Placeholder 8">
            <a:extLst>
              <a:ext uri="{FF2B5EF4-FFF2-40B4-BE49-F238E27FC236}">
                <a16:creationId xmlns:a16="http://schemas.microsoft.com/office/drawing/2014/main" id="{AB9E9B45-C928-924A-8FA3-72026C03C636}"/>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2" name="Slide Number Placeholder 9">
            <a:extLst>
              <a:ext uri="{FF2B5EF4-FFF2-40B4-BE49-F238E27FC236}">
                <a16:creationId xmlns:a16="http://schemas.microsoft.com/office/drawing/2014/main" id="{42DE18CA-8E6B-8645-964B-602E6415BC9F}"/>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666140F5-1B90-5044-9CF0-D563CC64B1C7}"/>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6583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azok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628650" y="1288758"/>
            <a:ext cx="7851853" cy="412055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endParaRPr lang="sk-SK" dirty="0"/>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628650" y="5679689"/>
            <a:ext cx="7851853" cy="423746"/>
          </a:xfrm>
        </p:spPr>
        <p:txBody>
          <a:bodyPr>
            <a:normAutofit/>
          </a:bodyPr>
          <a:lstStyle>
            <a:lvl1pPr marL="0" indent="0">
              <a:buFontTx/>
              <a:buNone/>
              <a:defRPr sz="15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918D291C-082E-0441-9C75-F21E4882AF76}"/>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0" name="Slide Number Placeholder 9">
            <a:extLst>
              <a:ext uri="{FF2B5EF4-FFF2-40B4-BE49-F238E27FC236}">
                <a16:creationId xmlns:a16="http://schemas.microsoft.com/office/drawing/2014/main" id="{E502D312-4770-FA4E-A049-B365AAFC00D7}"/>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09F004A5-2410-3148-A9B5-166C67105074}"/>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53889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ananie obrazok s popisom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628651" y="1288758"/>
            <a:ext cx="3759354" cy="4105686"/>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endParaRPr lang="sk-SK" dirty="0"/>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628650" y="5672255"/>
            <a:ext cx="3759355" cy="423746"/>
          </a:xfrm>
        </p:spPr>
        <p:txBody>
          <a:bodyPr>
            <a:normAutofit/>
          </a:bodyPr>
          <a:lstStyle>
            <a:lvl1pPr marL="0" indent="0">
              <a:buFontTx/>
              <a:buNone/>
              <a:defRPr sz="15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Picture Placeholder 11">
            <a:extLst>
              <a:ext uri="{FF2B5EF4-FFF2-40B4-BE49-F238E27FC236}">
                <a16:creationId xmlns:a16="http://schemas.microsoft.com/office/drawing/2014/main" id="{A9A5AC6E-146A-CE43-9043-A9CAF000B346}"/>
              </a:ext>
            </a:extLst>
          </p:cNvPr>
          <p:cNvSpPr>
            <a:spLocks noGrp="1"/>
          </p:cNvSpPr>
          <p:nvPr>
            <p:ph type="pic" sz="quarter" idx="17"/>
          </p:nvPr>
        </p:nvSpPr>
        <p:spPr>
          <a:xfrm>
            <a:off x="4572000" y="1288757"/>
            <a:ext cx="3908502" cy="409356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endParaRPr lang="sk-SK" dirty="0"/>
          </a:p>
        </p:txBody>
      </p:sp>
      <p:sp>
        <p:nvSpPr>
          <p:cNvPr id="10" name="Text Placeholder 14">
            <a:extLst>
              <a:ext uri="{FF2B5EF4-FFF2-40B4-BE49-F238E27FC236}">
                <a16:creationId xmlns:a16="http://schemas.microsoft.com/office/drawing/2014/main" id="{EA036A9B-A1E3-9045-A629-19597A46D8ED}"/>
              </a:ext>
            </a:extLst>
          </p:cNvPr>
          <p:cNvSpPr>
            <a:spLocks noGrp="1"/>
          </p:cNvSpPr>
          <p:nvPr>
            <p:ph type="body" sz="quarter" idx="18"/>
          </p:nvPr>
        </p:nvSpPr>
        <p:spPr>
          <a:xfrm>
            <a:off x="4572000" y="5666193"/>
            <a:ext cx="3759355" cy="423746"/>
          </a:xfrm>
        </p:spPr>
        <p:txBody>
          <a:bodyPr>
            <a:normAutofit/>
          </a:bodyPr>
          <a:lstStyle>
            <a:lvl1pPr marL="0" indent="0">
              <a:buFontTx/>
              <a:buNone/>
              <a:defRPr sz="15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Footer Placeholder 8">
            <a:extLst>
              <a:ext uri="{FF2B5EF4-FFF2-40B4-BE49-F238E27FC236}">
                <a16:creationId xmlns:a16="http://schemas.microsoft.com/office/drawing/2014/main" id="{DFDFD298-29B7-8C49-8F37-ABB79FDCF768}"/>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5" name="Slide Number Placeholder 9">
            <a:extLst>
              <a:ext uri="{FF2B5EF4-FFF2-40B4-BE49-F238E27FC236}">
                <a16:creationId xmlns:a16="http://schemas.microsoft.com/office/drawing/2014/main" id="{4CBEAFDC-2DAE-1848-8DAD-D8B4815A72E2}"/>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8A54101E-B46C-674C-A644-ED3CE49715D1}"/>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3086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a gra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4706473" y="1288800"/>
            <a:ext cx="3898175"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table</a:t>
            </a:r>
            <a:endParaRPr lang="sk-SK" dirty="0"/>
          </a:p>
        </p:txBody>
      </p:sp>
      <p:sp>
        <p:nvSpPr>
          <p:cNvPr id="8" name="Content Placeholder 16">
            <a:extLst>
              <a:ext uri="{FF2B5EF4-FFF2-40B4-BE49-F238E27FC236}">
                <a16:creationId xmlns:a16="http://schemas.microsoft.com/office/drawing/2014/main" id="{6E667F88-2B5B-FE4B-B81A-CE64F5A43654}"/>
              </a:ext>
            </a:extLst>
          </p:cNvPr>
          <p:cNvSpPr>
            <a:spLocks noGrp="1"/>
          </p:cNvSpPr>
          <p:nvPr>
            <p:ph sz="quarter" idx="14"/>
          </p:nvPr>
        </p:nvSpPr>
        <p:spPr>
          <a:xfrm>
            <a:off x="628650" y="1288800"/>
            <a:ext cx="3808880" cy="47952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1D50C2A6-953C-8141-9659-A931CD7A15AC}"/>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0" name="Slide Number Placeholder 9">
            <a:extLst>
              <a:ext uri="{FF2B5EF4-FFF2-40B4-BE49-F238E27FC236}">
                <a16:creationId xmlns:a16="http://schemas.microsoft.com/office/drawing/2014/main" id="{12814408-B4A2-A241-831E-B6B58915E95E}"/>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E73E9416-2BE8-574B-B6EF-DF4164948066}"/>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5668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8F54B-A675-9F4E-8966-E13985D5FDE1}"/>
              </a:ext>
            </a:extLst>
          </p:cNvPr>
          <p:cNvSpPr>
            <a:spLocks noGrp="1"/>
          </p:cNvSpPr>
          <p:nvPr>
            <p:ph type="title"/>
          </p:nvPr>
        </p:nvSpPr>
        <p:spPr>
          <a:xfrm>
            <a:off x="628650" y="626165"/>
            <a:ext cx="7886700" cy="2385392"/>
          </a:xfrm>
          <a:prstGeom prst="rect">
            <a:avLst/>
          </a:prstGeom>
        </p:spPr>
        <p:txBody>
          <a:bodyPr vert="horz" lIns="91440" tIns="45720" rIns="91440" bIns="45720" rtlCol="0" anchor="ctr">
            <a:noAutofit/>
          </a:bodyPr>
          <a:lstStyle/>
          <a:p>
            <a:endParaRPr lang="sk-SK" dirty="0"/>
          </a:p>
        </p:txBody>
      </p:sp>
      <p:sp>
        <p:nvSpPr>
          <p:cNvPr id="3" name="Text Placeholder 2">
            <a:extLst>
              <a:ext uri="{FF2B5EF4-FFF2-40B4-BE49-F238E27FC236}">
                <a16:creationId xmlns:a16="http://schemas.microsoft.com/office/drawing/2014/main" id="{6A0FAB9E-E14D-904E-9850-6668D345A0A7}"/>
              </a:ext>
            </a:extLst>
          </p:cNvPr>
          <p:cNvSpPr>
            <a:spLocks noGrp="1"/>
          </p:cNvSpPr>
          <p:nvPr>
            <p:ph type="body" idx="1"/>
          </p:nvPr>
        </p:nvSpPr>
        <p:spPr>
          <a:xfrm>
            <a:off x="628651" y="3210339"/>
            <a:ext cx="5312465" cy="1083365"/>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Master text</a:t>
            </a:r>
            <a:endParaRPr lang="sk-SK" dirty="0"/>
          </a:p>
        </p:txBody>
      </p:sp>
    </p:spTree>
    <p:extLst>
      <p:ext uri="{BB962C8B-B14F-4D97-AF65-F5344CB8AC3E}">
        <p14:creationId xmlns:p14="http://schemas.microsoft.com/office/powerpoint/2010/main" val="1203621864"/>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52" r:id="rId3"/>
    <p:sldLayoutId id="2147483663" r:id="rId4"/>
    <p:sldLayoutId id="2147483655" r:id="rId5"/>
    <p:sldLayoutId id="2147483650" r:id="rId6"/>
    <p:sldLayoutId id="2147483661" r:id="rId7"/>
    <p:sldLayoutId id="2147483662" r:id="rId8"/>
    <p:sldLayoutId id="2147483656" r:id="rId9"/>
    <p:sldLayoutId id="2147483660" r:id="rId10"/>
    <p:sldLayoutId id="2147483654" r:id="rId11"/>
    <p:sldLayoutId id="2147483659" r:id="rId12"/>
  </p:sldLayoutIdLst>
  <p:hf hdr="0" dt="0"/>
  <p:txStyles>
    <p:titleStyle>
      <a:lvl1pPr algn="l" defTabSz="685800" rtl="0" eaLnBrk="1" latinLnBrk="0" hangingPunct="1">
        <a:lnSpc>
          <a:spcPct val="90000"/>
        </a:lnSpc>
        <a:spcBef>
          <a:spcPct val="0"/>
        </a:spcBef>
        <a:buNone/>
        <a:defRPr sz="4500" b="1" kern="1200">
          <a:solidFill>
            <a:srgbClr val="0067AC"/>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marR="0" indent="0" algn="l" defTabSz="685800" rtl="0" eaLnBrk="1" fontAlgn="auto" latinLnBrk="0" hangingPunct="1">
        <a:lnSpc>
          <a:spcPct val="90000"/>
        </a:lnSpc>
        <a:spcBef>
          <a:spcPts val="750"/>
        </a:spcBef>
        <a:spcAft>
          <a:spcPts val="0"/>
        </a:spcAft>
        <a:buClrTx/>
        <a:buSzTx/>
        <a:buFontTx/>
        <a:buNone/>
        <a:tabLst/>
        <a:defRPr sz="3000" kern="1200">
          <a:solidFill>
            <a:srgbClr val="A6835A"/>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8F208A-F657-854A-B168-2437DB45BD79}"/>
              </a:ext>
            </a:extLst>
          </p:cNvPr>
          <p:cNvSpPr>
            <a:spLocks noGrp="1"/>
          </p:cNvSpPr>
          <p:nvPr>
            <p:ph type="body" sz="quarter" idx="15"/>
          </p:nvPr>
        </p:nvSpPr>
        <p:spPr>
          <a:xfrm>
            <a:off x="628651" y="1863738"/>
            <a:ext cx="6650831" cy="2035737"/>
          </a:xfrm>
        </p:spPr>
        <p:txBody>
          <a:bodyPr/>
          <a:lstStyle/>
          <a:p>
            <a:r>
              <a:rPr lang="sk-SK" sz="3600" dirty="0"/>
              <a:t>Aktuálne informácie týkajúce sa finančného sprostredkovania a finančného poradenstva</a:t>
            </a:r>
          </a:p>
        </p:txBody>
      </p:sp>
      <p:sp>
        <p:nvSpPr>
          <p:cNvPr id="4" name="Text Placeholder 3">
            <a:extLst>
              <a:ext uri="{FF2B5EF4-FFF2-40B4-BE49-F238E27FC236}">
                <a16:creationId xmlns:a16="http://schemas.microsoft.com/office/drawing/2014/main" id="{2ADB7946-D4EF-D943-A461-7E347CF5C83E}"/>
              </a:ext>
            </a:extLst>
          </p:cNvPr>
          <p:cNvSpPr>
            <a:spLocks noGrp="1"/>
          </p:cNvSpPr>
          <p:nvPr>
            <p:ph type="body" sz="quarter" idx="16"/>
          </p:nvPr>
        </p:nvSpPr>
        <p:spPr/>
        <p:txBody>
          <a:bodyPr/>
          <a:lstStyle/>
          <a:p>
            <a:r>
              <a:rPr lang="sk-SK" dirty="0"/>
              <a:t>JUDr. Peter Tkáč, PhD.	</a:t>
            </a:r>
          </a:p>
        </p:txBody>
      </p:sp>
      <p:sp>
        <p:nvSpPr>
          <p:cNvPr id="5" name="Text Placeholder 4">
            <a:extLst>
              <a:ext uri="{FF2B5EF4-FFF2-40B4-BE49-F238E27FC236}">
                <a16:creationId xmlns:a16="http://schemas.microsoft.com/office/drawing/2014/main" id="{B309E9ED-2936-C04D-A4C3-B3A99880170D}"/>
              </a:ext>
            </a:extLst>
          </p:cNvPr>
          <p:cNvSpPr>
            <a:spLocks noGrp="1"/>
          </p:cNvSpPr>
          <p:nvPr>
            <p:ph type="body" sz="quarter" idx="17"/>
          </p:nvPr>
        </p:nvSpPr>
        <p:spPr/>
        <p:txBody>
          <a:bodyPr>
            <a:normAutofit fontScale="92500" lnSpcReduction="10000"/>
          </a:bodyPr>
          <a:lstStyle/>
          <a:p>
            <a:r>
              <a:rPr lang="sk-SK" dirty="0"/>
              <a:t>Hotel Kormorán, Šamorín</a:t>
            </a:r>
          </a:p>
          <a:p>
            <a:r>
              <a:rPr lang="sk-SK" dirty="0"/>
              <a:t>14. jún 2022</a:t>
            </a:r>
          </a:p>
        </p:txBody>
      </p:sp>
      <p:sp>
        <p:nvSpPr>
          <p:cNvPr id="10" name="Oval 9">
            <a:extLst>
              <a:ext uri="{FF2B5EF4-FFF2-40B4-BE49-F238E27FC236}">
                <a16:creationId xmlns:a16="http://schemas.microsoft.com/office/drawing/2014/main" id="{2988DE44-66AC-6E4D-96CC-8A6B5732BDE8}"/>
              </a:ext>
            </a:extLst>
          </p:cNvPr>
          <p:cNvSpPr/>
          <p:nvPr/>
        </p:nvSpPr>
        <p:spPr>
          <a:xfrm>
            <a:off x="5624441" y="5433353"/>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 name="Oval 10">
            <a:extLst>
              <a:ext uri="{FF2B5EF4-FFF2-40B4-BE49-F238E27FC236}">
                <a16:creationId xmlns:a16="http://schemas.microsoft.com/office/drawing/2014/main" id="{B95615F1-5769-7D4E-953F-2F3FE21A244A}"/>
              </a:ext>
            </a:extLst>
          </p:cNvPr>
          <p:cNvSpPr/>
          <p:nvPr/>
        </p:nvSpPr>
        <p:spPr>
          <a:xfrm>
            <a:off x="5629004" y="5968485"/>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2" name="Picture 11">
            <a:extLst>
              <a:ext uri="{FF2B5EF4-FFF2-40B4-BE49-F238E27FC236}">
                <a16:creationId xmlns:a16="http://schemas.microsoft.com/office/drawing/2014/main" id="{63E32CCE-0B10-E645-A89C-42E892BCCCE8}"/>
              </a:ext>
            </a:extLst>
          </p:cNvPr>
          <p:cNvPicPr>
            <a:picLocks noChangeAspect="1"/>
          </p:cNvPicPr>
          <p:nvPr/>
        </p:nvPicPr>
        <p:blipFill>
          <a:blip r:embed="rId2"/>
          <a:stretch>
            <a:fillRect/>
          </a:stretch>
        </p:blipFill>
        <p:spPr>
          <a:xfrm>
            <a:off x="5740851" y="5548895"/>
            <a:ext cx="237488" cy="249365"/>
          </a:xfrm>
          <a:prstGeom prst="rect">
            <a:avLst/>
          </a:prstGeom>
          <a:noFill/>
        </p:spPr>
      </p:pic>
      <p:pic>
        <p:nvPicPr>
          <p:cNvPr id="13" name="Picture 12">
            <a:extLst>
              <a:ext uri="{FF2B5EF4-FFF2-40B4-BE49-F238E27FC236}">
                <a16:creationId xmlns:a16="http://schemas.microsoft.com/office/drawing/2014/main" id="{B8A76D2E-A450-2146-B8DC-9757DAAD9956}"/>
              </a:ext>
            </a:extLst>
          </p:cNvPr>
          <p:cNvPicPr>
            <a:picLocks noChangeAspect="1"/>
          </p:cNvPicPr>
          <p:nvPr/>
        </p:nvPicPr>
        <p:blipFill>
          <a:blip r:embed="rId3"/>
          <a:stretch>
            <a:fillRect/>
          </a:stretch>
        </p:blipFill>
        <p:spPr>
          <a:xfrm>
            <a:off x="5727101" y="6051747"/>
            <a:ext cx="261032" cy="278729"/>
          </a:xfrm>
          <a:prstGeom prst="rect">
            <a:avLst/>
          </a:prstGeom>
        </p:spPr>
      </p:pic>
    </p:spTree>
    <p:extLst>
      <p:ext uri="{BB962C8B-B14F-4D97-AF65-F5344CB8AC3E}">
        <p14:creationId xmlns:p14="http://schemas.microsoft.com/office/powerpoint/2010/main" val="400656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6B9C9-765B-4C18-A957-C0B87E695F21}"/>
              </a:ext>
            </a:extLst>
          </p:cNvPr>
          <p:cNvSpPr>
            <a:spLocks noGrp="1"/>
          </p:cNvSpPr>
          <p:nvPr>
            <p:ph sz="quarter" idx="14"/>
          </p:nvPr>
        </p:nvSpPr>
        <p:spPr/>
        <p:txBody>
          <a:bodyPr/>
          <a:lstStyle/>
          <a:p>
            <a:pPr marL="0" indent="0" algn="ctr">
              <a:buNone/>
            </a:pPr>
            <a:endParaRPr lang="sk-SK" dirty="0"/>
          </a:p>
          <a:p>
            <a:pPr marL="0" indent="0" algn="ctr">
              <a:buNone/>
            </a:pPr>
            <a:endParaRPr lang="sk-SK" dirty="0"/>
          </a:p>
          <a:p>
            <a:pPr marL="0" indent="0" algn="ctr">
              <a:buNone/>
            </a:pPr>
            <a:endParaRPr lang="sk-SK" dirty="0"/>
          </a:p>
          <a:p>
            <a:pPr marL="0" indent="0" algn="ctr">
              <a:buNone/>
            </a:pPr>
            <a:endParaRPr lang="sk-SK" dirty="0"/>
          </a:p>
          <a:p>
            <a:pPr marL="0" indent="0" algn="ctr">
              <a:buNone/>
            </a:pPr>
            <a:r>
              <a:rPr lang="sk-SK" sz="2800" b="1" dirty="0">
                <a:latin typeface="+mn-lt"/>
              </a:rPr>
              <a:t>Činnosť NBS a povinnosti dohliadaných subjektov</a:t>
            </a:r>
          </a:p>
        </p:txBody>
      </p:sp>
      <p:sp>
        <p:nvSpPr>
          <p:cNvPr id="3" name="Footer Placeholder 2">
            <a:extLst>
              <a:ext uri="{FF2B5EF4-FFF2-40B4-BE49-F238E27FC236}">
                <a16:creationId xmlns:a16="http://schemas.microsoft.com/office/drawing/2014/main" id="{A3D577AF-D3EC-4828-8509-52DCFDB6BBD3}"/>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AEC0FBFA-80CC-45A9-8361-F66264A9714A}"/>
              </a:ext>
            </a:extLst>
          </p:cNvPr>
          <p:cNvSpPr>
            <a:spLocks noGrp="1"/>
          </p:cNvSpPr>
          <p:nvPr>
            <p:ph type="sldNum" sz="quarter" idx="12"/>
          </p:nvPr>
        </p:nvSpPr>
        <p:spPr/>
        <p:txBody>
          <a:bodyPr/>
          <a:lstStyle/>
          <a:p>
            <a:fld id="{5DD979C4-B72D-9549-BD86-64D2882017CF}" type="slidenum">
              <a:rPr lang="sk-SK" smtClean="0"/>
              <a:pPr/>
              <a:t>10</a:t>
            </a:fld>
            <a:endParaRPr lang="sk-SK" dirty="0"/>
          </a:p>
        </p:txBody>
      </p:sp>
      <p:sp>
        <p:nvSpPr>
          <p:cNvPr id="5" name="Text Placeholder 4">
            <a:extLst>
              <a:ext uri="{FF2B5EF4-FFF2-40B4-BE49-F238E27FC236}">
                <a16:creationId xmlns:a16="http://schemas.microsoft.com/office/drawing/2014/main" id="{90F5C69A-3E01-4650-A98E-A2A55958AF73}"/>
              </a:ext>
            </a:extLst>
          </p:cNvPr>
          <p:cNvSpPr>
            <a:spLocks noGrp="1"/>
          </p:cNvSpPr>
          <p:nvPr>
            <p:ph type="body" sz="quarter" idx="13"/>
          </p:nvPr>
        </p:nvSpPr>
        <p:spPr/>
        <p:txBody>
          <a:bodyPr/>
          <a:lstStyle/>
          <a:p>
            <a:r>
              <a:rPr lang="sk-SK" dirty="0"/>
              <a:t> </a:t>
            </a:r>
          </a:p>
        </p:txBody>
      </p:sp>
    </p:spTree>
    <p:extLst>
      <p:ext uri="{BB962C8B-B14F-4D97-AF65-F5344CB8AC3E}">
        <p14:creationId xmlns:p14="http://schemas.microsoft.com/office/powerpoint/2010/main" val="312658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E60BB0-7F99-4409-B57E-B3BDCCF0340A}"/>
              </a:ext>
            </a:extLst>
          </p:cNvPr>
          <p:cNvSpPr>
            <a:spLocks noGrp="1"/>
          </p:cNvSpPr>
          <p:nvPr>
            <p:ph sz="quarter" idx="14"/>
          </p:nvPr>
        </p:nvSpPr>
        <p:spPr/>
        <p:txBody>
          <a:bodyPr/>
          <a:lstStyle/>
          <a:p>
            <a:pPr marL="0" indent="0">
              <a:buNone/>
            </a:pPr>
            <a:r>
              <a:rPr lang="sk-SK" sz="1900" dirty="0"/>
              <a:t>» 2020</a:t>
            </a:r>
          </a:p>
          <a:p>
            <a:pPr marL="0" indent="0">
              <a:buNone/>
            </a:pPr>
            <a:endParaRPr lang="sk-SK" sz="1900" dirty="0"/>
          </a:p>
          <a:p>
            <a:pPr marL="0" indent="0">
              <a:buNone/>
            </a:pPr>
            <a:endParaRPr lang="sk-SK" sz="1900" dirty="0"/>
          </a:p>
          <a:p>
            <a:pPr marL="0" indent="0">
              <a:buNone/>
            </a:pPr>
            <a:endParaRPr lang="sk-SK" sz="1900" dirty="0"/>
          </a:p>
          <a:p>
            <a:pPr marL="0" indent="0">
              <a:buNone/>
            </a:pPr>
            <a:r>
              <a:rPr lang="sk-SK" sz="1900" dirty="0"/>
              <a:t>» 2021</a:t>
            </a:r>
          </a:p>
          <a:p>
            <a:pPr marL="0" indent="0">
              <a:buNone/>
            </a:pPr>
            <a:endParaRPr lang="sk-SK" sz="1900" dirty="0"/>
          </a:p>
          <a:p>
            <a:pPr marL="0" indent="0">
              <a:buNone/>
            </a:pPr>
            <a:endParaRPr lang="sk-SK" sz="1900" dirty="0"/>
          </a:p>
          <a:p>
            <a:pPr marL="0" indent="0">
              <a:buNone/>
            </a:pPr>
            <a:endParaRPr lang="sk-SK" sz="1900" dirty="0"/>
          </a:p>
          <a:p>
            <a:pPr marL="0" indent="0">
              <a:buNone/>
            </a:pPr>
            <a:r>
              <a:rPr lang="sk-SK" sz="1900" dirty="0"/>
              <a:t>» 2022 (do 30.04.2022)</a:t>
            </a:r>
          </a:p>
          <a:p>
            <a:pPr marL="0" indent="0">
              <a:buNone/>
            </a:pPr>
            <a:endParaRPr lang="sk-SK" dirty="0"/>
          </a:p>
        </p:txBody>
      </p:sp>
      <p:sp>
        <p:nvSpPr>
          <p:cNvPr id="3" name="Footer Placeholder 2">
            <a:extLst>
              <a:ext uri="{FF2B5EF4-FFF2-40B4-BE49-F238E27FC236}">
                <a16:creationId xmlns:a16="http://schemas.microsoft.com/office/drawing/2014/main" id="{6158EE3C-D8EE-4A2D-A113-AD6C50D02A09}"/>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C1186832-8580-43C2-ABB0-B117B503A0FC}"/>
              </a:ext>
            </a:extLst>
          </p:cNvPr>
          <p:cNvSpPr>
            <a:spLocks noGrp="1"/>
          </p:cNvSpPr>
          <p:nvPr>
            <p:ph type="sldNum" sz="quarter" idx="12"/>
          </p:nvPr>
        </p:nvSpPr>
        <p:spPr/>
        <p:txBody>
          <a:bodyPr/>
          <a:lstStyle/>
          <a:p>
            <a:fld id="{5DD979C4-B72D-9549-BD86-64D2882017CF}" type="slidenum">
              <a:rPr lang="sk-SK" smtClean="0"/>
              <a:pPr/>
              <a:t>11</a:t>
            </a:fld>
            <a:endParaRPr lang="sk-SK" dirty="0"/>
          </a:p>
        </p:txBody>
      </p:sp>
      <p:sp>
        <p:nvSpPr>
          <p:cNvPr id="5" name="Text Placeholder 4">
            <a:extLst>
              <a:ext uri="{FF2B5EF4-FFF2-40B4-BE49-F238E27FC236}">
                <a16:creationId xmlns:a16="http://schemas.microsoft.com/office/drawing/2014/main" id="{4CFA07E7-E8EF-4608-A998-CA10857ADF7C}"/>
              </a:ext>
            </a:extLst>
          </p:cNvPr>
          <p:cNvSpPr>
            <a:spLocks noGrp="1"/>
          </p:cNvSpPr>
          <p:nvPr>
            <p:ph type="body" sz="quarter" idx="13"/>
          </p:nvPr>
        </p:nvSpPr>
        <p:spPr/>
        <p:txBody>
          <a:bodyPr>
            <a:normAutofit/>
          </a:bodyPr>
          <a:lstStyle/>
          <a:p>
            <a:r>
              <a:rPr lang="pl-PL" sz="2000" dirty="0"/>
              <a:t>III. Konania v FSFP za obdobie 2020 – 2022 (licenčné) </a:t>
            </a:r>
          </a:p>
          <a:p>
            <a:endParaRPr lang="sk-SK" sz="2400" dirty="0"/>
          </a:p>
        </p:txBody>
      </p:sp>
      <p:graphicFrame>
        <p:nvGraphicFramePr>
          <p:cNvPr id="6" name="Table 6">
            <a:extLst>
              <a:ext uri="{FF2B5EF4-FFF2-40B4-BE49-F238E27FC236}">
                <a16:creationId xmlns:a16="http://schemas.microsoft.com/office/drawing/2014/main" id="{3CC37DC2-A0BE-419C-B2EC-57CD23846A4E}"/>
              </a:ext>
            </a:extLst>
          </p:cNvPr>
          <p:cNvGraphicFramePr>
            <a:graphicFrameLocks noGrp="1"/>
          </p:cNvGraphicFramePr>
          <p:nvPr>
            <p:extLst>
              <p:ext uri="{D42A27DB-BD31-4B8C-83A1-F6EECF244321}">
                <p14:modId xmlns:p14="http://schemas.microsoft.com/office/powerpoint/2010/main" val="2490824402"/>
              </p:ext>
            </p:extLst>
          </p:nvPr>
        </p:nvGraphicFramePr>
        <p:xfrm>
          <a:off x="1514168" y="1349854"/>
          <a:ext cx="6096000" cy="124968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3825347027"/>
                    </a:ext>
                  </a:extLst>
                </a:gridCol>
                <a:gridCol w="3048000">
                  <a:extLst>
                    <a:ext uri="{9D8B030D-6E8A-4147-A177-3AD203B41FA5}">
                      <a16:colId xmlns:a16="http://schemas.microsoft.com/office/drawing/2014/main" val="3306509003"/>
                    </a:ext>
                  </a:extLst>
                </a:gridCol>
              </a:tblGrid>
              <a:tr h="335196">
                <a:tc>
                  <a:txBody>
                    <a:bodyPr/>
                    <a:lstStyle/>
                    <a:p>
                      <a:r>
                        <a:rPr lang="sk-SK" sz="1600" b="0" dirty="0">
                          <a:solidFill>
                            <a:schemeClr val="tx1"/>
                          </a:solidFill>
                          <a:latin typeface="Cambria" panose="02040503050406030204" pitchFamily="18" charset="0"/>
                          <a:ea typeface="Cambria" panose="02040503050406030204" pitchFamily="18" charset="0"/>
                        </a:rPr>
                        <a:t>Udelenie 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16</a:t>
                      </a:r>
                    </a:p>
                  </a:txBody>
                  <a:tcPr/>
                </a:tc>
                <a:extLst>
                  <a:ext uri="{0D108BD9-81ED-4DB2-BD59-A6C34878D82A}">
                    <a16:rowId xmlns:a16="http://schemas.microsoft.com/office/drawing/2014/main" val="2964267069"/>
                  </a:ext>
                </a:extLst>
              </a:tr>
              <a:tr h="454581">
                <a:tc>
                  <a:txBody>
                    <a:bodyPr/>
                    <a:lstStyle/>
                    <a:p>
                      <a:r>
                        <a:rPr lang="sk-SK" sz="1600" b="0" dirty="0">
                          <a:solidFill>
                            <a:schemeClr val="tx1"/>
                          </a:solidFill>
                          <a:latin typeface="Cambria" panose="02040503050406030204" pitchFamily="18" charset="0"/>
                          <a:ea typeface="Cambria" panose="02040503050406030204" pitchFamily="18" charset="0"/>
                        </a:rPr>
                        <a:t>Zmena (zúženie / rozšírenie) 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16</a:t>
                      </a:r>
                    </a:p>
                  </a:txBody>
                  <a:tcPr/>
                </a:tc>
                <a:extLst>
                  <a:ext uri="{0D108BD9-81ED-4DB2-BD59-A6C34878D82A}">
                    <a16:rowId xmlns:a16="http://schemas.microsoft.com/office/drawing/2014/main" val="3123705256"/>
                  </a:ext>
                </a:extLst>
              </a:tr>
              <a:tr h="335196">
                <a:tc>
                  <a:txBody>
                    <a:bodyPr/>
                    <a:lstStyle/>
                    <a:p>
                      <a:r>
                        <a:rPr lang="sk-SK" sz="1600" b="0" dirty="0">
                          <a:solidFill>
                            <a:schemeClr val="tx1"/>
                          </a:solidFill>
                          <a:latin typeface="Cambria" panose="02040503050406030204" pitchFamily="18" charset="0"/>
                          <a:ea typeface="Cambria" panose="02040503050406030204" pitchFamily="18" charset="0"/>
                        </a:rPr>
                        <a:t>Vrátenie 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30</a:t>
                      </a:r>
                    </a:p>
                  </a:txBody>
                  <a:tcPr/>
                </a:tc>
                <a:extLst>
                  <a:ext uri="{0D108BD9-81ED-4DB2-BD59-A6C34878D82A}">
                    <a16:rowId xmlns:a16="http://schemas.microsoft.com/office/drawing/2014/main" val="81752575"/>
                  </a:ext>
                </a:extLst>
              </a:tr>
            </a:tbl>
          </a:graphicData>
        </a:graphic>
      </p:graphicFrame>
      <p:graphicFrame>
        <p:nvGraphicFramePr>
          <p:cNvPr id="7" name="Table 7">
            <a:extLst>
              <a:ext uri="{FF2B5EF4-FFF2-40B4-BE49-F238E27FC236}">
                <a16:creationId xmlns:a16="http://schemas.microsoft.com/office/drawing/2014/main" id="{F609A112-8B92-49C0-A4FA-CF1772E3D888}"/>
              </a:ext>
            </a:extLst>
          </p:cNvPr>
          <p:cNvGraphicFramePr>
            <a:graphicFrameLocks noGrp="1"/>
          </p:cNvGraphicFramePr>
          <p:nvPr>
            <p:extLst>
              <p:ext uri="{D42A27DB-BD31-4B8C-83A1-F6EECF244321}">
                <p14:modId xmlns:p14="http://schemas.microsoft.com/office/powerpoint/2010/main" val="542458050"/>
              </p:ext>
            </p:extLst>
          </p:nvPr>
        </p:nvGraphicFramePr>
        <p:xfrm>
          <a:off x="1514168" y="2768600"/>
          <a:ext cx="6096000" cy="132080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866824484"/>
                    </a:ext>
                  </a:extLst>
                </a:gridCol>
                <a:gridCol w="3048000">
                  <a:extLst>
                    <a:ext uri="{9D8B030D-6E8A-4147-A177-3AD203B41FA5}">
                      <a16:colId xmlns:a16="http://schemas.microsoft.com/office/drawing/2014/main" val="318303277"/>
                    </a:ext>
                  </a:extLst>
                </a:gridCol>
              </a:tblGrid>
              <a:tr h="370840">
                <a:tc>
                  <a:txBody>
                    <a:bodyPr/>
                    <a:lstStyle/>
                    <a:p>
                      <a:r>
                        <a:rPr lang="sk-SK" sz="1600" b="0" dirty="0">
                          <a:solidFill>
                            <a:schemeClr val="tx1"/>
                          </a:solidFill>
                          <a:latin typeface="Cambria" panose="02040503050406030204" pitchFamily="18" charset="0"/>
                          <a:ea typeface="Cambria" panose="02040503050406030204" pitchFamily="18" charset="0"/>
                        </a:rPr>
                        <a:t>Udelenie 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23</a:t>
                      </a:r>
                    </a:p>
                  </a:txBody>
                  <a:tcPr/>
                </a:tc>
                <a:extLst>
                  <a:ext uri="{0D108BD9-81ED-4DB2-BD59-A6C34878D82A}">
                    <a16:rowId xmlns:a16="http://schemas.microsoft.com/office/drawing/2014/main" val="2944989884"/>
                  </a:ext>
                </a:extLst>
              </a:tr>
              <a:tr h="370840">
                <a:tc>
                  <a:txBody>
                    <a:bodyPr/>
                    <a:lstStyle/>
                    <a:p>
                      <a:r>
                        <a:rPr lang="sk-SK" sz="1600" b="0" dirty="0">
                          <a:solidFill>
                            <a:schemeClr val="tx1"/>
                          </a:solidFill>
                          <a:latin typeface="Cambria" panose="02040503050406030204" pitchFamily="18" charset="0"/>
                          <a:ea typeface="Cambria" panose="02040503050406030204" pitchFamily="18" charset="0"/>
                        </a:rPr>
                        <a:t>Zmena (zúženie / rozšírenie) 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8</a:t>
                      </a:r>
                    </a:p>
                  </a:txBody>
                  <a:tcPr/>
                </a:tc>
                <a:extLst>
                  <a:ext uri="{0D108BD9-81ED-4DB2-BD59-A6C34878D82A}">
                    <a16:rowId xmlns:a16="http://schemas.microsoft.com/office/drawing/2014/main" val="4008794747"/>
                  </a:ext>
                </a:extLst>
              </a:tr>
              <a:tr h="370840">
                <a:tc>
                  <a:txBody>
                    <a:bodyPr/>
                    <a:lstStyle/>
                    <a:p>
                      <a:r>
                        <a:rPr lang="sk-SK" sz="1600" b="0" dirty="0">
                          <a:solidFill>
                            <a:schemeClr val="tx1"/>
                          </a:solidFill>
                          <a:latin typeface="Cambria" panose="02040503050406030204" pitchFamily="18" charset="0"/>
                          <a:ea typeface="Cambria" panose="02040503050406030204" pitchFamily="18" charset="0"/>
                        </a:rPr>
                        <a:t>Vrátenie 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22</a:t>
                      </a:r>
                    </a:p>
                  </a:txBody>
                  <a:tcPr/>
                </a:tc>
                <a:extLst>
                  <a:ext uri="{0D108BD9-81ED-4DB2-BD59-A6C34878D82A}">
                    <a16:rowId xmlns:a16="http://schemas.microsoft.com/office/drawing/2014/main" val="4181225964"/>
                  </a:ext>
                </a:extLst>
              </a:tr>
            </a:tbl>
          </a:graphicData>
        </a:graphic>
      </p:graphicFrame>
      <p:graphicFrame>
        <p:nvGraphicFramePr>
          <p:cNvPr id="8" name="Table 8">
            <a:extLst>
              <a:ext uri="{FF2B5EF4-FFF2-40B4-BE49-F238E27FC236}">
                <a16:creationId xmlns:a16="http://schemas.microsoft.com/office/drawing/2014/main" id="{AD61FD21-F454-4945-9E51-8EB3B69A4A97}"/>
              </a:ext>
            </a:extLst>
          </p:cNvPr>
          <p:cNvGraphicFramePr>
            <a:graphicFrameLocks noGrp="1"/>
          </p:cNvGraphicFramePr>
          <p:nvPr>
            <p:extLst>
              <p:ext uri="{D42A27DB-BD31-4B8C-83A1-F6EECF244321}">
                <p14:modId xmlns:p14="http://schemas.microsoft.com/office/powerpoint/2010/main" val="233103491"/>
              </p:ext>
            </p:extLst>
          </p:nvPr>
        </p:nvGraphicFramePr>
        <p:xfrm>
          <a:off x="1514168" y="4594707"/>
          <a:ext cx="6096000" cy="132080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3336357447"/>
                    </a:ext>
                  </a:extLst>
                </a:gridCol>
                <a:gridCol w="3048000">
                  <a:extLst>
                    <a:ext uri="{9D8B030D-6E8A-4147-A177-3AD203B41FA5}">
                      <a16:colId xmlns:a16="http://schemas.microsoft.com/office/drawing/2014/main" val="995374905"/>
                    </a:ext>
                  </a:extLst>
                </a:gridCol>
              </a:tblGrid>
              <a:tr h="370840">
                <a:tc>
                  <a:txBody>
                    <a:bodyPr/>
                    <a:lstStyle/>
                    <a:p>
                      <a:r>
                        <a:rPr lang="sk-SK" sz="1600" b="0" dirty="0">
                          <a:solidFill>
                            <a:schemeClr val="tx1"/>
                          </a:solidFill>
                          <a:latin typeface="Cambria" panose="02040503050406030204" pitchFamily="18" charset="0"/>
                          <a:ea typeface="Cambria" panose="02040503050406030204" pitchFamily="18" charset="0"/>
                        </a:rPr>
                        <a:t>Udelenie 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1</a:t>
                      </a:r>
                    </a:p>
                  </a:txBody>
                  <a:tcPr/>
                </a:tc>
                <a:extLst>
                  <a:ext uri="{0D108BD9-81ED-4DB2-BD59-A6C34878D82A}">
                    <a16:rowId xmlns:a16="http://schemas.microsoft.com/office/drawing/2014/main" val="3107426240"/>
                  </a:ext>
                </a:extLst>
              </a:tr>
              <a:tr h="370840">
                <a:tc>
                  <a:txBody>
                    <a:bodyPr/>
                    <a:lstStyle/>
                    <a:p>
                      <a:r>
                        <a:rPr lang="sk-SK" sz="1600" b="0" dirty="0">
                          <a:solidFill>
                            <a:schemeClr val="tx1"/>
                          </a:solidFill>
                          <a:latin typeface="Cambria" panose="02040503050406030204" pitchFamily="18" charset="0"/>
                          <a:ea typeface="Cambria" panose="02040503050406030204" pitchFamily="18" charset="0"/>
                        </a:rPr>
                        <a:t>Zmena (zúženie / rozšírenie)povolenia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1</a:t>
                      </a:r>
                    </a:p>
                  </a:txBody>
                  <a:tcPr/>
                </a:tc>
                <a:extLst>
                  <a:ext uri="{0D108BD9-81ED-4DB2-BD59-A6C34878D82A}">
                    <a16:rowId xmlns:a16="http://schemas.microsoft.com/office/drawing/2014/main" val="3723802982"/>
                  </a:ext>
                </a:extLst>
              </a:tr>
              <a:tr h="370840">
                <a:tc>
                  <a:txBody>
                    <a:bodyPr/>
                    <a:lstStyle/>
                    <a:p>
                      <a:r>
                        <a:rPr lang="sk-SK" sz="1600" b="0" dirty="0">
                          <a:solidFill>
                            <a:schemeClr val="tx1"/>
                          </a:solidFill>
                          <a:latin typeface="Cambria" panose="02040503050406030204" pitchFamily="18" charset="0"/>
                          <a:ea typeface="Cambria" panose="02040503050406030204" pitchFamily="18" charset="0"/>
                        </a:rPr>
                        <a:t>Vrátenie povolenia SFA/FP</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12</a:t>
                      </a:r>
                    </a:p>
                  </a:txBody>
                  <a:tcPr/>
                </a:tc>
                <a:extLst>
                  <a:ext uri="{0D108BD9-81ED-4DB2-BD59-A6C34878D82A}">
                    <a16:rowId xmlns:a16="http://schemas.microsoft.com/office/drawing/2014/main" val="874732009"/>
                  </a:ext>
                </a:extLst>
              </a:tr>
            </a:tbl>
          </a:graphicData>
        </a:graphic>
      </p:graphicFrame>
    </p:spTree>
    <p:extLst>
      <p:ext uri="{BB962C8B-B14F-4D97-AF65-F5344CB8AC3E}">
        <p14:creationId xmlns:p14="http://schemas.microsoft.com/office/powerpoint/2010/main" val="138767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36AC08-CD90-4D37-959F-B42C786AE244}"/>
              </a:ext>
            </a:extLst>
          </p:cNvPr>
          <p:cNvSpPr>
            <a:spLocks noGrp="1"/>
          </p:cNvSpPr>
          <p:nvPr>
            <p:ph sz="quarter" idx="14"/>
          </p:nvPr>
        </p:nvSpPr>
        <p:spPr/>
        <p:txBody>
          <a:bodyPr/>
          <a:lstStyle/>
          <a:p>
            <a:pPr marL="0" indent="0">
              <a:buNone/>
            </a:pPr>
            <a:r>
              <a:rPr lang="sk-SK" sz="2000" dirty="0"/>
              <a:t>» 2020</a:t>
            </a:r>
          </a:p>
          <a:p>
            <a:pPr marL="0" indent="0">
              <a:buNone/>
            </a:pPr>
            <a:endParaRPr lang="sk-SK" dirty="0"/>
          </a:p>
          <a:p>
            <a:pPr marL="0" indent="0">
              <a:buNone/>
            </a:pPr>
            <a:endParaRPr lang="sk-SK" dirty="0"/>
          </a:p>
          <a:p>
            <a:pPr marL="0" indent="0">
              <a:buNone/>
            </a:pPr>
            <a:endParaRPr lang="sk-SK" dirty="0"/>
          </a:p>
          <a:p>
            <a:pPr marL="0" indent="0">
              <a:buNone/>
            </a:pPr>
            <a:r>
              <a:rPr lang="sk-SK" sz="2000" dirty="0"/>
              <a:t>» 2021</a:t>
            </a:r>
          </a:p>
          <a:p>
            <a:pPr marL="0" indent="0">
              <a:buNone/>
            </a:pPr>
            <a:endParaRPr lang="sk-SK" dirty="0"/>
          </a:p>
          <a:p>
            <a:pPr marL="0" indent="0">
              <a:buNone/>
            </a:pPr>
            <a:endParaRPr lang="sk-SK" dirty="0"/>
          </a:p>
          <a:p>
            <a:pPr marL="0" indent="0">
              <a:buNone/>
            </a:pPr>
            <a:endParaRPr lang="sk-SK" dirty="0"/>
          </a:p>
          <a:p>
            <a:pPr marL="0" indent="0">
              <a:buNone/>
            </a:pPr>
            <a:r>
              <a:rPr lang="sk-SK" sz="2000" dirty="0"/>
              <a:t>» 2022 (do 30.04.2022)</a:t>
            </a:r>
          </a:p>
          <a:p>
            <a:pPr marL="0" indent="0">
              <a:buNone/>
            </a:pPr>
            <a:endParaRPr lang="sk-SK" dirty="0"/>
          </a:p>
          <a:p>
            <a:pPr marL="0" indent="0">
              <a:buNone/>
            </a:pPr>
            <a:endParaRPr lang="sk-SK" dirty="0"/>
          </a:p>
        </p:txBody>
      </p:sp>
      <p:sp>
        <p:nvSpPr>
          <p:cNvPr id="3" name="Footer Placeholder 2">
            <a:extLst>
              <a:ext uri="{FF2B5EF4-FFF2-40B4-BE49-F238E27FC236}">
                <a16:creationId xmlns:a16="http://schemas.microsoft.com/office/drawing/2014/main" id="{59E8F85D-9EAD-4465-A0F1-8A4592F5AA1A}"/>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6BFEDD08-A6F5-4368-99EF-69E2A6563DAE}"/>
              </a:ext>
            </a:extLst>
          </p:cNvPr>
          <p:cNvSpPr>
            <a:spLocks noGrp="1"/>
          </p:cNvSpPr>
          <p:nvPr>
            <p:ph type="sldNum" sz="quarter" idx="12"/>
          </p:nvPr>
        </p:nvSpPr>
        <p:spPr/>
        <p:txBody>
          <a:bodyPr/>
          <a:lstStyle/>
          <a:p>
            <a:fld id="{5DD979C4-B72D-9549-BD86-64D2882017CF}" type="slidenum">
              <a:rPr lang="sk-SK" smtClean="0"/>
              <a:pPr/>
              <a:t>12</a:t>
            </a:fld>
            <a:endParaRPr lang="sk-SK" dirty="0"/>
          </a:p>
        </p:txBody>
      </p:sp>
      <p:sp>
        <p:nvSpPr>
          <p:cNvPr id="5" name="Text Placeholder 4">
            <a:extLst>
              <a:ext uri="{FF2B5EF4-FFF2-40B4-BE49-F238E27FC236}">
                <a16:creationId xmlns:a16="http://schemas.microsoft.com/office/drawing/2014/main" id="{1B558284-813A-478A-B3D2-CC086D819C6B}"/>
              </a:ext>
            </a:extLst>
          </p:cNvPr>
          <p:cNvSpPr>
            <a:spLocks noGrp="1"/>
          </p:cNvSpPr>
          <p:nvPr>
            <p:ph type="body" sz="quarter" idx="13"/>
          </p:nvPr>
        </p:nvSpPr>
        <p:spPr/>
        <p:txBody>
          <a:bodyPr>
            <a:normAutofit/>
          </a:bodyPr>
          <a:lstStyle/>
          <a:p>
            <a:r>
              <a:rPr lang="pl-PL" sz="2000" dirty="0"/>
              <a:t>III. Konania v FSFP za obdobie 2020 – 2022 (sankčné)</a:t>
            </a:r>
          </a:p>
        </p:txBody>
      </p:sp>
      <p:graphicFrame>
        <p:nvGraphicFramePr>
          <p:cNvPr id="6" name="Table 6">
            <a:extLst>
              <a:ext uri="{FF2B5EF4-FFF2-40B4-BE49-F238E27FC236}">
                <a16:creationId xmlns:a16="http://schemas.microsoft.com/office/drawing/2014/main" id="{C064B094-4091-4D8A-AC6F-E29DD554C0BB}"/>
              </a:ext>
            </a:extLst>
          </p:cNvPr>
          <p:cNvGraphicFramePr>
            <a:graphicFrameLocks noGrp="1"/>
          </p:cNvGraphicFramePr>
          <p:nvPr>
            <p:extLst>
              <p:ext uri="{D42A27DB-BD31-4B8C-83A1-F6EECF244321}">
                <p14:modId xmlns:p14="http://schemas.microsoft.com/office/powerpoint/2010/main" val="2867345248"/>
              </p:ext>
            </p:extLst>
          </p:nvPr>
        </p:nvGraphicFramePr>
        <p:xfrm>
          <a:off x="1524000" y="1760985"/>
          <a:ext cx="6096000" cy="74168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125212653"/>
                    </a:ext>
                  </a:extLst>
                </a:gridCol>
                <a:gridCol w="3048000">
                  <a:extLst>
                    <a:ext uri="{9D8B030D-6E8A-4147-A177-3AD203B41FA5}">
                      <a16:colId xmlns:a16="http://schemas.microsoft.com/office/drawing/2014/main" val="1241976918"/>
                    </a:ext>
                  </a:extLst>
                </a:gridCol>
              </a:tblGrid>
              <a:tr h="370840">
                <a:tc>
                  <a:txBody>
                    <a:bodyPr/>
                    <a:lstStyle/>
                    <a:p>
                      <a:r>
                        <a:rPr lang="sk-SK" sz="1600" b="0" dirty="0">
                          <a:solidFill>
                            <a:schemeClr val="tx1"/>
                          </a:solidFill>
                          <a:latin typeface="Cambria" panose="02040503050406030204" pitchFamily="18" charset="0"/>
                          <a:ea typeface="Cambria" panose="02040503050406030204" pitchFamily="18" charset="0"/>
                        </a:rPr>
                        <a:t>Odobratie povolenia</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8</a:t>
                      </a:r>
                    </a:p>
                  </a:txBody>
                  <a:tcPr/>
                </a:tc>
                <a:extLst>
                  <a:ext uri="{0D108BD9-81ED-4DB2-BD59-A6C34878D82A}">
                    <a16:rowId xmlns:a16="http://schemas.microsoft.com/office/drawing/2014/main" val="2606935755"/>
                  </a:ext>
                </a:extLst>
              </a:tr>
              <a:tr h="370840">
                <a:tc>
                  <a:txBody>
                    <a:bodyPr/>
                    <a:lstStyle/>
                    <a:p>
                      <a:r>
                        <a:rPr lang="sk-SK" sz="1600" dirty="0">
                          <a:latin typeface="Cambria" panose="02040503050406030204" pitchFamily="18" charset="0"/>
                          <a:ea typeface="Cambria" panose="02040503050406030204" pitchFamily="18" charset="0"/>
                        </a:rPr>
                        <a:t>Udelenie finančnej pokuty</a:t>
                      </a:r>
                    </a:p>
                  </a:txBody>
                  <a:tcPr/>
                </a:tc>
                <a:tc>
                  <a:txBody>
                    <a:bodyPr/>
                    <a:lstStyle/>
                    <a:p>
                      <a:r>
                        <a:rPr lang="sk-SK" sz="1600" dirty="0">
                          <a:latin typeface="Cambria" panose="02040503050406030204" pitchFamily="18" charset="0"/>
                          <a:ea typeface="Cambria" panose="02040503050406030204" pitchFamily="18" charset="0"/>
                        </a:rPr>
                        <a:t>3</a:t>
                      </a:r>
                    </a:p>
                  </a:txBody>
                  <a:tcPr/>
                </a:tc>
                <a:extLst>
                  <a:ext uri="{0D108BD9-81ED-4DB2-BD59-A6C34878D82A}">
                    <a16:rowId xmlns:a16="http://schemas.microsoft.com/office/drawing/2014/main" val="4213986668"/>
                  </a:ext>
                </a:extLst>
              </a:tr>
            </a:tbl>
          </a:graphicData>
        </a:graphic>
      </p:graphicFrame>
      <p:graphicFrame>
        <p:nvGraphicFramePr>
          <p:cNvPr id="7" name="Table 7">
            <a:extLst>
              <a:ext uri="{FF2B5EF4-FFF2-40B4-BE49-F238E27FC236}">
                <a16:creationId xmlns:a16="http://schemas.microsoft.com/office/drawing/2014/main" id="{B5821B8D-6F36-4857-942F-D5C260088144}"/>
              </a:ext>
            </a:extLst>
          </p:cNvPr>
          <p:cNvGraphicFramePr>
            <a:graphicFrameLocks noGrp="1"/>
          </p:cNvGraphicFramePr>
          <p:nvPr>
            <p:extLst>
              <p:ext uri="{D42A27DB-BD31-4B8C-83A1-F6EECF244321}">
                <p14:modId xmlns:p14="http://schemas.microsoft.com/office/powerpoint/2010/main" val="2211150994"/>
              </p:ext>
            </p:extLst>
          </p:nvPr>
        </p:nvGraphicFramePr>
        <p:xfrm>
          <a:off x="1524000" y="3322760"/>
          <a:ext cx="6096000" cy="74168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4271218082"/>
                    </a:ext>
                  </a:extLst>
                </a:gridCol>
                <a:gridCol w="3048000">
                  <a:extLst>
                    <a:ext uri="{9D8B030D-6E8A-4147-A177-3AD203B41FA5}">
                      <a16:colId xmlns:a16="http://schemas.microsoft.com/office/drawing/2014/main" val="1374199086"/>
                    </a:ext>
                  </a:extLst>
                </a:gridCol>
              </a:tblGrid>
              <a:tr h="370840">
                <a:tc>
                  <a:txBody>
                    <a:bodyPr/>
                    <a:lstStyle/>
                    <a:p>
                      <a:r>
                        <a:rPr lang="sk-SK" sz="1600" b="0" dirty="0">
                          <a:solidFill>
                            <a:schemeClr val="tx1"/>
                          </a:solidFill>
                          <a:latin typeface="Cambria" panose="02040503050406030204" pitchFamily="18" charset="0"/>
                          <a:ea typeface="Cambria" panose="02040503050406030204" pitchFamily="18" charset="0"/>
                        </a:rPr>
                        <a:t>Odobratie povolenia</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8</a:t>
                      </a:r>
                    </a:p>
                  </a:txBody>
                  <a:tcPr/>
                </a:tc>
                <a:extLst>
                  <a:ext uri="{0D108BD9-81ED-4DB2-BD59-A6C34878D82A}">
                    <a16:rowId xmlns:a16="http://schemas.microsoft.com/office/drawing/2014/main" val="407431524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k-SK" sz="1600" dirty="0">
                          <a:latin typeface="Cambria" panose="02040503050406030204" pitchFamily="18" charset="0"/>
                          <a:ea typeface="Cambria" panose="02040503050406030204" pitchFamily="18" charset="0"/>
                        </a:rPr>
                        <a:t>Udelenie finančnej pokuty</a:t>
                      </a:r>
                    </a:p>
                  </a:txBody>
                  <a:tcPr/>
                </a:tc>
                <a:tc>
                  <a:txBody>
                    <a:bodyPr/>
                    <a:lstStyle/>
                    <a:p>
                      <a:r>
                        <a:rPr lang="sk-SK" sz="1600" dirty="0">
                          <a:latin typeface="Cambria" panose="02040503050406030204" pitchFamily="18" charset="0"/>
                          <a:ea typeface="Cambria" panose="02040503050406030204" pitchFamily="18" charset="0"/>
                        </a:rPr>
                        <a:t>13</a:t>
                      </a:r>
                    </a:p>
                  </a:txBody>
                  <a:tcPr/>
                </a:tc>
                <a:extLst>
                  <a:ext uri="{0D108BD9-81ED-4DB2-BD59-A6C34878D82A}">
                    <a16:rowId xmlns:a16="http://schemas.microsoft.com/office/drawing/2014/main" val="2750312375"/>
                  </a:ext>
                </a:extLst>
              </a:tr>
            </a:tbl>
          </a:graphicData>
        </a:graphic>
      </p:graphicFrame>
      <p:graphicFrame>
        <p:nvGraphicFramePr>
          <p:cNvPr id="8" name="Table 8">
            <a:extLst>
              <a:ext uri="{FF2B5EF4-FFF2-40B4-BE49-F238E27FC236}">
                <a16:creationId xmlns:a16="http://schemas.microsoft.com/office/drawing/2014/main" id="{4EE1DBA7-5723-417C-9FC4-B06C949C329E}"/>
              </a:ext>
            </a:extLst>
          </p:cNvPr>
          <p:cNvGraphicFramePr>
            <a:graphicFrameLocks noGrp="1"/>
          </p:cNvGraphicFramePr>
          <p:nvPr>
            <p:extLst>
              <p:ext uri="{D42A27DB-BD31-4B8C-83A1-F6EECF244321}">
                <p14:modId xmlns:p14="http://schemas.microsoft.com/office/powerpoint/2010/main" val="2250365193"/>
              </p:ext>
            </p:extLst>
          </p:nvPr>
        </p:nvGraphicFramePr>
        <p:xfrm>
          <a:off x="1524000" y="4956945"/>
          <a:ext cx="6096000" cy="74168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624743438"/>
                    </a:ext>
                  </a:extLst>
                </a:gridCol>
                <a:gridCol w="3048000">
                  <a:extLst>
                    <a:ext uri="{9D8B030D-6E8A-4147-A177-3AD203B41FA5}">
                      <a16:colId xmlns:a16="http://schemas.microsoft.com/office/drawing/2014/main" val="2467835313"/>
                    </a:ext>
                  </a:extLst>
                </a:gridCol>
              </a:tblGrid>
              <a:tr h="370840">
                <a:tc>
                  <a:txBody>
                    <a:bodyPr/>
                    <a:lstStyle/>
                    <a:p>
                      <a:r>
                        <a:rPr lang="sk-SK" sz="1600" b="0" dirty="0">
                          <a:solidFill>
                            <a:schemeClr val="tx1"/>
                          </a:solidFill>
                          <a:latin typeface="Cambria" panose="02040503050406030204" pitchFamily="18" charset="0"/>
                          <a:ea typeface="Cambria" panose="02040503050406030204" pitchFamily="18" charset="0"/>
                        </a:rPr>
                        <a:t>Odobratie povolenia</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1</a:t>
                      </a:r>
                    </a:p>
                  </a:txBody>
                  <a:tcPr/>
                </a:tc>
                <a:extLst>
                  <a:ext uri="{0D108BD9-81ED-4DB2-BD59-A6C34878D82A}">
                    <a16:rowId xmlns:a16="http://schemas.microsoft.com/office/drawing/2014/main" val="189365098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k-SK" sz="1600" dirty="0">
                          <a:latin typeface="Cambria" panose="02040503050406030204" pitchFamily="18" charset="0"/>
                          <a:ea typeface="Cambria" panose="02040503050406030204" pitchFamily="18" charset="0"/>
                        </a:rPr>
                        <a:t>Udelenie finančnej pokuty</a:t>
                      </a:r>
                    </a:p>
                  </a:txBody>
                  <a:tcPr/>
                </a:tc>
                <a:tc>
                  <a:txBody>
                    <a:bodyPr/>
                    <a:lstStyle/>
                    <a:p>
                      <a:r>
                        <a:rPr lang="sk-SK" sz="1600" dirty="0">
                          <a:latin typeface="Cambria" panose="02040503050406030204" pitchFamily="18" charset="0"/>
                          <a:ea typeface="Cambria" panose="02040503050406030204" pitchFamily="18" charset="0"/>
                        </a:rPr>
                        <a:t>3</a:t>
                      </a:r>
                    </a:p>
                  </a:txBody>
                  <a:tcPr/>
                </a:tc>
                <a:extLst>
                  <a:ext uri="{0D108BD9-81ED-4DB2-BD59-A6C34878D82A}">
                    <a16:rowId xmlns:a16="http://schemas.microsoft.com/office/drawing/2014/main" val="84069702"/>
                  </a:ext>
                </a:extLst>
              </a:tr>
            </a:tbl>
          </a:graphicData>
        </a:graphic>
      </p:graphicFrame>
    </p:spTree>
    <p:extLst>
      <p:ext uri="{BB962C8B-B14F-4D97-AF65-F5344CB8AC3E}">
        <p14:creationId xmlns:p14="http://schemas.microsoft.com/office/powerpoint/2010/main" val="30510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ECF5A0-4E8A-49D0-BFDF-120F70B82C75}"/>
              </a:ext>
            </a:extLst>
          </p:cNvPr>
          <p:cNvSpPr>
            <a:spLocks noGrp="1"/>
          </p:cNvSpPr>
          <p:nvPr>
            <p:ph sz="quarter" idx="14"/>
          </p:nvPr>
        </p:nvSpPr>
        <p:spPr/>
        <p:txBody>
          <a:bodyPr>
            <a:normAutofit/>
          </a:bodyPr>
          <a:lstStyle/>
          <a:p>
            <a:pPr marL="0" indent="0" algn="just">
              <a:buNone/>
            </a:pPr>
            <a:endParaRPr lang="sk-SK" sz="2000" b="1" dirty="0"/>
          </a:p>
          <a:p>
            <a:pPr marL="0" indent="0" algn="just">
              <a:buNone/>
            </a:pPr>
            <a:r>
              <a:rPr lang="sk-SK" sz="2000" b="1" dirty="0"/>
              <a:t>» Najčastejšie nedostatky/porušenia:</a:t>
            </a:r>
          </a:p>
          <a:p>
            <a:pPr marL="457200" indent="-457200" algn="just">
              <a:buFont typeface="+mj-lt"/>
              <a:buAutoNum type="arabicPeriod"/>
            </a:pPr>
            <a:r>
              <a:rPr lang="sk-SK" sz="2000" dirty="0"/>
              <a:t>Neplnenie podmienok odbornej spôsobilosti: neabsolvovanie OFV, nevykonanie odbornej skúšky/odbornej skúšky s certifikátom.</a:t>
            </a:r>
          </a:p>
          <a:p>
            <a:pPr marL="457200" indent="-457200" algn="just">
              <a:buFont typeface="+mj-lt"/>
              <a:buAutoNum type="arabicPeriod"/>
            </a:pPr>
            <a:r>
              <a:rPr lang="sk-SK" sz="2000" dirty="0"/>
              <a:t>Nepredkladanie/oneskorené predkladanie výkazníctva.</a:t>
            </a:r>
          </a:p>
          <a:p>
            <a:pPr marL="457200" indent="-457200" algn="just">
              <a:buFont typeface="+mj-lt"/>
              <a:buAutoNum type="arabicPeriod"/>
            </a:pPr>
            <a:r>
              <a:rPr lang="sk-SK" sz="2000" dirty="0"/>
              <a:t>Nenahlásenie zmien v údajoch potrebných k udeleniu povolenia: zmena názvu dohliadaného subjektu, zmena adresy, zmena členov štatutárneho orgánu, zmena vlastníckej štruktúry...</a:t>
            </a:r>
          </a:p>
          <a:p>
            <a:pPr marL="457200" indent="-457200" algn="just">
              <a:buFont typeface="+mj-lt"/>
              <a:buAutoNum type="arabicPeriod"/>
            </a:pPr>
            <a:r>
              <a:rPr lang="sk-SK" sz="2000" dirty="0"/>
              <a:t>Porušovanie zákonných ustanovení pri výkone činnosti (finančné výhody pre klienta, prekračovanie rámcu tzv. „tiperstva“, nepredkladanie dokladov klientovi včas a neposkytovanie informácií klientovi, neplnenie archivačných povinností, neplnenie povinností vyplývajúcich zo sektorových zákonov...).</a:t>
            </a:r>
          </a:p>
        </p:txBody>
      </p:sp>
      <p:sp>
        <p:nvSpPr>
          <p:cNvPr id="3" name="Footer Placeholder 2">
            <a:extLst>
              <a:ext uri="{FF2B5EF4-FFF2-40B4-BE49-F238E27FC236}">
                <a16:creationId xmlns:a16="http://schemas.microsoft.com/office/drawing/2014/main" id="{CF31BA75-F5AB-4CF5-B17D-6D7CB0E051E4}"/>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E9B6D148-DC56-4010-91D7-E4D15F2E241A}"/>
              </a:ext>
            </a:extLst>
          </p:cNvPr>
          <p:cNvSpPr>
            <a:spLocks noGrp="1"/>
          </p:cNvSpPr>
          <p:nvPr>
            <p:ph type="sldNum" sz="quarter" idx="12"/>
          </p:nvPr>
        </p:nvSpPr>
        <p:spPr/>
        <p:txBody>
          <a:bodyPr/>
          <a:lstStyle/>
          <a:p>
            <a:fld id="{5DD979C4-B72D-9549-BD86-64D2882017CF}" type="slidenum">
              <a:rPr lang="sk-SK" smtClean="0"/>
              <a:pPr/>
              <a:t>13</a:t>
            </a:fld>
            <a:endParaRPr lang="sk-SK" dirty="0"/>
          </a:p>
        </p:txBody>
      </p:sp>
      <p:sp>
        <p:nvSpPr>
          <p:cNvPr id="5" name="Text Placeholder 4">
            <a:extLst>
              <a:ext uri="{FF2B5EF4-FFF2-40B4-BE49-F238E27FC236}">
                <a16:creationId xmlns:a16="http://schemas.microsoft.com/office/drawing/2014/main" id="{0733A46E-7615-42A6-8647-B660970A79B0}"/>
              </a:ext>
            </a:extLst>
          </p:cNvPr>
          <p:cNvSpPr>
            <a:spLocks noGrp="1"/>
          </p:cNvSpPr>
          <p:nvPr>
            <p:ph type="body" sz="quarter" idx="13"/>
          </p:nvPr>
        </p:nvSpPr>
        <p:spPr/>
        <p:txBody>
          <a:bodyPr>
            <a:normAutofit/>
          </a:bodyPr>
          <a:lstStyle/>
          <a:p>
            <a:r>
              <a:rPr lang="sk-SK" sz="2000" dirty="0"/>
              <a:t>III. Konania v FSFP za obdobie 2020 – 2022 (sankčné)</a:t>
            </a:r>
          </a:p>
          <a:p>
            <a:endParaRPr lang="sk-SK" dirty="0"/>
          </a:p>
        </p:txBody>
      </p:sp>
    </p:spTree>
    <p:extLst>
      <p:ext uri="{BB962C8B-B14F-4D97-AF65-F5344CB8AC3E}">
        <p14:creationId xmlns:p14="http://schemas.microsoft.com/office/powerpoint/2010/main" val="1339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CFBEBE-E115-48A7-BEB8-CC1B1CD2BB61}"/>
              </a:ext>
            </a:extLst>
          </p:cNvPr>
          <p:cNvSpPr>
            <a:spLocks noGrp="1"/>
          </p:cNvSpPr>
          <p:nvPr>
            <p:ph sz="quarter" idx="14"/>
          </p:nvPr>
        </p:nvSpPr>
        <p:spPr/>
        <p:txBody>
          <a:bodyPr>
            <a:normAutofit fontScale="92500" lnSpcReduction="20000"/>
          </a:bodyPr>
          <a:lstStyle/>
          <a:p>
            <a:pPr marL="457200" indent="-457200" algn="just">
              <a:buFont typeface="+mj-lt"/>
              <a:buAutoNum type="arabicPeriod"/>
            </a:pPr>
            <a:r>
              <a:rPr lang="sk-SK" sz="2200" dirty="0">
                <a:solidFill>
                  <a:srgbClr val="FF0000"/>
                </a:solidFill>
              </a:rPr>
              <a:t>Poskytovanie výhod finančnej a nefinančnej povahy klientom.</a:t>
            </a:r>
          </a:p>
          <a:p>
            <a:pPr marL="457200" indent="-457200" algn="just">
              <a:buFont typeface="+mj-lt"/>
              <a:buAutoNum type="arabicPeriod"/>
            </a:pPr>
            <a:r>
              <a:rPr lang="sk-SK" sz="2200" dirty="0">
                <a:solidFill>
                  <a:srgbClr val="FF0000"/>
                </a:solidFill>
              </a:rPr>
              <a:t>Nedostatočné posúdenie (znalosti, skúsenosti, finančná situácia, potreby) klienta.</a:t>
            </a:r>
          </a:p>
          <a:p>
            <a:pPr marL="457200" indent="-457200" algn="just">
              <a:buFont typeface="+mj-lt"/>
              <a:buAutoNum type="arabicPeriod"/>
            </a:pPr>
            <a:r>
              <a:rPr lang="sk-SK" sz="2200" dirty="0">
                <a:solidFill>
                  <a:srgbClr val="FF0000"/>
                </a:solidFill>
              </a:rPr>
              <a:t>Nepredloženie všetkých relevantných dokumentov klientovi a neposkytnutie informácií v súlade so zákonom o FSaFP.</a:t>
            </a:r>
          </a:p>
          <a:p>
            <a:pPr marL="457200" indent="-457200" algn="just">
              <a:buFont typeface="+mj-lt"/>
              <a:buAutoNum type="arabicPeriod"/>
            </a:pPr>
            <a:r>
              <a:rPr lang="sk-SK" sz="2200" dirty="0"/>
              <a:t>Vykonávanie finančného sprostredkovania bez povolenia alebo registrácie.</a:t>
            </a:r>
          </a:p>
          <a:p>
            <a:pPr marL="457200" indent="-457200" algn="just">
              <a:buFont typeface="+mj-lt"/>
              <a:buAutoNum type="arabicPeriod"/>
            </a:pPr>
            <a:r>
              <a:rPr lang="sk-SK" sz="2200" dirty="0"/>
              <a:t>Nepodanie žiadosti o zrušenie zápisu v registri finančných agentov a finančných poradcov.</a:t>
            </a:r>
          </a:p>
          <a:p>
            <a:pPr marL="457200" indent="-457200" algn="just">
              <a:buFont typeface="+mj-lt"/>
              <a:buAutoNum type="arabicPeriod"/>
            </a:pPr>
            <a:r>
              <a:rPr lang="sk-SK" sz="2200" dirty="0"/>
              <a:t>Podriadený agent pôsobí v rovnakom čase pre viacero SFA/subjektov.</a:t>
            </a:r>
          </a:p>
          <a:p>
            <a:pPr marL="457200" indent="-457200" algn="just">
              <a:buFont typeface="+mj-lt"/>
              <a:buAutoNum type="arabicPeriod"/>
            </a:pPr>
            <a:r>
              <a:rPr lang="sk-SK" sz="2200" dirty="0"/>
              <a:t>„Prezmluvňovanie“ klientov.</a:t>
            </a:r>
          </a:p>
          <a:p>
            <a:pPr marL="457200" indent="-457200" algn="just">
              <a:buFont typeface="+mj-lt"/>
              <a:buAutoNum type="arabicPeriod"/>
            </a:pPr>
            <a:r>
              <a:rPr lang="sk-SK" sz="2200" dirty="0"/>
              <a:t>Uzatváranie zmlúv bez vedomia a súhlasu klienta.</a:t>
            </a:r>
          </a:p>
          <a:p>
            <a:pPr marL="457200" indent="-457200" algn="just">
              <a:buFont typeface="+mj-lt"/>
              <a:buAutoNum type="arabicPeriod"/>
            </a:pPr>
            <a:r>
              <a:rPr lang="sk-SK" sz="2200" dirty="0"/>
              <a:t>Nevyplatenie provízií/odmien.</a:t>
            </a:r>
          </a:p>
          <a:p>
            <a:pPr marL="457200" indent="-457200" algn="just">
              <a:buFont typeface="+mj-lt"/>
              <a:buAutoNum type="arabicPeriod"/>
            </a:pPr>
            <a:r>
              <a:rPr lang="sk-SK" sz="2200" dirty="0"/>
              <a:t>Prezentovanie nesprávnych / nepravdivých informácií na webovom sídle.</a:t>
            </a:r>
          </a:p>
        </p:txBody>
      </p:sp>
      <p:sp>
        <p:nvSpPr>
          <p:cNvPr id="3" name="Footer Placeholder 2">
            <a:extLst>
              <a:ext uri="{FF2B5EF4-FFF2-40B4-BE49-F238E27FC236}">
                <a16:creationId xmlns:a16="http://schemas.microsoft.com/office/drawing/2014/main" id="{41548D40-1EE3-4009-A74A-F8B13F1B4688}"/>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B0B8C0B3-1904-4EA1-8585-778CE914CB0D}"/>
              </a:ext>
            </a:extLst>
          </p:cNvPr>
          <p:cNvSpPr>
            <a:spLocks noGrp="1"/>
          </p:cNvSpPr>
          <p:nvPr>
            <p:ph type="sldNum" sz="quarter" idx="12"/>
          </p:nvPr>
        </p:nvSpPr>
        <p:spPr/>
        <p:txBody>
          <a:bodyPr/>
          <a:lstStyle/>
          <a:p>
            <a:fld id="{5DD979C4-B72D-9549-BD86-64D2882017CF}" type="slidenum">
              <a:rPr lang="sk-SK" smtClean="0"/>
              <a:pPr/>
              <a:t>14</a:t>
            </a:fld>
            <a:endParaRPr lang="sk-SK" dirty="0"/>
          </a:p>
        </p:txBody>
      </p:sp>
      <p:sp>
        <p:nvSpPr>
          <p:cNvPr id="5" name="Text Placeholder 4">
            <a:extLst>
              <a:ext uri="{FF2B5EF4-FFF2-40B4-BE49-F238E27FC236}">
                <a16:creationId xmlns:a16="http://schemas.microsoft.com/office/drawing/2014/main" id="{CDCB6B36-D0D5-471F-8095-24935F2463D6}"/>
              </a:ext>
            </a:extLst>
          </p:cNvPr>
          <p:cNvSpPr>
            <a:spLocks noGrp="1"/>
          </p:cNvSpPr>
          <p:nvPr>
            <p:ph type="body" sz="quarter" idx="13"/>
          </p:nvPr>
        </p:nvSpPr>
        <p:spPr/>
        <p:txBody>
          <a:bodyPr>
            <a:normAutofit/>
          </a:bodyPr>
          <a:lstStyle/>
          <a:p>
            <a:r>
              <a:rPr lang="sk-SK" sz="2000" dirty="0"/>
              <a:t>IV. Najčastejšie riešené podnety</a:t>
            </a:r>
          </a:p>
        </p:txBody>
      </p:sp>
    </p:spTree>
    <p:extLst>
      <p:ext uri="{BB962C8B-B14F-4D97-AF65-F5344CB8AC3E}">
        <p14:creationId xmlns:p14="http://schemas.microsoft.com/office/powerpoint/2010/main" val="276012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2F8ACF-739B-4743-AB7B-BECE36B38A10}"/>
              </a:ext>
            </a:extLst>
          </p:cNvPr>
          <p:cNvSpPr>
            <a:spLocks noGrp="1"/>
          </p:cNvSpPr>
          <p:nvPr>
            <p:ph sz="quarter" idx="14"/>
          </p:nvPr>
        </p:nvSpPr>
        <p:spPr/>
        <p:txBody>
          <a:bodyPr>
            <a:normAutofit fontScale="92500" lnSpcReduction="20000"/>
          </a:bodyPr>
          <a:lstStyle/>
          <a:p>
            <a:pPr algn="just"/>
            <a:r>
              <a:rPr lang="sk-SK" sz="2000" dirty="0"/>
              <a:t>Stanovisko odboru dohľadu nad kapitálovým trhom Národnej banky Slovenska zo dňa 8.11.2021 k dôveryhodnosti finančných agentov a finančných poradcov fyzických osôb v konkurze</a:t>
            </a:r>
          </a:p>
          <a:p>
            <a:pPr algn="just"/>
            <a:r>
              <a:rPr lang="sk-SK" sz="2000" dirty="0"/>
              <a:t>Prezentuje názor NBS na posudzovanie dôveryhodnosti FO  pôsobiacich podľa zákona o FSaFP v nadväznosti na vyhlásenie konkurzu alebo zamietnutie návrhu na vyhlásenie konkurzu pre nedostatok majetku na ich osobu podľa zákona o konkurze </a:t>
            </a:r>
          </a:p>
          <a:p>
            <a:pPr algn="just"/>
            <a:r>
              <a:rPr lang="sk-SK" sz="2000" dirty="0"/>
              <a:t>Podmienky dôveryhodnosti potrebné vztiahnuť aj na FO pôsobiace podľa zákona o FSaFP, nikto nemôže byť zvýhodňovaný a pre všetkých musia platiť rovnaké podmienky; fyzická osoba, ktorá nezvláda riadiť vlastné financie a bol na ňu vyhlásený konkurz alebo zamietnutý návrh na vyhlásenie konkurzu pre nedostatok majetku by nemala pôsobiť podľa zákona o FSaFP</a:t>
            </a:r>
          </a:p>
          <a:p>
            <a:pPr algn="just"/>
            <a:r>
              <a:rPr lang="sk-SK" sz="2000" dirty="0"/>
              <a:t>10 ročná lehota od vyhlásenia konkurzu alebo zamietnutia návrhu na vyhlásenie konkurzu na opätovný zápis do registra alebo pôsobenie podľa zákona o FSaFP</a:t>
            </a:r>
          </a:p>
          <a:p>
            <a:pPr algn="just"/>
            <a:r>
              <a:rPr lang="sk-SK" sz="2000" dirty="0"/>
              <a:t>Pri novelizácii zákona o FSaFP návrh na úpravu ustanovení o dôveryhodnosti v zmysle Stanoviska a súvisiacich prechodných ustanovení</a:t>
            </a:r>
          </a:p>
          <a:p>
            <a:pPr algn="just"/>
            <a:endParaRPr lang="sk-SK" sz="2000" dirty="0"/>
          </a:p>
        </p:txBody>
      </p:sp>
      <p:sp>
        <p:nvSpPr>
          <p:cNvPr id="4" name="Slide Number Placeholder 3">
            <a:extLst>
              <a:ext uri="{FF2B5EF4-FFF2-40B4-BE49-F238E27FC236}">
                <a16:creationId xmlns:a16="http://schemas.microsoft.com/office/drawing/2014/main" id="{D8C4592F-B503-46A0-B87D-7910FA53FC77}"/>
              </a:ext>
            </a:extLst>
          </p:cNvPr>
          <p:cNvSpPr>
            <a:spLocks noGrp="1"/>
          </p:cNvSpPr>
          <p:nvPr>
            <p:ph type="sldNum" sz="quarter" idx="12"/>
          </p:nvPr>
        </p:nvSpPr>
        <p:spPr/>
        <p:txBody>
          <a:bodyPr/>
          <a:lstStyle/>
          <a:p>
            <a:fld id="{5DD979C4-B72D-9549-BD86-64D2882017CF}" type="slidenum">
              <a:rPr lang="sk-SK" smtClean="0"/>
              <a:pPr/>
              <a:t>15</a:t>
            </a:fld>
            <a:endParaRPr lang="sk-SK" dirty="0"/>
          </a:p>
        </p:txBody>
      </p:sp>
      <p:sp>
        <p:nvSpPr>
          <p:cNvPr id="5" name="Text Placeholder 4">
            <a:extLst>
              <a:ext uri="{FF2B5EF4-FFF2-40B4-BE49-F238E27FC236}">
                <a16:creationId xmlns:a16="http://schemas.microsoft.com/office/drawing/2014/main" id="{A80D7E68-1A47-428E-84D1-E55582824A7A}"/>
              </a:ext>
            </a:extLst>
          </p:cNvPr>
          <p:cNvSpPr>
            <a:spLocks noGrp="1"/>
          </p:cNvSpPr>
          <p:nvPr>
            <p:ph type="body" sz="quarter" idx="13"/>
          </p:nvPr>
        </p:nvSpPr>
        <p:spPr/>
        <p:txBody>
          <a:bodyPr>
            <a:normAutofit/>
          </a:bodyPr>
          <a:lstStyle/>
          <a:p>
            <a:r>
              <a:rPr lang="sk-SK" sz="2000" dirty="0"/>
              <a:t>V. Posudzovanie dôveryhodnosti</a:t>
            </a:r>
          </a:p>
        </p:txBody>
      </p:sp>
      <p:sp>
        <p:nvSpPr>
          <p:cNvPr id="6" name="Footer Placeholder 2">
            <a:extLst>
              <a:ext uri="{FF2B5EF4-FFF2-40B4-BE49-F238E27FC236}">
                <a16:creationId xmlns:a16="http://schemas.microsoft.com/office/drawing/2014/main" id="{3A4B540D-1170-4E4C-BE33-F080BCCE8324}"/>
              </a:ext>
            </a:extLst>
          </p:cNvPr>
          <p:cNvSpPr txBox="1">
            <a:spLocks/>
          </p:cNvSpPr>
          <p:nvPr/>
        </p:nvSpPr>
        <p:spPr>
          <a:xfrm>
            <a:off x="628650" y="6290236"/>
            <a:ext cx="7101220" cy="365125"/>
          </a:xfrm>
          <a:prstGeom prst="rect">
            <a:avLst/>
          </a:prstGeom>
        </p:spPr>
        <p:txBody>
          <a:bodyPr/>
          <a:lstStyle>
            <a:defPPr>
              <a:defRPr lang="sk-SK"/>
            </a:defPPr>
            <a:lvl1pPr marL="0" algn="l" defTabSz="914400" rtl="0" eaLnBrk="1" latinLnBrk="0" hangingPunct="1">
              <a:defRPr sz="900" kern="1200">
                <a:solidFill>
                  <a:srgbClr val="0067A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dirty="0"/>
              <a:t>Aktuálne informácie týkajúce sa finančného sprostredkovania a finančného poradenstva</a:t>
            </a:r>
          </a:p>
        </p:txBody>
      </p:sp>
    </p:spTree>
    <p:extLst>
      <p:ext uri="{BB962C8B-B14F-4D97-AF65-F5344CB8AC3E}">
        <p14:creationId xmlns:p14="http://schemas.microsoft.com/office/powerpoint/2010/main" val="8672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A4DC8F-631B-46CD-9C10-C47B4623EE2D}"/>
              </a:ext>
            </a:extLst>
          </p:cNvPr>
          <p:cNvSpPr>
            <a:spLocks noGrp="1"/>
          </p:cNvSpPr>
          <p:nvPr>
            <p:ph sz="quarter" idx="14"/>
          </p:nvPr>
        </p:nvSpPr>
        <p:spPr>
          <a:xfrm>
            <a:off x="628650" y="1267200"/>
            <a:ext cx="3677879" cy="4852800"/>
          </a:xfrm>
          <a:ln>
            <a:solidFill>
              <a:schemeClr val="accent1">
                <a:alpha val="90000"/>
              </a:schemeClr>
            </a:solidFill>
          </a:ln>
        </p:spPr>
        <p:txBody>
          <a:bodyPr>
            <a:normAutofit fontScale="92500" lnSpcReduction="20000"/>
          </a:bodyPr>
          <a:lstStyle/>
          <a:p>
            <a:pPr marL="0" indent="0">
              <a:buNone/>
            </a:pPr>
            <a:r>
              <a:rPr lang="sk-SK" sz="2200" b="1" dirty="0">
                <a:ea typeface="Cambria" panose="02040503050406030204" pitchFamily="18" charset="0"/>
              </a:rPr>
              <a:t>» Oblasti preverenia:</a:t>
            </a:r>
          </a:p>
          <a:p>
            <a:pPr marL="0" indent="0">
              <a:buNone/>
            </a:pPr>
            <a:endParaRPr lang="sk-SK" sz="2200" b="1" dirty="0">
              <a:ea typeface="Cambria" panose="02040503050406030204" pitchFamily="18" charset="0"/>
            </a:endParaRPr>
          </a:p>
          <a:p>
            <a:r>
              <a:rPr lang="sk-SK" sz="2200" dirty="0">
                <a:ea typeface="Cambria" panose="02040503050406030204" pitchFamily="18" charset="0"/>
              </a:rPr>
              <a:t>Program vlastnej činnosti</a:t>
            </a:r>
          </a:p>
          <a:p>
            <a:r>
              <a:rPr lang="sk-SK" sz="2200" dirty="0">
                <a:ea typeface="Cambria" panose="02040503050406030204" pitchFamily="18" charset="0"/>
              </a:rPr>
              <a:t>Bezúhonnosť pracovníkov</a:t>
            </a:r>
          </a:p>
          <a:p>
            <a:r>
              <a:rPr lang="sk-SK" sz="2200" dirty="0">
                <a:ea typeface="Cambria" panose="02040503050406030204" pitchFamily="18" charset="0"/>
              </a:rPr>
              <a:t>Organizačné zabezpečenie </a:t>
            </a:r>
          </a:p>
          <a:p>
            <a:r>
              <a:rPr lang="sk-SK" sz="2200" dirty="0">
                <a:ea typeface="Cambria" panose="02040503050406030204" pitchFamily="18" charset="0"/>
              </a:rPr>
              <a:t>Vnútorná kontrola</a:t>
            </a:r>
          </a:p>
          <a:p>
            <a:r>
              <a:rPr lang="sk-SK" sz="2200" dirty="0">
                <a:ea typeface="Cambria" panose="02040503050406030204" pitchFamily="18" charset="0"/>
              </a:rPr>
              <a:t>Sledovanie a nahlasovanie NOO</a:t>
            </a:r>
          </a:p>
          <a:p>
            <a:r>
              <a:rPr lang="sk-SK" sz="2200" dirty="0">
                <a:ea typeface="Cambria" panose="02040503050406030204" pitchFamily="18" charset="0"/>
              </a:rPr>
              <a:t>Monitorovacie systémy pre oblasť AML.</a:t>
            </a:r>
          </a:p>
          <a:p>
            <a:r>
              <a:rPr lang="sk-SK" sz="2200" dirty="0">
                <a:ea typeface="Cambria" panose="02040503050406030204" pitchFamily="18" charset="0"/>
              </a:rPr>
              <a:t>Informácie od klientov a určovanie KUV</a:t>
            </a:r>
          </a:p>
          <a:p>
            <a:r>
              <a:rPr lang="sk-SK" sz="2200" dirty="0">
                <a:ea typeface="Cambria" panose="02040503050406030204" pitchFamily="18" charset="0"/>
              </a:rPr>
              <a:t>Vzdelávanie  v oblasti identifikácie KUV</a:t>
            </a:r>
          </a:p>
          <a:p>
            <a:r>
              <a:rPr lang="sk-SK" sz="2200" dirty="0">
                <a:ea typeface="Cambria" panose="02040503050406030204" pitchFamily="18" charset="0"/>
              </a:rPr>
              <a:t>Preverovanie KUV voči sankčným zoznamom a zoznamom PEP</a:t>
            </a:r>
          </a:p>
          <a:p>
            <a:endParaRPr lang="sk-SK" sz="2000" dirty="0"/>
          </a:p>
        </p:txBody>
      </p:sp>
      <p:sp>
        <p:nvSpPr>
          <p:cNvPr id="7" name="Content Placeholder 6">
            <a:extLst>
              <a:ext uri="{FF2B5EF4-FFF2-40B4-BE49-F238E27FC236}">
                <a16:creationId xmlns:a16="http://schemas.microsoft.com/office/drawing/2014/main" id="{186FB7DF-9784-4081-905A-EF1373D4A380}"/>
              </a:ext>
            </a:extLst>
          </p:cNvPr>
          <p:cNvSpPr>
            <a:spLocks noGrp="1"/>
          </p:cNvSpPr>
          <p:nvPr>
            <p:ph sz="quarter" idx="15"/>
          </p:nvPr>
        </p:nvSpPr>
        <p:spPr>
          <a:xfrm>
            <a:off x="4837470" y="1267200"/>
            <a:ext cx="3677880" cy="4852800"/>
          </a:xfrm>
          <a:ln>
            <a:solidFill>
              <a:schemeClr val="accent1">
                <a:alpha val="90000"/>
              </a:schemeClr>
            </a:solidFill>
          </a:ln>
        </p:spPr>
        <p:txBody>
          <a:bodyPr>
            <a:normAutofit lnSpcReduction="10000"/>
          </a:bodyPr>
          <a:lstStyle/>
          <a:p>
            <a:pPr marL="0" indent="0">
              <a:buNone/>
            </a:pPr>
            <a:r>
              <a:rPr lang="sk-SK" sz="2000" b="1" dirty="0"/>
              <a:t>» Zistenia a problematické oblasti</a:t>
            </a:r>
            <a:r>
              <a:rPr lang="sk-SK" sz="2000" dirty="0"/>
              <a:t>:</a:t>
            </a:r>
          </a:p>
          <a:p>
            <a:r>
              <a:rPr lang="sk-SK" sz="2000" dirty="0"/>
              <a:t>Chýbajúci Program AML</a:t>
            </a:r>
          </a:p>
          <a:p>
            <a:r>
              <a:rPr lang="sk-SK" sz="2000" dirty="0"/>
              <a:t>Nepreverovanie PEP</a:t>
            </a:r>
          </a:p>
          <a:p>
            <a:r>
              <a:rPr lang="sk-SK" sz="2000" dirty="0"/>
              <a:t>SFA nemá určené rizikové faktory</a:t>
            </a:r>
          </a:p>
          <a:p>
            <a:r>
              <a:rPr lang="sk-SK" sz="2000" dirty="0"/>
              <a:t>SFA nevykonáva/nezabezpečuje odbornú prípravu zamestnancov/PFA</a:t>
            </a:r>
          </a:p>
          <a:p>
            <a:r>
              <a:rPr lang="sk-SK" sz="2000" dirty="0"/>
              <a:t>Komplikované zistenie a určenie vlastníckej štruktúry a KUV zahraničných subjektov</a:t>
            </a:r>
          </a:p>
          <a:p>
            <a:r>
              <a:rPr lang="sk-SK" sz="2000" dirty="0"/>
              <a:t>Overovanie údajov zo zahraničných registrov</a:t>
            </a:r>
          </a:p>
          <a:p>
            <a:endParaRPr lang="sk-SK" sz="2000" dirty="0"/>
          </a:p>
        </p:txBody>
      </p:sp>
      <p:sp>
        <p:nvSpPr>
          <p:cNvPr id="3" name="Footer Placeholder 2">
            <a:extLst>
              <a:ext uri="{FF2B5EF4-FFF2-40B4-BE49-F238E27FC236}">
                <a16:creationId xmlns:a16="http://schemas.microsoft.com/office/drawing/2014/main" id="{20FE89F1-C9E1-49E1-B3F0-1C82ED2CF961}"/>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DCE28837-B5E2-4F0D-B9C2-E4F8DD13B1A0}"/>
              </a:ext>
            </a:extLst>
          </p:cNvPr>
          <p:cNvSpPr>
            <a:spLocks noGrp="1"/>
          </p:cNvSpPr>
          <p:nvPr>
            <p:ph type="sldNum" sz="quarter" idx="12"/>
          </p:nvPr>
        </p:nvSpPr>
        <p:spPr/>
        <p:txBody>
          <a:bodyPr/>
          <a:lstStyle/>
          <a:p>
            <a:fld id="{5DD979C4-B72D-9549-BD86-64D2882017CF}" type="slidenum">
              <a:rPr lang="sk-SK" smtClean="0"/>
              <a:pPr/>
              <a:t>16</a:t>
            </a:fld>
            <a:endParaRPr lang="sk-SK" dirty="0"/>
          </a:p>
        </p:txBody>
      </p:sp>
      <p:sp>
        <p:nvSpPr>
          <p:cNvPr id="5" name="Text Placeholder 4">
            <a:extLst>
              <a:ext uri="{FF2B5EF4-FFF2-40B4-BE49-F238E27FC236}">
                <a16:creationId xmlns:a16="http://schemas.microsoft.com/office/drawing/2014/main" id="{60F2957E-0BA0-423F-96B6-F8932F0FAEB6}"/>
              </a:ext>
            </a:extLst>
          </p:cNvPr>
          <p:cNvSpPr>
            <a:spLocks noGrp="1"/>
          </p:cNvSpPr>
          <p:nvPr>
            <p:ph type="body" sz="quarter" idx="13"/>
          </p:nvPr>
        </p:nvSpPr>
        <p:spPr/>
        <p:txBody>
          <a:bodyPr>
            <a:normAutofit/>
          </a:bodyPr>
          <a:lstStyle/>
          <a:p>
            <a:r>
              <a:rPr lang="sk-SK" sz="2000" dirty="0"/>
              <a:t>VI. AML</a:t>
            </a:r>
          </a:p>
        </p:txBody>
      </p:sp>
    </p:spTree>
    <p:extLst>
      <p:ext uri="{BB962C8B-B14F-4D97-AF65-F5344CB8AC3E}">
        <p14:creationId xmlns:p14="http://schemas.microsoft.com/office/powerpoint/2010/main" val="403837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978886-42CA-45C1-B67F-A7EB84321721}"/>
              </a:ext>
            </a:extLst>
          </p:cNvPr>
          <p:cNvSpPr>
            <a:spLocks noGrp="1"/>
          </p:cNvSpPr>
          <p:nvPr>
            <p:ph sz="quarter" idx="14"/>
          </p:nvPr>
        </p:nvSpPr>
        <p:spPr/>
        <p:txBody>
          <a:bodyPr>
            <a:normAutofit/>
          </a:bodyPr>
          <a:lstStyle/>
          <a:p>
            <a:pPr marL="0" indent="0">
              <a:buNone/>
            </a:pPr>
            <a:r>
              <a:rPr lang="sk-SK" sz="2000" b="1" dirty="0"/>
              <a:t>Povinnosti FI – navrhovateľa:</a:t>
            </a:r>
          </a:p>
          <a:p>
            <a:pPr marL="0" indent="0">
              <a:buNone/>
            </a:pPr>
            <a:endParaRPr lang="sk-SK" sz="1900" b="1" dirty="0"/>
          </a:p>
          <a:p>
            <a:pPr marL="457200" indent="-457200" algn="just">
              <a:buFont typeface="+mj-lt"/>
              <a:buAutoNum type="arabicPeriod"/>
            </a:pPr>
            <a:r>
              <a:rPr lang="sk-SK" sz="2000" b="1" dirty="0">
                <a:solidFill>
                  <a:schemeClr val="tx1"/>
                </a:solidFill>
              </a:rPr>
              <a:t>Vynaložiť všetko úsilie</a:t>
            </a:r>
            <a:r>
              <a:rPr lang="sk-SK" sz="2000" dirty="0"/>
              <a:t>, ktoré možno od nej požadovať, na to, aby nedochádzalo k porušovaniu povinností podľa zákona o FSaFP, osobitných predpisov alebo iných všeobecne záväzných právnych predpisov, ktoré sa vzťahujú na vykonávanie finančného sprostredkovania viazaným finančným agentom.</a:t>
            </a:r>
          </a:p>
          <a:p>
            <a:pPr marL="457200" indent="-457200" algn="just">
              <a:buFont typeface="+mj-lt"/>
              <a:buAutoNum type="arabicPeriod"/>
            </a:pPr>
            <a:r>
              <a:rPr lang="sk-SK" sz="2000" b="1" dirty="0">
                <a:solidFill>
                  <a:schemeClr val="tx1"/>
                </a:solidFill>
              </a:rPr>
              <a:t>Sústavne preverovať </a:t>
            </a:r>
            <a:r>
              <a:rPr lang="sk-SK" sz="2000" dirty="0"/>
              <a:t>dodržiavanie povinností podľa zákona o FSaFP, osobitných predpisov alebo iných všeobecne záväzných právnych predpisov, ktoré sa vzťahujú na vykonávanie finančného sprostredkovania viazaným finančným agentom.</a:t>
            </a:r>
          </a:p>
          <a:p>
            <a:pPr marL="0" indent="0" algn="just">
              <a:buNone/>
            </a:pPr>
            <a:endParaRPr lang="sk-SK" sz="2000" dirty="0"/>
          </a:p>
          <a:p>
            <a:pPr marL="0" indent="0" algn="just">
              <a:buNone/>
            </a:pPr>
            <a:r>
              <a:rPr lang="sk-SK" sz="2000" dirty="0"/>
              <a:t>» Porušenie týchto povinností môže by zo strany NBS sankcionované</a:t>
            </a:r>
          </a:p>
        </p:txBody>
      </p:sp>
      <p:sp>
        <p:nvSpPr>
          <p:cNvPr id="3" name="Footer Placeholder 2">
            <a:extLst>
              <a:ext uri="{FF2B5EF4-FFF2-40B4-BE49-F238E27FC236}">
                <a16:creationId xmlns:a16="http://schemas.microsoft.com/office/drawing/2014/main" id="{02A5C4D8-B121-4510-A55C-294C861AE85F}"/>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8C342F39-F711-42A0-AFDA-3BD6B3BC2E0C}"/>
              </a:ext>
            </a:extLst>
          </p:cNvPr>
          <p:cNvSpPr>
            <a:spLocks noGrp="1"/>
          </p:cNvSpPr>
          <p:nvPr>
            <p:ph type="sldNum" sz="quarter" idx="12"/>
          </p:nvPr>
        </p:nvSpPr>
        <p:spPr/>
        <p:txBody>
          <a:bodyPr/>
          <a:lstStyle/>
          <a:p>
            <a:fld id="{5DD979C4-B72D-9549-BD86-64D2882017CF}" type="slidenum">
              <a:rPr lang="sk-SK" smtClean="0"/>
              <a:pPr/>
              <a:t>17</a:t>
            </a:fld>
            <a:endParaRPr lang="sk-SK" dirty="0"/>
          </a:p>
        </p:txBody>
      </p:sp>
      <p:sp>
        <p:nvSpPr>
          <p:cNvPr id="5" name="Text Placeholder 4">
            <a:extLst>
              <a:ext uri="{FF2B5EF4-FFF2-40B4-BE49-F238E27FC236}">
                <a16:creationId xmlns:a16="http://schemas.microsoft.com/office/drawing/2014/main" id="{FFB877A3-62AC-4CEE-A2BD-30969677EC06}"/>
              </a:ext>
            </a:extLst>
          </p:cNvPr>
          <p:cNvSpPr>
            <a:spLocks noGrp="1"/>
          </p:cNvSpPr>
          <p:nvPr>
            <p:ph type="body" sz="quarter" idx="13"/>
          </p:nvPr>
        </p:nvSpPr>
        <p:spPr/>
        <p:txBody>
          <a:bodyPr>
            <a:normAutofit/>
          </a:bodyPr>
          <a:lstStyle/>
          <a:p>
            <a:r>
              <a:rPr lang="sk-SK" sz="2000" dirty="0"/>
              <a:t>VII. Úloha finančnej inštitúcie - navrhovateľa</a:t>
            </a:r>
          </a:p>
        </p:txBody>
      </p:sp>
    </p:spTree>
    <p:extLst>
      <p:ext uri="{BB962C8B-B14F-4D97-AF65-F5344CB8AC3E}">
        <p14:creationId xmlns:p14="http://schemas.microsoft.com/office/powerpoint/2010/main" val="111322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958E4-2524-4675-BC84-F0E1236DD82A}"/>
              </a:ext>
            </a:extLst>
          </p:cNvPr>
          <p:cNvSpPr>
            <a:spLocks noGrp="1"/>
          </p:cNvSpPr>
          <p:nvPr>
            <p:ph sz="quarter" idx="14"/>
          </p:nvPr>
        </p:nvSpPr>
        <p:spPr/>
        <p:txBody>
          <a:bodyPr>
            <a:normAutofit/>
          </a:bodyPr>
          <a:lstStyle/>
          <a:p>
            <a:pPr marL="0" indent="0" algn="ctr">
              <a:buNone/>
            </a:pPr>
            <a:endParaRPr lang="sk-SK" sz="3750" dirty="0">
              <a:latin typeface="+mn-lt"/>
            </a:endParaRPr>
          </a:p>
          <a:p>
            <a:pPr marL="0" indent="0" algn="ctr">
              <a:buNone/>
            </a:pPr>
            <a:endParaRPr lang="sk-SK" sz="3750" dirty="0">
              <a:latin typeface="+mn-lt"/>
            </a:endParaRPr>
          </a:p>
          <a:p>
            <a:pPr marL="0" indent="0" algn="ctr">
              <a:buNone/>
            </a:pPr>
            <a:endParaRPr lang="sk-SK" sz="3750" dirty="0">
              <a:latin typeface="+mn-lt"/>
            </a:endParaRPr>
          </a:p>
          <a:p>
            <a:pPr marL="0" indent="0" algn="ctr">
              <a:buNone/>
            </a:pPr>
            <a:r>
              <a:rPr lang="sk-SK" sz="2800" b="1" dirty="0">
                <a:latin typeface="+mn-lt"/>
              </a:rPr>
              <a:t>EIOPA – informácie týkajúce sa finančného sprostredkovania</a:t>
            </a:r>
          </a:p>
        </p:txBody>
      </p:sp>
      <p:sp>
        <p:nvSpPr>
          <p:cNvPr id="3" name="Footer Placeholder 2">
            <a:extLst>
              <a:ext uri="{FF2B5EF4-FFF2-40B4-BE49-F238E27FC236}">
                <a16:creationId xmlns:a16="http://schemas.microsoft.com/office/drawing/2014/main" id="{9B2548E9-92DE-4F54-96A4-F2E0A9EF2D26}"/>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87E7A533-7D8A-4128-AF79-5A593960B412}"/>
              </a:ext>
            </a:extLst>
          </p:cNvPr>
          <p:cNvSpPr>
            <a:spLocks noGrp="1"/>
          </p:cNvSpPr>
          <p:nvPr>
            <p:ph type="sldNum" sz="quarter" idx="12"/>
          </p:nvPr>
        </p:nvSpPr>
        <p:spPr/>
        <p:txBody>
          <a:bodyPr/>
          <a:lstStyle/>
          <a:p>
            <a:fld id="{5DD979C4-B72D-9549-BD86-64D2882017CF}" type="slidenum">
              <a:rPr lang="sk-SK" smtClean="0"/>
              <a:pPr/>
              <a:t>18</a:t>
            </a:fld>
            <a:endParaRPr lang="sk-SK" dirty="0"/>
          </a:p>
        </p:txBody>
      </p:sp>
      <p:sp>
        <p:nvSpPr>
          <p:cNvPr id="5" name="Text Placeholder 4">
            <a:extLst>
              <a:ext uri="{FF2B5EF4-FFF2-40B4-BE49-F238E27FC236}">
                <a16:creationId xmlns:a16="http://schemas.microsoft.com/office/drawing/2014/main" id="{BC4FF1DA-1917-4DBF-A604-968879342A6A}"/>
              </a:ext>
            </a:extLst>
          </p:cNvPr>
          <p:cNvSpPr>
            <a:spLocks noGrp="1"/>
          </p:cNvSpPr>
          <p:nvPr>
            <p:ph type="body" sz="quarter" idx="13"/>
          </p:nvPr>
        </p:nvSpPr>
        <p:spPr/>
        <p:txBody>
          <a:bodyPr/>
          <a:lstStyle/>
          <a:p>
            <a:r>
              <a:rPr lang="sk-SK" dirty="0"/>
              <a:t> </a:t>
            </a:r>
          </a:p>
        </p:txBody>
      </p:sp>
    </p:spTree>
    <p:extLst>
      <p:ext uri="{BB962C8B-B14F-4D97-AF65-F5344CB8AC3E}">
        <p14:creationId xmlns:p14="http://schemas.microsoft.com/office/powerpoint/2010/main" val="419304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63B435-963A-4A76-BCA2-8AA4A0010A75}"/>
              </a:ext>
            </a:extLst>
          </p:cNvPr>
          <p:cNvSpPr>
            <a:spLocks noGrp="1"/>
          </p:cNvSpPr>
          <p:nvPr>
            <p:ph sz="quarter" idx="14"/>
          </p:nvPr>
        </p:nvSpPr>
        <p:spPr/>
        <p:txBody>
          <a:bodyPr>
            <a:normAutofit/>
          </a:bodyPr>
          <a:lstStyle/>
          <a:p>
            <a:pPr marL="0" indent="0" algn="just">
              <a:buNone/>
            </a:pPr>
            <a:endParaRPr lang="sk-SK" sz="1800" u="sng" dirty="0">
              <a:solidFill>
                <a:srgbClr val="0563C1"/>
              </a:solidFill>
              <a:ea typeface="Calibri" panose="020F0502020204030204" pitchFamily="34" charset="0"/>
              <a:cs typeface="Times New Roman" panose="02020603050405020304" pitchFamily="18" charset="0"/>
            </a:endParaRPr>
          </a:p>
          <a:p>
            <a:pPr marL="0" indent="0">
              <a:buNone/>
            </a:pPr>
            <a:endParaRPr lang="sk-SK"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98001EA3-D459-4C07-A094-76D452549B05}"/>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AC0A33F1-4BD3-4830-882B-628480185E39}"/>
              </a:ext>
            </a:extLst>
          </p:cNvPr>
          <p:cNvSpPr>
            <a:spLocks noGrp="1"/>
          </p:cNvSpPr>
          <p:nvPr>
            <p:ph type="sldNum" sz="quarter" idx="12"/>
          </p:nvPr>
        </p:nvSpPr>
        <p:spPr/>
        <p:txBody>
          <a:bodyPr/>
          <a:lstStyle/>
          <a:p>
            <a:fld id="{5DD979C4-B72D-9549-BD86-64D2882017CF}" type="slidenum">
              <a:rPr lang="sk-SK" smtClean="0"/>
              <a:pPr/>
              <a:t>19</a:t>
            </a:fld>
            <a:endParaRPr lang="sk-SK" dirty="0"/>
          </a:p>
        </p:txBody>
      </p:sp>
      <p:sp>
        <p:nvSpPr>
          <p:cNvPr id="5" name="Text Placeholder 4">
            <a:extLst>
              <a:ext uri="{FF2B5EF4-FFF2-40B4-BE49-F238E27FC236}">
                <a16:creationId xmlns:a16="http://schemas.microsoft.com/office/drawing/2014/main" id="{78FAC7FA-9416-471C-B3FE-7D0D88F3E2A7}"/>
              </a:ext>
            </a:extLst>
          </p:cNvPr>
          <p:cNvSpPr>
            <a:spLocks noGrp="1"/>
          </p:cNvSpPr>
          <p:nvPr>
            <p:ph type="body" sz="quarter" idx="13"/>
          </p:nvPr>
        </p:nvSpPr>
        <p:spPr/>
        <p:txBody>
          <a:bodyPr>
            <a:normAutofit/>
          </a:bodyPr>
          <a:lstStyle/>
          <a:p>
            <a:r>
              <a:rPr lang="sk-SK" sz="2000" dirty="0"/>
              <a:t>VIII. Aktuálne úlohy EIOPA v súvislosti s finančným sprostredkovaním</a:t>
            </a:r>
          </a:p>
        </p:txBody>
      </p:sp>
      <p:sp>
        <p:nvSpPr>
          <p:cNvPr id="10" name="TextBox 9">
            <a:extLst>
              <a:ext uri="{FF2B5EF4-FFF2-40B4-BE49-F238E27FC236}">
                <a16:creationId xmlns:a16="http://schemas.microsoft.com/office/drawing/2014/main" id="{534AC1DD-1B75-49DB-A6C2-4943A26F2890}"/>
              </a:ext>
            </a:extLst>
          </p:cNvPr>
          <p:cNvSpPr txBox="1"/>
          <p:nvPr/>
        </p:nvSpPr>
        <p:spPr>
          <a:xfrm>
            <a:off x="496957" y="1168215"/>
            <a:ext cx="8249478" cy="1912915"/>
          </a:xfrm>
          <a:prstGeom prst="rect">
            <a:avLst/>
          </a:prstGeom>
          <a:noFill/>
        </p:spPr>
        <p:txBody>
          <a:bodyPr wrap="square">
            <a:spAutoFit/>
          </a:body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k-SK" sz="1600" b="1" i="0" u="none" strike="noStrike" kern="1200" cap="none" spc="0" normalizeH="0" baseline="0" noProof="0" dirty="0">
                <a:ln>
                  <a:noFill/>
                </a:ln>
                <a:solidFill>
                  <a:srgbClr val="0067AC"/>
                </a:solidFill>
                <a:effectLst/>
                <a:uLnTx/>
                <a:uFillTx/>
                <a:latin typeface="Cambria" panose="02040503050406030204" pitchFamily="18" charset="0"/>
                <a:ea typeface="+mn-ea"/>
                <a:cs typeface="+mn-cs"/>
              </a:rPr>
              <a:t>» Delegované nariadenie Komisie (EÚ) 2021/1257</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k-SK" sz="1600" b="0" i="0" u="none" strike="noStrike" kern="1200" cap="none" spc="0" normalizeH="0" baseline="0" noProof="0" dirty="0">
                <a:ln>
                  <a:noFill/>
                </a:ln>
                <a:solidFill>
                  <a:srgbClr val="0067AC"/>
                </a:solidFill>
                <a:effectLst/>
                <a:uLnTx/>
                <a:uFillTx/>
                <a:latin typeface="Cambria" panose="02040503050406030204" pitchFamily="18" charset="0"/>
                <a:ea typeface="+mn-ea"/>
                <a:cs typeface="+mn-cs"/>
              </a:rPr>
              <a:t>prináša </a:t>
            </a:r>
            <a:r>
              <a:rPr kumimoji="0" lang="sk-SK" sz="1600" b="1" i="0" u="none" strike="noStrike" kern="1200" cap="none" spc="0" normalizeH="0" baseline="0" noProof="0" dirty="0">
                <a:ln>
                  <a:noFill/>
                </a:ln>
                <a:solidFill>
                  <a:srgbClr val="0067AC"/>
                </a:solidFill>
                <a:effectLst/>
                <a:uLnTx/>
                <a:uFillTx/>
                <a:latin typeface="Cambria" panose="02040503050406030204" pitchFamily="18" charset="0"/>
                <a:ea typeface="+mn-ea"/>
                <a:cs typeface="+mn-cs"/>
              </a:rPr>
              <a:t>od 2. augusta 2022 </a:t>
            </a:r>
            <a:r>
              <a:rPr kumimoji="0" lang="sk-SK" sz="1600" b="0" i="0" u="none" strike="noStrike" kern="1200" cap="none" spc="0" normalizeH="0" baseline="0" noProof="0" dirty="0">
                <a:ln>
                  <a:noFill/>
                </a:ln>
                <a:solidFill>
                  <a:srgbClr val="0067AC"/>
                </a:solidFill>
                <a:effectLst/>
                <a:uLnTx/>
                <a:uFillTx/>
                <a:latin typeface="Cambria" panose="02040503050406030204" pitchFamily="18" charset="0"/>
                <a:ea typeface="+mn-ea"/>
                <a:cs typeface="+mn-cs"/>
              </a:rPr>
              <a:t>dôležité zmeny v spôsobe, akým poisťovne a sprostredkovatelia poistenia poskytujúci poradenstvo v oblasti IBIP zohľadňujú preferencie udržateľnosti jednotlivých zákazníkov pri hodnotení vhodnosti a pričom zmeny sa dotýkajú delegovaného nariadenia IBIP (2017/2359) a POG (2017/2358). </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k-SK" sz="1600" b="1" i="0" u="none" strike="noStrike" kern="1200" cap="none" spc="0" normalizeH="0" baseline="0" noProof="0" dirty="0">
                <a:ln>
                  <a:noFill/>
                </a:ln>
                <a:solidFill>
                  <a:srgbClr val="0067AC"/>
                </a:solidFill>
                <a:effectLst/>
                <a:uLnTx/>
                <a:uFillTx/>
                <a:latin typeface="Cambria" panose="02040503050406030204" pitchFamily="18" charset="0"/>
                <a:ea typeface="+mn-ea"/>
                <a:cs typeface="+mn-cs"/>
              </a:rPr>
              <a:t>» Návrh usmernení o integrácii preferencií udržateľnosti zákazníka pri posúdení vhodnosti podľa smernice IDD. </a:t>
            </a:r>
            <a:r>
              <a:rPr kumimoji="0" lang="sk-SK" sz="1600" b="0" i="0" u="none" strike="noStrike" kern="1200" cap="none" spc="0" normalizeH="0" baseline="0" noProof="0" dirty="0">
                <a:ln>
                  <a:noFill/>
                </a:ln>
                <a:solidFill>
                  <a:srgbClr val="0067AC"/>
                </a:solidFill>
                <a:effectLst/>
                <a:uLnTx/>
                <a:uFillTx/>
                <a:latin typeface="Cambria" panose="02040503050406030204" pitchFamily="18" charset="0"/>
                <a:ea typeface="+mn-ea"/>
                <a:cs typeface="+mn-cs"/>
              </a:rPr>
              <a:t>(júl/2022)</a:t>
            </a:r>
            <a:endParaRPr kumimoji="0" lang="sk-SK" sz="2250" b="1" i="0" u="none" strike="noStrike" kern="1200" cap="none" spc="0" normalizeH="0" baseline="0" noProof="0" dirty="0">
              <a:ln>
                <a:noFill/>
              </a:ln>
              <a:solidFill>
                <a:srgbClr val="0067AC"/>
              </a:solidFill>
              <a:effectLst/>
              <a:uLnTx/>
              <a:uFillTx/>
              <a:latin typeface="Cambria" panose="02040503050406030204" pitchFamily="18" charset="0"/>
              <a:ea typeface="+mn-ea"/>
              <a:cs typeface="+mn-cs"/>
            </a:endParaRPr>
          </a:p>
        </p:txBody>
      </p:sp>
      <p:pic>
        <p:nvPicPr>
          <p:cNvPr id="12" name="Picture 11">
            <a:extLst>
              <a:ext uri="{FF2B5EF4-FFF2-40B4-BE49-F238E27FC236}">
                <a16:creationId xmlns:a16="http://schemas.microsoft.com/office/drawing/2014/main" id="{FBA88CBB-C932-4536-BABB-AFA18EE6AF95}"/>
              </a:ext>
            </a:extLst>
          </p:cNvPr>
          <p:cNvPicPr>
            <a:picLocks noChangeAspect="1"/>
          </p:cNvPicPr>
          <p:nvPr/>
        </p:nvPicPr>
        <p:blipFill>
          <a:blip r:embed="rId2"/>
          <a:stretch>
            <a:fillRect/>
          </a:stretch>
        </p:blipFill>
        <p:spPr>
          <a:xfrm>
            <a:off x="1508494" y="3180115"/>
            <a:ext cx="6127011" cy="2999492"/>
          </a:xfrm>
          <a:prstGeom prst="rect">
            <a:avLst/>
          </a:prstGeom>
        </p:spPr>
      </p:pic>
    </p:spTree>
    <p:extLst>
      <p:ext uri="{BB962C8B-B14F-4D97-AF65-F5344CB8AC3E}">
        <p14:creationId xmlns:p14="http://schemas.microsoft.com/office/powerpoint/2010/main" val="299396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C8B6-0C96-4608-ABD1-B4D1E35AAE1A}"/>
              </a:ext>
            </a:extLst>
          </p:cNvPr>
          <p:cNvSpPr>
            <a:spLocks noGrp="1"/>
          </p:cNvSpPr>
          <p:nvPr>
            <p:ph type="title"/>
          </p:nvPr>
        </p:nvSpPr>
        <p:spPr/>
        <p:txBody>
          <a:bodyPr/>
          <a:lstStyle/>
          <a:p>
            <a:r>
              <a:rPr lang="sk-SK" sz="2800" b="1" dirty="0"/>
              <a:t>Základný prehľad o sektore finančného sprostredkovania a finančného poradenstva</a:t>
            </a:r>
          </a:p>
        </p:txBody>
      </p:sp>
      <p:sp>
        <p:nvSpPr>
          <p:cNvPr id="3" name="Footer Placeholder 2">
            <a:extLst>
              <a:ext uri="{FF2B5EF4-FFF2-40B4-BE49-F238E27FC236}">
                <a16:creationId xmlns:a16="http://schemas.microsoft.com/office/drawing/2014/main" id="{D66676E4-DC98-4C2E-9ED5-7D5476B2A761}"/>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B05EFFBC-ACFF-499C-8E42-E798032830B3}"/>
              </a:ext>
            </a:extLst>
          </p:cNvPr>
          <p:cNvSpPr>
            <a:spLocks noGrp="1"/>
          </p:cNvSpPr>
          <p:nvPr>
            <p:ph type="sldNum" sz="quarter" idx="12"/>
          </p:nvPr>
        </p:nvSpPr>
        <p:spPr/>
        <p:txBody>
          <a:bodyPr/>
          <a:lstStyle/>
          <a:p>
            <a:fld id="{5DD979C4-B72D-9549-BD86-64D2882017CF}" type="slidenum">
              <a:rPr lang="sk-SK" smtClean="0"/>
              <a:pPr/>
              <a:t>2</a:t>
            </a:fld>
            <a:endParaRPr lang="sk-SK" dirty="0"/>
          </a:p>
        </p:txBody>
      </p:sp>
      <p:sp>
        <p:nvSpPr>
          <p:cNvPr id="5" name="Text Placeholder 4">
            <a:extLst>
              <a:ext uri="{FF2B5EF4-FFF2-40B4-BE49-F238E27FC236}">
                <a16:creationId xmlns:a16="http://schemas.microsoft.com/office/drawing/2014/main" id="{777DD7BF-248F-4992-AA39-5AFE21E48A6F}"/>
              </a:ext>
            </a:extLst>
          </p:cNvPr>
          <p:cNvSpPr>
            <a:spLocks noGrp="1"/>
          </p:cNvSpPr>
          <p:nvPr>
            <p:ph type="body" sz="quarter" idx="13"/>
          </p:nvPr>
        </p:nvSpPr>
        <p:spPr/>
        <p:txBody>
          <a:bodyPr/>
          <a:lstStyle/>
          <a:p>
            <a:r>
              <a:rPr lang="sk-SK" dirty="0"/>
              <a:t> </a:t>
            </a:r>
          </a:p>
        </p:txBody>
      </p:sp>
    </p:spTree>
    <p:extLst>
      <p:ext uri="{BB962C8B-B14F-4D97-AF65-F5344CB8AC3E}">
        <p14:creationId xmlns:p14="http://schemas.microsoft.com/office/powerpoint/2010/main" val="55096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8F3046-4431-4389-B79E-F3760642DA42}"/>
              </a:ext>
            </a:extLst>
          </p:cNvPr>
          <p:cNvSpPr>
            <a:spLocks noGrp="1"/>
          </p:cNvSpPr>
          <p:nvPr>
            <p:ph sz="quarter" idx="14"/>
          </p:nvPr>
        </p:nvSpPr>
        <p:spPr/>
        <p:txBody>
          <a:bodyPr>
            <a:normAutofit lnSpcReduction="10000"/>
          </a:bodyPr>
          <a:lstStyle/>
          <a:p>
            <a:pPr marL="0" indent="0" algn="just">
              <a:lnSpc>
                <a:spcPct val="110000"/>
              </a:lnSpc>
              <a:buNone/>
              <a:defRPr/>
            </a:pPr>
            <a:r>
              <a:rPr lang="sk-SK" sz="1600" b="1" dirty="0"/>
              <a:t>» Zodpovednosť za škodu spôsobenú pri vykonávaní FSaFP</a:t>
            </a:r>
          </a:p>
          <a:p>
            <a:pPr marL="0" indent="0" algn="just">
              <a:lnSpc>
                <a:spcPct val="100000"/>
              </a:lnSpc>
              <a:buNone/>
              <a:defRPr/>
            </a:pPr>
            <a:r>
              <a:rPr lang="sk-SK" sz="1600" dirty="0"/>
              <a:t>EIOPA pravidelne každých 5 rokov prehodnocuje sumy pre poistenie zodpovednosti za škodu spôsobenú pri vykonávaní finančného sprostredkovania. Preskúmanie súm pre krytie profesijného poistenia zodpovednosti za škodu (Profesional Indemnity Insurance PII) sa uskutoční do 31. decembra 2022, pričom orgán EIOPA predloží návrh regulačných technických noriem upravujúcich nové sumy Komisii do 30. júna 2023</a:t>
            </a:r>
            <a:r>
              <a:rPr lang="sk-SK" sz="1600" dirty="0">
                <a:solidFill>
                  <a:schemeClr val="accent1"/>
                </a:solidFill>
              </a:rPr>
              <a:t>.</a:t>
            </a:r>
          </a:p>
          <a:p>
            <a:pPr marL="0" indent="0" algn="just">
              <a:lnSpc>
                <a:spcPct val="100000"/>
              </a:lnSpc>
              <a:buNone/>
              <a:defRPr/>
            </a:pPr>
            <a:r>
              <a:rPr lang="sk-SK" sz="1600" b="1" dirty="0"/>
              <a:t>» Aktivity v oblasti „Retail investor protection“</a:t>
            </a:r>
          </a:p>
          <a:p>
            <a:pPr marL="0" indent="0" algn="just">
              <a:lnSpc>
                <a:spcPct val="100000"/>
              </a:lnSpc>
              <a:buNone/>
              <a:defRPr/>
            </a:pPr>
            <a:r>
              <a:rPr lang="sk-SK" sz="1600" dirty="0"/>
              <a:t>EIOPA na žiadosť Európskej Komisie vypracovala a na svojom webe zverejnila správu o ochrane retailových investorov v súvislosti s predajom investičných produktov založených na poistení (IBIP).</a:t>
            </a:r>
          </a:p>
          <a:p>
            <a:pPr marL="0" indent="0" algn="just">
              <a:lnSpc>
                <a:spcPct val="100000"/>
              </a:lnSpc>
              <a:buNone/>
              <a:defRPr/>
            </a:pPr>
            <a:r>
              <a:rPr lang="sk-SK" sz="1600" dirty="0"/>
              <a:t>Podklad k zmene legislatívnych pravidiel týkajúcich sa retailových klientov, ako napr. nastavenia obsahu a formátu predzmluvných informácií, podpora cenovo dostupného a efektívneho procesu predaja, ochrana klientov vrátane požiadaviek na odbornú starostlivosť, atď. Dokumenty obsahujú aj nové témy ako je digitalizácia a nové technológie v nastavení nových postupov a pravidiel. </a:t>
            </a:r>
          </a:p>
          <a:p>
            <a:pPr marL="0" indent="0" algn="just">
              <a:lnSpc>
                <a:spcPct val="100000"/>
              </a:lnSpc>
              <a:buNone/>
              <a:defRPr/>
            </a:pPr>
            <a:r>
              <a:rPr lang="sk-SK" sz="1600" dirty="0"/>
              <a:t>Link na dokumenty: </a:t>
            </a:r>
          </a:p>
          <a:p>
            <a:pPr marL="0" indent="0" algn="just">
              <a:lnSpc>
                <a:spcPct val="100000"/>
              </a:lnSpc>
              <a:buNone/>
              <a:defRPr/>
            </a:pPr>
            <a:r>
              <a:rPr lang="sk-SK" sz="1600" u="sng" dirty="0"/>
              <a:t>https://www.eiopa.europa.eu/media/news/eiopa-publishes-advice-retail-investor-protection_en</a:t>
            </a:r>
          </a:p>
          <a:p>
            <a:pPr marL="0" indent="0" algn="just">
              <a:buNone/>
            </a:pPr>
            <a:endParaRPr lang="sk-SK" b="1" dirty="0"/>
          </a:p>
          <a:p>
            <a:pPr marL="0" indent="0" algn="just">
              <a:buNone/>
            </a:pPr>
            <a:endParaRPr lang="sk-SK" b="1" dirty="0"/>
          </a:p>
        </p:txBody>
      </p:sp>
      <p:sp>
        <p:nvSpPr>
          <p:cNvPr id="3" name="Footer Placeholder 2">
            <a:extLst>
              <a:ext uri="{FF2B5EF4-FFF2-40B4-BE49-F238E27FC236}">
                <a16:creationId xmlns:a16="http://schemas.microsoft.com/office/drawing/2014/main" id="{F52BFDDB-7954-4AA5-BD1D-9396C055035E}"/>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240C0641-8D6C-4C0E-AEE9-A04373268DC4}"/>
              </a:ext>
            </a:extLst>
          </p:cNvPr>
          <p:cNvSpPr>
            <a:spLocks noGrp="1"/>
          </p:cNvSpPr>
          <p:nvPr>
            <p:ph type="sldNum" sz="quarter" idx="12"/>
          </p:nvPr>
        </p:nvSpPr>
        <p:spPr/>
        <p:txBody>
          <a:bodyPr/>
          <a:lstStyle/>
          <a:p>
            <a:fld id="{5DD979C4-B72D-9549-BD86-64D2882017CF}" type="slidenum">
              <a:rPr lang="sk-SK" smtClean="0"/>
              <a:pPr/>
              <a:t>20</a:t>
            </a:fld>
            <a:endParaRPr lang="sk-SK" dirty="0"/>
          </a:p>
        </p:txBody>
      </p:sp>
      <p:sp>
        <p:nvSpPr>
          <p:cNvPr id="5" name="Text Placeholder 4">
            <a:extLst>
              <a:ext uri="{FF2B5EF4-FFF2-40B4-BE49-F238E27FC236}">
                <a16:creationId xmlns:a16="http://schemas.microsoft.com/office/drawing/2014/main" id="{14EE132D-DB1A-4BB3-A20D-7C9FD2AB3A17}"/>
              </a:ext>
            </a:extLst>
          </p:cNvPr>
          <p:cNvSpPr>
            <a:spLocks noGrp="1"/>
          </p:cNvSpPr>
          <p:nvPr>
            <p:ph type="body" sz="quarter" idx="13"/>
          </p:nvPr>
        </p:nvSpPr>
        <p:spPr/>
        <p:txBody>
          <a:bodyPr>
            <a:normAutofit/>
          </a:bodyPr>
          <a:lstStyle/>
          <a:p>
            <a:r>
              <a:rPr lang="sk-SK" sz="2000" dirty="0"/>
              <a:t>VIII. Aktuálne úlohy EIOPA v súvislosti s finančným sprostredkovaním</a:t>
            </a:r>
          </a:p>
          <a:p>
            <a:endParaRPr lang="sk-SK" dirty="0"/>
          </a:p>
        </p:txBody>
      </p:sp>
    </p:spTree>
    <p:extLst>
      <p:ext uri="{BB962C8B-B14F-4D97-AF65-F5344CB8AC3E}">
        <p14:creationId xmlns:p14="http://schemas.microsoft.com/office/powerpoint/2010/main" val="85937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F57EB-9A5A-4249-864F-1F8FF7A47CA4}"/>
              </a:ext>
            </a:extLst>
          </p:cNvPr>
          <p:cNvSpPr>
            <a:spLocks noGrp="1"/>
          </p:cNvSpPr>
          <p:nvPr>
            <p:ph sz="quarter" idx="14"/>
          </p:nvPr>
        </p:nvSpPr>
        <p:spPr/>
        <p:txBody>
          <a:bodyPr/>
          <a:lstStyle/>
          <a:p>
            <a:pPr marL="0" indent="0" algn="ctr">
              <a:buNone/>
            </a:pPr>
            <a:endParaRPr lang="sk-SK" sz="2800" b="1" dirty="0">
              <a:latin typeface="+mn-lt"/>
            </a:endParaRPr>
          </a:p>
          <a:p>
            <a:pPr marL="0" indent="0" algn="ctr">
              <a:buNone/>
            </a:pPr>
            <a:endParaRPr lang="sk-SK" sz="2800" b="1" dirty="0">
              <a:latin typeface="+mn-lt"/>
            </a:endParaRPr>
          </a:p>
          <a:p>
            <a:pPr marL="0" indent="0" algn="ctr">
              <a:buNone/>
            </a:pPr>
            <a:endParaRPr lang="sk-SK" sz="2800" b="1" dirty="0">
              <a:latin typeface="+mn-lt"/>
            </a:endParaRPr>
          </a:p>
          <a:p>
            <a:pPr marL="0" indent="0" algn="ctr">
              <a:buNone/>
            </a:pPr>
            <a:endParaRPr lang="sk-SK" sz="2800" b="1" dirty="0">
              <a:latin typeface="+mn-lt"/>
            </a:endParaRPr>
          </a:p>
          <a:p>
            <a:pPr marL="0" indent="0" algn="ctr">
              <a:buNone/>
            </a:pPr>
            <a:r>
              <a:rPr lang="sk-SK" sz="2800" b="1" dirty="0">
                <a:latin typeface="+mn-lt"/>
              </a:rPr>
              <a:t>NBS - Aktuálne výzvy</a:t>
            </a:r>
          </a:p>
          <a:p>
            <a:pPr marL="0" indent="0">
              <a:buNone/>
            </a:pPr>
            <a:endParaRPr lang="sk-SK" dirty="0"/>
          </a:p>
        </p:txBody>
      </p:sp>
      <p:sp>
        <p:nvSpPr>
          <p:cNvPr id="3" name="Footer Placeholder 2">
            <a:extLst>
              <a:ext uri="{FF2B5EF4-FFF2-40B4-BE49-F238E27FC236}">
                <a16:creationId xmlns:a16="http://schemas.microsoft.com/office/drawing/2014/main" id="{449BA877-D0F6-4DDC-85E4-7F84CDBCB469}"/>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C6C6C701-FEC7-4CDE-89EC-2A1EF7FD9969}"/>
              </a:ext>
            </a:extLst>
          </p:cNvPr>
          <p:cNvSpPr>
            <a:spLocks noGrp="1"/>
          </p:cNvSpPr>
          <p:nvPr>
            <p:ph type="sldNum" sz="quarter" idx="12"/>
          </p:nvPr>
        </p:nvSpPr>
        <p:spPr/>
        <p:txBody>
          <a:bodyPr/>
          <a:lstStyle/>
          <a:p>
            <a:fld id="{5DD979C4-B72D-9549-BD86-64D2882017CF}" type="slidenum">
              <a:rPr lang="sk-SK" smtClean="0"/>
              <a:pPr/>
              <a:t>21</a:t>
            </a:fld>
            <a:endParaRPr lang="sk-SK" dirty="0"/>
          </a:p>
        </p:txBody>
      </p:sp>
      <p:sp>
        <p:nvSpPr>
          <p:cNvPr id="5" name="Text Placeholder 4">
            <a:extLst>
              <a:ext uri="{FF2B5EF4-FFF2-40B4-BE49-F238E27FC236}">
                <a16:creationId xmlns:a16="http://schemas.microsoft.com/office/drawing/2014/main" id="{A7FE5E47-B83D-49F8-935C-1289016BB575}"/>
              </a:ext>
            </a:extLst>
          </p:cNvPr>
          <p:cNvSpPr>
            <a:spLocks noGrp="1"/>
          </p:cNvSpPr>
          <p:nvPr>
            <p:ph type="body" sz="quarter" idx="13"/>
          </p:nvPr>
        </p:nvSpPr>
        <p:spPr/>
        <p:txBody>
          <a:bodyPr/>
          <a:lstStyle/>
          <a:p>
            <a:r>
              <a:rPr lang="sk-SK" dirty="0"/>
              <a:t> </a:t>
            </a:r>
          </a:p>
        </p:txBody>
      </p:sp>
    </p:spTree>
    <p:extLst>
      <p:ext uri="{BB962C8B-B14F-4D97-AF65-F5344CB8AC3E}">
        <p14:creationId xmlns:p14="http://schemas.microsoft.com/office/powerpoint/2010/main" val="93214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72A409-A0AB-4D4A-9EC6-C3A23678CD39}"/>
              </a:ext>
            </a:extLst>
          </p:cNvPr>
          <p:cNvSpPr>
            <a:spLocks noGrp="1"/>
          </p:cNvSpPr>
          <p:nvPr>
            <p:ph sz="quarter" idx="14"/>
          </p:nvPr>
        </p:nvSpPr>
        <p:spPr/>
        <p:txBody>
          <a:bodyPr/>
          <a:lstStyle/>
          <a:p>
            <a:pPr marL="457200" indent="-457200" algn="just">
              <a:buFont typeface="+mj-lt"/>
              <a:buAutoNum type="arabicPeriod"/>
            </a:pPr>
            <a:endParaRPr lang="sk-SK" dirty="0"/>
          </a:p>
          <a:p>
            <a:pPr marL="457200" indent="-457200" algn="just">
              <a:buFont typeface="+mj-lt"/>
              <a:buAutoNum type="arabicPeriod"/>
            </a:pPr>
            <a:endParaRPr lang="sk-SK" dirty="0"/>
          </a:p>
          <a:p>
            <a:pPr marL="457200" indent="-457200" algn="just">
              <a:buFont typeface="+mj-lt"/>
              <a:buAutoNum type="arabicPeriod"/>
            </a:pPr>
            <a:endParaRPr lang="sk-SK" dirty="0"/>
          </a:p>
          <a:p>
            <a:pPr marL="457200" indent="-457200" algn="just">
              <a:buFont typeface="+mj-lt"/>
              <a:buAutoNum type="arabicPeriod"/>
            </a:pPr>
            <a:r>
              <a:rPr lang="sk-SK" sz="2000" dirty="0"/>
              <a:t>Príprava workshopov v sektore kapitálového trhu a sektore úverov.</a:t>
            </a:r>
          </a:p>
          <a:p>
            <a:pPr marL="457200" indent="-457200" algn="just">
              <a:buFont typeface="+mj-lt"/>
              <a:buAutoNum type="arabicPeriod"/>
            </a:pPr>
            <a:r>
              <a:rPr lang="sk-SK" sz="2000" dirty="0"/>
              <a:t>Príprava usmernení pre výkon finančného sprostredkovania v sektore kapitálového trhu, v sektore úverov a v oblasti AML.</a:t>
            </a:r>
          </a:p>
          <a:p>
            <a:pPr marL="457200" indent="-457200" algn="just">
              <a:buFont typeface="+mj-lt"/>
              <a:buAutoNum type="arabicPeriod"/>
            </a:pPr>
            <a:r>
              <a:rPr lang="sk-SK" sz="2000" dirty="0"/>
              <a:t>Spolupráca s MF SR na novelizácií zákona o finančnom sprostredkovaní a finančnom poradenstve.</a:t>
            </a:r>
          </a:p>
          <a:p>
            <a:pPr marL="457200" indent="-457200" algn="just">
              <a:buFont typeface="+mj-lt"/>
              <a:buAutoNum type="arabicPeriod"/>
            </a:pPr>
            <a:r>
              <a:rPr lang="sk-SK" sz="2000" dirty="0"/>
              <a:t>Preverovanie dodržiavania povinností pri distribúcií IBIP + POG.</a:t>
            </a:r>
          </a:p>
          <a:p>
            <a:pPr marL="457200" indent="-457200" algn="just">
              <a:buFont typeface="+mj-lt"/>
              <a:buAutoNum type="arabicPeriod"/>
            </a:pPr>
            <a:r>
              <a:rPr lang="sk-SK" sz="2000" dirty="0">
                <a:effectLst/>
                <a:ea typeface="Cambria" panose="02040503050406030204" pitchFamily="18" charset="0"/>
                <a:cs typeface="Calibri" panose="020F0502020204030204" pitchFamily="34" charset="0"/>
              </a:rPr>
              <a:t>Reforma rámca odbornej spôsobilosti finančných agentov.</a:t>
            </a:r>
            <a:endParaRPr lang="sk-SK" sz="2000" dirty="0">
              <a:ea typeface="Cambria" panose="02040503050406030204" pitchFamily="18" charset="0"/>
            </a:endParaRPr>
          </a:p>
          <a:p>
            <a:pPr marL="0" indent="0">
              <a:buNone/>
            </a:pPr>
            <a:endParaRPr lang="sk-SK" dirty="0"/>
          </a:p>
        </p:txBody>
      </p:sp>
      <p:sp>
        <p:nvSpPr>
          <p:cNvPr id="3" name="Footer Placeholder 2">
            <a:extLst>
              <a:ext uri="{FF2B5EF4-FFF2-40B4-BE49-F238E27FC236}">
                <a16:creationId xmlns:a16="http://schemas.microsoft.com/office/drawing/2014/main" id="{EA13949F-7C50-4ADA-9B3E-8ACF9DF2C882}"/>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A7940C74-9E82-4BE2-AEFF-9EAF055EE45E}"/>
              </a:ext>
            </a:extLst>
          </p:cNvPr>
          <p:cNvSpPr>
            <a:spLocks noGrp="1"/>
          </p:cNvSpPr>
          <p:nvPr>
            <p:ph type="sldNum" sz="quarter" idx="12"/>
          </p:nvPr>
        </p:nvSpPr>
        <p:spPr/>
        <p:txBody>
          <a:bodyPr/>
          <a:lstStyle/>
          <a:p>
            <a:fld id="{5DD979C4-B72D-9549-BD86-64D2882017CF}" type="slidenum">
              <a:rPr lang="sk-SK" smtClean="0"/>
              <a:pPr/>
              <a:t>22</a:t>
            </a:fld>
            <a:endParaRPr lang="sk-SK" dirty="0"/>
          </a:p>
        </p:txBody>
      </p:sp>
      <p:sp>
        <p:nvSpPr>
          <p:cNvPr id="5" name="Text Placeholder 4">
            <a:extLst>
              <a:ext uri="{FF2B5EF4-FFF2-40B4-BE49-F238E27FC236}">
                <a16:creationId xmlns:a16="http://schemas.microsoft.com/office/drawing/2014/main" id="{ADEDF01C-9C37-4D54-B5CC-3ACB5BAC2335}"/>
              </a:ext>
            </a:extLst>
          </p:cNvPr>
          <p:cNvSpPr>
            <a:spLocks noGrp="1"/>
          </p:cNvSpPr>
          <p:nvPr>
            <p:ph type="body" sz="quarter" idx="13"/>
          </p:nvPr>
        </p:nvSpPr>
        <p:spPr/>
        <p:txBody>
          <a:bodyPr>
            <a:normAutofit/>
          </a:bodyPr>
          <a:lstStyle/>
          <a:p>
            <a:r>
              <a:rPr lang="sk-SK" sz="2000" dirty="0"/>
              <a:t>Aktuálne výzvy</a:t>
            </a:r>
          </a:p>
        </p:txBody>
      </p:sp>
    </p:spTree>
    <p:extLst>
      <p:ext uri="{BB962C8B-B14F-4D97-AF65-F5344CB8AC3E}">
        <p14:creationId xmlns:p14="http://schemas.microsoft.com/office/powerpoint/2010/main" val="416489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61CAD3A-6A0B-44C3-804D-4474EAF4B73D}"/>
              </a:ext>
            </a:extLst>
          </p:cNvPr>
          <p:cNvSpPr>
            <a:spLocks noGrp="1"/>
          </p:cNvSpPr>
          <p:nvPr>
            <p:ph sz="quarter" idx="14"/>
          </p:nvPr>
        </p:nvSpPr>
        <p:spPr/>
        <p:txBody>
          <a:bodyPr>
            <a:normAutofit fontScale="92500" lnSpcReduction="20000"/>
          </a:bodyPr>
          <a:lstStyle/>
          <a:p>
            <a:pPr marL="0" indent="0">
              <a:buNone/>
            </a:pPr>
            <a:r>
              <a:rPr lang="sk-SK" sz="2000" dirty="0">
                <a:ea typeface="Cambria" panose="02040503050406030204" pitchFamily="18" charset="0"/>
              </a:rPr>
              <a:t>» Počet FA a FP k 30.04.2022</a:t>
            </a: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endParaRPr lang="sk-SK" sz="2000" dirty="0">
              <a:ea typeface="Cambria" panose="02040503050406030204" pitchFamily="18" charset="0"/>
            </a:endParaRPr>
          </a:p>
          <a:p>
            <a:pPr marL="0" indent="0">
              <a:buNone/>
            </a:pPr>
            <a:r>
              <a:rPr lang="sk-SK" sz="2000" dirty="0">
                <a:ea typeface="Cambria" panose="02040503050406030204" pitchFamily="18" charset="0"/>
              </a:rPr>
              <a:t>» Počet „unikátnych“ subjektov zapísaných do registra k 30.04.2022:</a:t>
            </a:r>
          </a:p>
          <a:p>
            <a:pPr marL="0" indent="0">
              <a:buNone/>
            </a:pPr>
            <a:r>
              <a:rPr lang="sk-SK" sz="1700" dirty="0">
                <a:ea typeface="Cambria" panose="02040503050406030204" pitchFamily="18" charset="0"/>
              </a:rPr>
              <a:t>Všetky: 		</a:t>
            </a:r>
            <a:r>
              <a:rPr lang="sk-SK" sz="1700" b="1" dirty="0">
                <a:ea typeface="Cambria" panose="02040503050406030204" pitchFamily="18" charset="0"/>
              </a:rPr>
              <a:t>26 861 </a:t>
            </a:r>
            <a:r>
              <a:rPr lang="sk-SK" sz="1700" dirty="0">
                <a:ea typeface="Cambria" panose="02040503050406030204" pitchFamily="18" charset="0"/>
              </a:rPr>
              <a:t>subjektov (obsahuje SFA/FP/PFA/VFA/VIA/SDP/notifikované 					     subjekty)</a:t>
            </a:r>
          </a:p>
          <a:p>
            <a:pPr marL="0" indent="0">
              <a:buNone/>
            </a:pPr>
            <a:r>
              <a:rPr lang="sk-SK" sz="1700" dirty="0">
                <a:ea typeface="Cambria" panose="02040503050406030204" pitchFamily="18" charset="0"/>
              </a:rPr>
              <a:t>Podriadené: 	</a:t>
            </a:r>
            <a:r>
              <a:rPr lang="sk-SK" sz="1700" b="1" dirty="0">
                <a:ea typeface="Cambria" panose="02040503050406030204" pitchFamily="18" charset="0"/>
              </a:rPr>
              <a:t>22 929 </a:t>
            </a:r>
            <a:r>
              <a:rPr lang="sk-SK" sz="1700" dirty="0">
                <a:ea typeface="Cambria" panose="02040503050406030204" pitchFamily="18" charset="0"/>
              </a:rPr>
              <a:t>subjektov (obsahuje len subjekty pôsobiace ako 				       		     podriadené siete PFA/VFA/VIA/SDP)</a:t>
            </a:r>
            <a:endParaRPr lang="sk-SK" sz="1700" dirty="0"/>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p:txBody>
      </p:sp>
      <p:sp>
        <p:nvSpPr>
          <p:cNvPr id="3" name="Footer Placeholder 2">
            <a:extLst>
              <a:ext uri="{FF2B5EF4-FFF2-40B4-BE49-F238E27FC236}">
                <a16:creationId xmlns:a16="http://schemas.microsoft.com/office/drawing/2014/main" id="{A34D13BF-A55A-4C40-8B69-CB2862CECDEB}"/>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A18F2202-D5E5-4B81-8B28-95FBC1E01950}"/>
              </a:ext>
            </a:extLst>
          </p:cNvPr>
          <p:cNvSpPr>
            <a:spLocks noGrp="1"/>
          </p:cNvSpPr>
          <p:nvPr>
            <p:ph type="sldNum" sz="quarter" idx="12"/>
          </p:nvPr>
        </p:nvSpPr>
        <p:spPr/>
        <p:txBody>
          <a:bodyPr/>
          <a:lstStyle/>
          <a:p>
            <a:fld id="{5DD979C4-B72D-9549-BD86-64D2882017CF}" type="slidenum">
              <a:rPr lang="sk-SK" smtClean="0"/>
              <a:pPr/>
              <a:t>3</a:t>
            </a:fld>
            <a:endParaRPr lang="sk-SK" dirty="0"/>
          </a:p>
        </p:txBody>
      </p:sp>
      <p:sp>
        <p:nvSpPr>
          <p:cNvPr id="6" name="Text Placeholder 5">
            <a:extLst>
              <a:ext uri="{FF2B5EF4-FFF2-40B4-BE49-F238E27FC236}">
                <a16:creationId xmlns:a16="http://schemas.microsoft.com/office/drawing/2014/main" id="{9536D551-4DFD-4A83-8B3B-05F5A695D079}"/>
              </a:ext>
            </a:extLst>
          </p:cNvPr>
          <p:cNvSpPr>
            <a:spLocks noGrp="1"/>
          </p:cNvSpPr>
          <p:nvPr>
            <p:ph type="body" sz="quarter" idx="13"/>
          </p:nvPr>
        </p:nvSpPr>
        <p:spPr/>
        <p:txBody>
          <a:bodyPr>
            <a:normAutofit/>
          </a:bodyPr>
          <a:lstStyle/>
          <a:p>
            <a:r>
              <a:rPr lang="sk-SK" sz="2000" dirty="0"/>
              <a:t>I. Štatistika počtu subjektov FS a FP</a:t>
            </a:r>
          </a:p>
        </p:txBody>
      </p:sp>
      <p:pic>
        <p:nvPicPr>
          <p:cNvPr id="12" name="Picture 11">
            <a:extLst>
              <a:ext uri="{FF2B5EF4-FFF2-40B4-BE49-F238E27FC236}">
                <a16:creationId xmlns:a16="http://schemas.microsoft.com/office/drawing/2014/main" id="{70BAFEA2-DA25-459B-9A51-7B03AAF8E7FF}"/>
              </a:ext>
            </a:extLst>
          </p:cNvPr>
          <p:cNvPicPr>
            <a:picLocks noChangeAspect="1"/>
          </p:cNvPicPr>
          <p:nvPr/>
        </p:nvPicPr>
        <p:blipFill>
          <a:blip r:embed="rId2"/>
          <a:stretch>
            <a:fillRect/>
          </a:stretch>
        </p:blipFill>
        <p:spPr>
          <a:xfrm>
            <a:off x="785812" y="1507423"/>
            <a:ext cx="7572375" cy="3205116"/>
          </a:xfrm>
          <a:prstGeom prst="rect">
            <a:avLst/>
          </a:prstGeom>
        </p:spPr>
      </p:pic>
    </p:spTree>
    <p:extLst>
      <p:ext uri="{BB962C8B-B14F-4D97-AF65-F5344CB8AC3E}">
        <p14:creationId xmlns:p14="http://schemas.microsoft.com/office/powerpoint/2010/main" val="352567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B2071F-5D43-4BC6-B2AE-D26CF99C36AF}"/>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B304CAA3-5890-4F6E-AE77-B02207E4B2BE}"/>
              </a:ext>
            </a:extLst>
          </p:cNvPr>
          <p:cNvSpPr>
            <a:spLocks noGrp="1"/>
          </p:cNvSpPr>
          <p:nvPr>
            <p:ph type="sldNum" sz="quarter" idx="12"/>
          </p:nvPr>
        </p:nvSpPr>
        <p:spPr/>
        <p:txBody>
          <a:bodyPr/>
          <a:lstStyle/>
          <a:p>
            <a:fld id="{5DD979C4-B72D-9549-BD86-64D2882017CF}" type="slidenum">
              <a:rPr lang="sk-SK" smtClean="0"/>
              <a:pPr/>
              <a:t>4</a:t>
            </a:fld>
            <a:endParaRPr lang="sk-SK" dirty="0"/>
          </a:p>
        </p:txBody>
      </p:sp>
      <p:sp>
        <p:nvSpPr>
          <p:cNvPr id="5" name="Text Placeholder 4">
            <a:extLst>
              <a:ext uri="{FF2B5EF4-FFF2-40B4-BE49-F238E27FC236}">
                <a16:creationId xmlns:a16="http://schemas.microsoft.com/office/drawing/2014/main" id="{E7F206ED-3FA4-4D9F-B8A2-A2107FB0FB1C}"/>
              </a:ext>
            </a:extLst>
          </p:cNvPr>
          <p:cNvSpPr>
            <a:spLocks noGrp="1"/>
          </p:cNvSpPr>
          <p:nvPr>
            <p:ph type="body" sz="quarter" idx="13"/>
          </p:nvPr>
        </p:nvSpPr>
        <p:spPr/>
        <p:txBody>
          <a:bodyPr>
            <a:normAutofit/>
          </a:bodyPr>
          <a:lstStyle/>
          <a:p>
            <a:r>
              <a:rPr lang="sk-SK" sz="2000" dirty="0"/>
              <a:t>I. Štatistika počtu subjektov FS a FP</a:t>
            </a:r>
          </a:p>
        </p:txBody>
      </p:sp>
      <p:graphicFrame>
        <p:nvGraphicFramePr>
          <p:cNvPr id="12" name="Table 12">
            <a:extLst>
              <a:ext uri="{FF2B5EF4-FFF2-40B4-BE49-F238E27FC236}">
                <a16:creationId xmlns:a16="http://schemas.microsoft.com/office/drawing/2014/main" id="{513D48D5-6691-4B6B-9585-246974E91130}"/>
              </a:ext>
            </a:extLst>
          </p:cNvPr>
          <p:cNvGraphicFramePr>
            <a:graphicFrameLocks noGrp="1"/>
          </p:cNvGraphicFramePr>
          <p:nvPr>
            <p:ph sz="quarter" idx="14"/>
            <p:extLst>
              <p:ext uri="{D42A27DB-BD31-4B8C-83A1-F6EECF244321}">
                <p14:modId xmlns:p14="http://schemas.microsoft.com/office/powerpoint/2010/main" val="3604498762"/>
              </p:ext>
            </p:extLst>
          </p:nvPr>
        </p:nvGraphicFramePr>
        <p:xfrm>
          <a:off x="628650" y="1170807"/>
          <a:ext cx="7886700" cy="5192882"/>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3290688202"/>
                    </a:ext>
                  </a:extLst>
                </a:gridCol>
                <a:gridCol w="3943350">
                  <a:extLst>
                    <a:ext uri="{9D8B030D-6E8A-4147-A177-3AD203B41FA5}">
                      <a16:colId xmlns:a16="http://schemas.microsoft.com/office/drawing/2014/main" val="363645075"/>
                    </a:ext>
                  </a:extLst>
                </a:gridCol>
              </a:tblGrid>
              <a:tr h="1045176">
                <a:tc>
                  <a:txBody>
                    <a:bodyPr/>
                    <a:lstStyle/>
                    <a:p>
                      <a:r>
                        <a:rPr lang="sk-SK" sz="1600" b="0" dirty="0">
                          <a:latin typeface="Cambria" panose="02040503050406030204" pitchFamily="18" charset="0"/>
                          <a:ea typeface="Cambria" panose="02040503050406030204" pitchFamily="18" charset="0"/>
                        </a:rPr>
                        <a:t>Počet jednotných návrhov na zápis, zmenu zápisu a zrušenie zápisu v Registri FA a FP spracovaných NBS za rok (30.04.2021 – 30.04.2022)</a:t>
                      </a:r>
                    </a:p>
                  </a:txBody>
                  <a:tcPr/>
                </a:tc>
                <a:tc>
                  <a:txBody>
                    <a:bodyPr/>
                    <a:lstStyle/>
                    <a:p>
                      <a:r>
                        <a:rPr lang="sk-SK" sz="1600" b="0" dirty="0">
                          <a:latin typeface="Cambria" panose="02040503050406030204" pitchFamily="18" charset="0"/>
                          <a:ea typeface="Cambria" panose="02040503050406030204" pitchFamily="18" charset="0"/>
                        </a:rPr>
                        <a:t>7 966 návrhov</a:t>
                      </a:r>
                    </a:p>
                  </a:txBody>
                  <a:tcPr/>
                </a:tc>
                <a:extLst>
                  <a:ext uri="{0D108BD9-81ED-4DB2-BD59-A6C34878D82A}">
                    <a16:rowId xmlns:a16="http://schemas.microsoft.com/office/drawing/2014/main" val="1075565185"/>
                  </a:ext>
                </a:extLst>
              </a:tr>
              <a:tr h="996241">
                <a:tc>
                  <a:txBody>
                    <a:bodyPr/>
                    <a:lstStyle/>
                    <a:p>
                      <a:r>
                        <a:rPr lang="sk-SK" sz="1600" dirty="0">
                          <a:latin typeface="Cambria" panose="02040503050406030204" pitchFamily="18" charset="0"/>
                          <a:ea typeface="Cambria" panose="02040503050406030204" pitchFamily="18" charset="0"/>
                        </a:rPr>
                        <a:t>Počet agentov (PFA/VFA/VIA/SDP) uvedených v jednotných návrhoch na zápis, zmenu zápisu a zrušenie zápisu v Registri FA a FP za rok (30.04.2021 – 30.04.2022)</a:t>
                      </a:r>
                    </a:p>
                  </a:txBody>
                  <a:tcPr/>
                </a:tc>
                <a:tc>
                  <a:txBody>
                    <a:bodyPr/>
                    <a:lstStyle/>
                    <a:p>
                      <a:r>
                        <a:rPr lang="sk-SK" sz="1600" dirty="0">
                          <a:latin typeface="Cambria" panose="02040503050406030204" pitchFamily="18" charset="0"/>
                          <a:ea typeface="Cambria" panose="02040503050406030204" pitchFamily="18" charset="0"/>
                        </a:rPr>
                        <a:t>23 112 subjektov (v 7966 návrhoch)</a:t>
                      </a:r>
                    </a:p>
                  </a:txBody>
                  <a:tcPr/>
                </a:tc>
                <a:extLst>
                  <a:ext uri="{0D108BD9-81ED-4DB2-BD59-A6C34878D82A}">
                    <a16:rowId xmlns:a16="http://schemas.microsoft.com/office/drawing/2014/main" val="4108894295"/>
                  </a:ext>
                </a:extLst>
              </a:tr>
              <a:tr h="996241">
                <a:tc>
                  <a:txBody>
                    <a:bodyPr/>
                    <a:lstStyle/>
                    <a:p>
                      <a:r>
                        <a:rPr lang="sk-SK" sz="1600" dirty="0">
                          <a:latin typeface="Cambria" panose="02040503050406030204" pitchFamily="18" charset="0"/>
                          <a:ea typeface="Cambria" panose="02040503050406030204" pitchFamily="18" charset="0"/>
                        </a:rPr>
                        <a:t>Počet agentov a poradcov </a:t>
                      </a:r>
                      <a:r>
                        <a:rPr lang="sk-SK" sz="1600" b="1" u="sng" dirty="0">
                          <a:latin typeface="Cambria" panose="02040503050406030204" pitchFamily="18" charset="0"/>
                          <a:ea typeface="Cambria" panose="02040503050406030204" pitchFamily="18" charset="0"/>
                        </a:rPr>
                        <a:t>zapísaných</a:t>
                      </a:r>
                      <a:r>
                        <a:rPr lang="sk-SK" sz="1600" dirty="0">
                          <a:latin typeface="Cambria" panose="02040503050406030204" pitchFamily="18" charset="0"/>
                          <a:ea typeface="Cambria" panose="02040503050406030204" pitchFamily="18" charset="0"/>
                        </a:rPr>
                        <a:t> do registra za rok (30.04.2021 – 30.04.2022)</a:t>
                      </a:r>
                    </a:p>
                  </a:txBody>
                  <a:tcPr/>
                </a:tc>
                <a:tc>
                  <a:txBody>
                    <a:bodyPr/>
                    <a:lstStyle/>
                    <a:p>
                      <a:r>
                        <a:rPr lang="sk-SK" sz="1600" dirty="0">
                          <a:latin typeface="Cambria" panose="02040503050406030204" pitchFamily="18" charset="0"/>
                          <a:ea typeface="Cambria" panose="02040503050406030204" pitchFamily="18" charset="0"/>
                        </a:rPr>
                        <a:t>7 960 subjektov (34,44% zo všetkých subjektov v návrhoch)</a:t>
                      </a:r>
                    </a:p>
                  </a:txBody>
                  <a:tcPr/>
                </a:tc>
                <a:extLst>
                  <a:ext uri="{0D108BD9-81ED-4DB2-BD59-A6C34878D82A}">
                    <a16:rowId xmlns:a16="http://schemas.microsoft.com/office/drawing/2014/main" val="1308229713"/>
                  </a:ext>
                </a:extLst>
              </a:tr>
              <a:tr h="996241">
                <a:tc>
                  <a:txBody>
                    <a:bodyPr/>
                    <a:lstStyle/>
                    <a:p>
                      <a:r>
                        <a:rPr lang="sk-SK" sz="1600" dirty="0">
                          <a:latin typeface="Cambria" panose="02040503050406030204" pitchFamily="18" charset="0"/>
                          <a:ea typeface="Cambria" panose="02040503050406030204" pitchFamily="18" charset="0"/>
                        </a:rPr>
                        <a:t>Počet agentov a poradcov </a:t>
                      </a:r>
                      <a:r>
                        <a:rPr lang="sk-SK" sz="1600" b="1" u="sng" dirty="0">
                          <a:latin typeface="Cambria" panose="02040503050406030204" pitchFamily="18" charset="0"/>
                          <a:ea typeface="Cambria" panose="02040503050406030204" pitchFamily="18" charset="0"/>
                        </a:rPr>
                        <a:t>zapísaných do registra prvý krát</a:t>
                      </a:r>
                      <a:r>
                        <a:rPr lang="sk-SK" sz="1600" dirty="0">
                          <a:latin typeface="Cambria" panose="02040503050406030204" pitchFamily="18" charset="0"/>
                          <a:ea typeface="Cambria" panose="02040503050406030204" pitchFamily="18" charset="0"/>
                        </a:rPr>
                        <a:t> za rok (30.04.2021 – 30.04.2022)</a:t>
                      </a:r>
                    </a:p>
                  </a:txBody>
                  <a:tcPr/>
                </a:tc>
                <a:tc>
                  <a:txBody>
                    <a:bodyPr/>
                    <a:lstStyle/>
                    <a:p>
                      <a:r>
                        <a:rPr lang="sk-SK" sz="1600" dirty="0">
                          <a:latin typeface="Cambria" panose="02040503050406030204" pitchFamily="18" charset="0"/>
                          <a:ea typeface="Cambria" panose="02040503050406030204" pitchFamily="18" charset="0"/>
                        </a:rPr>
                        <a:t>3 593 subjektov (45,14% zo všetkých zapísaných agentov)</a:t>
                      </a:r>
                    </a:p>
                  </a:txBody>
                  <a:tcPr/>
                </a:tc>
                <a:extLst>
                  <a:ext uri="{0D108BD9-81ED-4DB2-BD59-A6C34878D82A}">
                    <a16:rowId xmlns:a16="http://schemas.microsoft.com/office/drawing/2014/main" val="1046333115"/>
                  </a:ext>
                </a:extLst>
              </a:tr>
              <a:tr h="1045176">
                <a:tc>
                  <a:txBody>
                    <a:bodyPr/>
                    <a:lstStyle/>
                    <a:p>
                      <a:r>
                        <a:rPr lang="sk-SK" sz="1600" dirty="0">
                          <a:latin typeface="Cambria" panose="02040503050406030204" pitchFamily="18" charset="0"/>
                          <a:ea typeface="Cambria" panose="02040503050406030204" pitchFamily="18" charset="0"/>
                        </a:rPr>
                        <a:t>Počet agentov (PFA/VFA/VIA/SDP), ktorí za posledný rok (30.04.2021 – 30.04.2022) zmenili aspoň raz svojho navrhovateľa – „pendleri“</a:t>
                      </a:r>
                    </a:p>
                  </a:txBody>
                  <a:tcPr/>
                </a:tc>
                <a:tc>
                  <a:txBody>
                    <a:bodyPr/>
                    <a:lstStyle/>
                    <a:p>
                      <a:r>
                        <a:rPr lang="sk-SK" sz="1600" dirty="0">
                          <a:latin typeface="Cambria" panose="02040503050406030204" pitchFamily="18" charset="0"/>
                          <a:ea typeface="Cambria" panose="02040503050406030204" pitchFamily="18" charset="0"/>
                        </a:rPr>
                        <a:t>   210 subjektov</a:t>
                      </a:r>
                    </a:p>
                  </a:txBody>
                  <a:tcPr/>
                </a:tc>
                <a:extLst>
                  <a:ext uri="{0D108BD9-81ED-4DB2-BD59-A6C34878D82A}">
                    <a16:rowId xmlns:a16="http://schemas.microsoft.com/office/drawing/2014/main" val="260815042"/>
                  </a:ext>
                </a:extLst>
              </a:tr>
            </a:tbl>
          </a:graphicData>
        </a:graphic>
      </p:graphicFrame>
    </p:spTree>
    <p:extLst>
      <p:ext uri="{BB962C8B-B14F-4D97-AF65-F5344CB8AC3E}">
        <p14:creationId xmlns:p14="http://schemas.microsoft.com/office/powerpoint/2010/main" val="114684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A0099-3D70-4A04-8826-1C63708EAFAC}"/>
              </a:ext>
            </a:extLst>
          </p:cNvPr>
          <p:cNvSpPr>
            <a:spLocks noGrp="1"/>
          </p:cNvSpPr>
          <p:nvPr>
            <p:ph sz="quarter" idx="14"/>
          </p:nvPr>
        </p:nvSpPr>
        <p:spPr>
          <a:xfrm>
            <a:off x="628650" y="1065225"/>
            <a:ext cx="7886700" cy="4859371"/>
          </a:xfrm>
        </p:spPr>
        <p:txBody>
          <a:bodyPr/>
          <a:lstStyle/>
          <a:p>
            <a:pPr marL="0" indent="0">
              <a:buNone/>
            </a:pPr>
            <a:r>
              <a:rPr lang="sk-SK" sz="1600" b="1" dirty="0">
                <a:ea typeface="Cambria" panose="02040503050406030204" pitchFamily="18" charset="0"/>
              </a:rPr>
              <a:t>Počet SFA a FP v PaZ:</a:t>
            </a:r>
          </a:p>
          <a:p>
            <a:pPr marL="0" indent="0">
              <a:buNone/>
            </a:pPr>
            <a:endParaRPr lang="sk-SK" dirty="0"/>
          </a:p>
          <a:p>
            <a:pPr marL="0" indent="0">
              <a:buNone/>
            </a:pPr>
            <a:endParaRPr lang="sk-SK" dirty="0"/>
          </a:p>
          <a:p>
            <a:pPr marL="0" indent="0">
              <a:buNone/>
            </a:pPr>
            <a:endParaRPr lang="sk-SK" dirty="0"/>
          </a:p>
          <a:p>
            <a:pPr marL="0" indent="0">
              <a:buNone/>
            </a:pPr>
            <a:endParaRPr lang="sk-SK" sz="800" b="1" dirty="0"/>
          </a:p>
          <a:p>
            <a:pPr marL="0" indent="0">
              <a:buNone/>
            </a:pPr>
            <a:r>
              <a:rPr lang="sk-SK" sz="1600" b="1" dirty="0">
                <a:ea typeface="Cambria" panose="02040503050406030204" pitchFamily="18" charset="0"/>
              </a:rPr>
              <a:t>Počet SFA v PaZ </a:t>
            </a:r>
            <a:r>
              <a:rPr lang="sk-SK" sz="1600" dirty="0">
                <a:ea typeface="Cambria" panose="02040503050406030204" pitchFamily="18" charset="0"/>
              </a:rPr>
              <a:t>– časový rad 01.02.2019 (432 SFA) – 01.05.2022 (359 SFA):</a:t>
            </a:r>
          </a:p>
          <a:p>
            <a:pPr marL="0" indent="0">
              <a:buNone/>
            </a:pPr>
            <a:endParaRPr lang="sk-SK" sz="1800" dirty="0"/>
          </a:p>
          <a:p>
            <a:pPr marL="0" indent="0">
              <a:buNone/>
            </a:pPr>
            <a:endParaRPr lang="sk-SK" dirty="0"/>
          </a:p>
          <a:p>
            <a:pPr marL="0" indent="0">
              <a:buNone/>
            </a:pPr>
            <a:endParaRPr lang="sk-SK" dirty="0"/>
          </a:p>
        </p:txBody>
      </p:sp>
      <p:sp>
        <p:nvSpPr>
          <p:cNvPr id="3" name="Footer Placeholder 2">
            <a:extLst>
              <a:ext uri="{FF2B5EF4-FFF2-40B4-BE49-F238E27FC236}">
                <a16:creationId xmlns:a16="http://schemas.microsoft.com/office/drawing/2014/main" id="{C203A6E1-8ADA-4342-9927-98E68272D3D4}"/>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F07A8312-E0E4-4395-98F0-DD26BFC969C9}"/>
              </a:ext>
            </a:extLst>
          </p:cNvPr>
          <p:cNvSpPr>
            <a:spLocks noGrp="1"/>
          </p:cNvSpPr>
          <p:nvPr>
            <p:ph type="sldNum" sz="quarter" idx="12"/>
          </p:nvPr>
        </p:nvSpPr>
        <p:spPr/>
        <p:txBody>
          <a:bodyPr/>
          <a:lstStyle/>
          <a:p>
            <a:fld id="{5DD979C4-B72D-9549-BD86-64D2882017CF}" type="slidenum">
              <a:rPr lang="sk-SK" smtClean="0"/>
              <a:pPr/>
              <a:t>5</a:t>
            </a:fld>
            <a:endParaRPr lang="sk-SK" dirty="0"/>
          </a:p>
        </p:txBody>
      </p:sp>
      <p:sp>
        <p:nvSpPr>
          <p:cNvPr id="5" name="Text Placeholder 4">
            <a:extLst>
              <a:ext uri="{FF2B5EF4-FFF2-40B4-BE49-F238E27FC236}">
                <a16:creationId xmlns:a16="http://schemas.microsoft.com/office/drawing/2014/main" id="{2F09848D-52C1-4F60-B716-29836CE21695}"/>
              </a:ext>
            </a:extLst>
          </p:cNvPr>
          <p:cNvSpPr>
            <a:spLocks noGrp="1"/>
          </p:cNvSpPr>
          <p:nvPr>
            <p:ph type="body" sz="quarter" idx="13"/>
          </p:nvPr>
        </p:nvSpPr>
        <p:spPr/>
        <p:txBody>
          <a:bodyPr>
            <a:normAutofit/>
          </a:bodyPr>
          <a:lstStyle/>
          <a:p>
            <a:r>
              <a:rPr lang="sk-SK" sz="2000" dirty="0"/>
              <a:t>II. Štatistika subjektov z sektore PaZ</a:t>
            </a:r>
          </a:p>
        </p:txBody>
      </p:sp>
      <p:graphicFrame>
        <p:nvGraphicFramePr>
          <p:cNvPr id="6" name="Table 6">
            <a:extLst>
              <a:ext uri="{FF2B5EF4-FFF2-40B4-BE49-F238E27FC236}">
                <a16:creationId xmlns:a16="http://schemas.microsoft.com/office/drawing/2014/main" id="{677F750E-CADD-43A1-89FE-F60A47606810}"/>
              </a:ext>
            </a:extLst>
          </p:cNvPr>
          <p:cNvGraphicFramePr>
            <a:graphicFrameLocks noGrp="1"/>
          </p:cNvGraphicFramePr>
          <p:nvPr>
            <p:extLst>
              <p:ext uri="{D42A27DB-BD31-4B8C-83A1-F6EECF244321}">
                <p14:modId xmlns:p14="http://schemas.microsoft.com/office/powerpoint/2010/main" val="104173480"/>
              </p:ext>
            </p:extLst>
          </p:nvPr>
        </p:nvGraphicFramePr>
        <p:xfrm>
          <a:off x="628650" y="1501510"/>
          <a:ext cx="7886700" cy="1112520"/>
        </p:xfrm>
        <a:graphic>
          <a:graphicData uri="http://schemas.openxmlformats.org/drawingml/2006/table">
            <a:tbl>
              <a:tblPr firstRow="1" bandRow="1">
                <a:tableStyleId>{7DF18680-E054-41AD-8BC1-D1AEF772440D}</a:tableStyleId>
              </a:tblPr>
              <a:tblGrid>
                <a:gridCol w="1577340">
                  <a:extLst>
                    <a:ext uri="{9D8B030D-6E8A-4147-A177-3AD203B41FA5}">
                      <a16:colId xmlns:a16="http://schemas.microsoft.com/office/drawing/2014/main" val="2983017069"/>
                    </a:ext>
                  </a:extLst>
                </a:gridCol>
                <a:gridCol w="1577340">
                  <a:extLst>
                    <a:ext uri="{9D8B030D-6E8A-4147-A177-3AD203B41FA5}">
                      <a16:colId xmlns:a16="http://schemas.microsoft.com/office/drawing/2014/main" val="2801888662"/>
                    </a:ext>
                  </a:extLst>
                </a:gridCol>
                <a:gridCol w="1577340">
                  <a:extLst>
                    <a:ext uri="{9D8B030D-6E8A-4147-A177-3AD203B41FA5}">
                      <a16:colId xmlns:a16="http://schemas.microsoft.com/office/drawing/2014/main" val="3885452432"/>
                    </a:ext>
                  </a:extLst>
                </a:gridCol>
                <a:gridCol w="1577340">
                  <a:extLst>
                    <a:ext uri="{9D8B030D-6E8A-4147-A177-3AD203B41FA5}">
                      <a16:colId xmlns:a16="http://schemas.microsoft.com/office/drawing/2014/main" val="1257311406"/>
                    </a:ext>
                  </a:extLst>
                </a:gridCol>
                <a:gridCol w="1577340">
                  <a:extLst>
                    <a:ext uri="{9D8B030D-6E8A-4147-A177-3AD203B41FA5}">
                      <a16:colId xmlns:a16="http://schemas.microsoft.com/office/drawing/2014/main" val="2290409821"/>
                    </a:ext>
                  </a:extLst>
                </a:gridCol>
              </a:tblGrid>
              <a:tr h="370840">
                <a:tc>
                  <a:txBody>
                    <a:bodyPr/>
                    <a:lstStyle/>
                    <a:p>
                      <a:endParaRPr lang="sk-SK" sz="1600" dirty="0">
                        <a:latin typeface="Cambria" panose="02040503050406030204" pitchFamily="18" charset="0"/>
                        <a:ea typeface="Cambria" panose="02040503050406030204" pitchFamily="18" charset="0"/>
                      </a:endParaRPr>
                    </a:p>
                  </a:txBody>
                  <a:tcPr/>
                </a:tc>
                <a:tc>
                  <a:txBody>
                    <a:bodyPr/>
                    <a:lstStyle/>
                    <a:p>
                      <a:r>
                        <a:rPr lang="sk-SK" sz="1600" dirty="0">
                          <a:latin typeface="Cambria" panose="02040503050406030204" pitchFamily="18" charset="0"/>
                          <a:ea typeface="Cambria" panose="02040503050406030204" pitchFamily="18" charset="0"/>
                        </a:rPr>
                        <a:t>30.04.2021</a:t>
                      </a:r>
                    </a:p>
                  </a:txBody>
                  <a:tcPr/>
                </a:tc>
                <a:tc>
                  <a:txBody>
                    <a:bodyPr/>
                    <a:lstStyle/>
                    <a:p>
                      <a:r>
                        <a:rPr lang="sk-SK" sz="1600" dirty="0">
                          <a:latin typeface="Cambria" panose="02040503050406030204" pitchFamily="18" charset="0"/>
                          <a:ea typeface="Cambria" panose="02040503050406030204" pitchFamily="18" charset="0"/>
                        </a:rPr>
                        <a:t>+ prírastok</a:t>
                      </a:r>
                    </a:p>
                  </a:txBody>
                  <a:tcPr/>
                </a:tc>
                <a:tc>
                  <a:txBody>
                    <a:bodyPr/>
                    <a:lstStyle/>
                    <a:p>
                      <a:pPr marL="285750" indent="-285750">
                        <a:buFontTx/>
                        <a:buChar char="-"/>
                      </a:pPr>
                      <a:r>
                        <a:rPr lang="sk-SK" sz="1600" dirty="0">
                          <a:latin typeface="Cambria" panose="02040503050406030204" pitchFamily="18" charset="0"/>
                          <a:ea typeface="Cambria" panose="02040503050406030204" pitchFamily="18" charset="0"/>
                        </a:rPr>
                        <a:t>úbytok</a:t>
                      </a:r>
                    </a:p>
                  </a:txBody>
                  <a:tcPr/>
                </a:tc>
                <a:tc>
                  <a:txBody>
                    <a:bodyPr/>
                    <a:lstStyle/>
                    <a:p>
                      <a:r>
                        <a:rPr lang="sk-SK" sz="1600" dirty="0">
                          <a:latin typeface="Cambria" panose="02040503050406030204" pitchFamily="18" charset="0"/>
                          <a:ea typeface="Cambria" panose="02040503050406030204" pitchFamily="18" charset="0"/>
                        </a:rPr>
                        <a:t>30.04.2022</a:t>
                      </a:r>
                    </a:p>
                  </a:txBody>
                  <a:tcPr/>
                </a:tc>
                <a:extLst>
                  <a:ext uri="{0D108BD9-81ED-4DB2-BD59-A6C34878D82A}">
                    <a16:rowId xmlns:a16="http://schemas.microsoft.com/office/drawing/2014/main" val="2118557822"/>
                  </a:ext>
                </a:extLst>
              </a:tr>
              <a:tr h="370840">
                <a:tc>
                  <a:txBody>
                    <a:bodyPr/>
                    <a:lstStyle/>
                    <a:p>
                      <a:r>
                        <a:rPr lang="sk-SK" sz="1600" dirty="0">
                          <a:latin typeface="Cambria" panose="02040503050406030204" pitchFamily="18" charset="0"/>
                          <a:ea typeface="Cambria" panose="02040503050406030204" pitchFamily="18" charset="0"/>
                        </a:rPr>
                        <a:t>SFA</a:t>
                      </a:r>
                    </a:p>
                  </a:txBody>
                  <a:tcPr/>
                </a:tc>
                <a:tc>
                  <a:txBody>
                    <a:bodyPr/>
                    <a:lstStyle/>
                    <a:p>
                      <a:r>
                        <a:rPr lang="sk-SK" sz="1600" dirty="0">
                          <a:latin typeface="Cambria" panose="02040503050406030204" pitchFamily="18" charset="0"/>
                          <a:ea typeface="Cambria" panose="02040503050406030204" pitchFamily="18" charset="0"/>
                        </a:rPr>
                        <a:t>366</a:t>
                      </a:r>
                    </a:p>
                  </a:txBody>
                  <a:tcPr/>
                </a:tc>
                <a:tc>
                  <a:txBody>
                    <a:bodyPr/>
                    <a:lstStyle/>
                    <a:p>
                      <a:r>
                        <a:rPr lang="sk-SK" sz="1600" dirty="0">
                          <a:latin typeface="Cambria" panose="02040503050406030204" pitchFamily="18" charset="0"/>
                          <a:ea typeface="Cambria" panose="02040503050406030204" pitchFamily="18" charset="0"/>
                        </a:rPr>
                        <a:t>+ 10</a:t>
                      </a:r>
                    </a:p>
                  </a:txBody>
                  <a:tcPr/>
                </a:tc>
                <a:tc>
                  <a:txBody>
                    <a:bodyPr/>
                    <a:lstStyle/>
                    <a:p>
                      <a:pPr marL="285750" indent="-285750">
                        <a:buFontTx/>
                        <a:buChar char="-"/>
                      </a:pPr>
                      <a:r>
                        <a:rPr lang="sk-SK" sz="1600" dirty="0">
                          <a:latin typeface="Cambria" panose="02040503050406030204" pitchFamily="18" charset="0"/>
                          <a:ea typeface="Cambria" panose="02040503050406030204" pitchFamily="18" charset="0"/>
                        </a:rPr>
                        <a:t>17</a:t>
                      </a:r>
                    </a:p>
                  </a:txBody>
                  <a:tcPr/>
                </a:tc>
                <a:tc>
                  <a:txBody>
                    <a:bodyPr/>
                    <a:lstStyle/>
                    <a:p>
                      <a:r>
                        <a:rPr lang="sk-SK" sz="1600" dirty="0">
                          <a:latin typeface="Cambria" panose="02040503050406030204" pitchFamily="18" charset="0"/>
                          <a:ea typeface="Cambria" panose="02040503050406030204" pitchFamily="18" charset="0"/>
                        </a:rPr>
                        <a:t>359</a:t>
                      </a:r>
                    </a:p>
                  </a:txBody>
                  <a:tcPr/>
                </a:tc>
                <a:extLst>
                  <a:ext uri="{0D108BD9-81ED-4DB2-BD59-A6C34878D82A}">
                    <a16:rowId xmlns:a16="http://schemas.microsoft.com/office/drawing/2014/main" val="2287481413"/>
                  </a:ext>
                </a:extLst>
              </a:tr>
              <a:tr h="370840">
                <a:tc>
                  <a:txBody>
                    <a:bodyPr/>
                    <a:lstStyle/>
                    <a:p>
                      <a:r>
                        <a:rPr lang="sk-SK" sz="1600" dirty="0">
                          <a:latin typeface="Cambria" panose="02040503050406030204" pitchFamily="18" charset="0"/>
                          <a:ea typeface="Cambria" panose="02040503050406030204" pitchFamily="18" charset="0"/>
                        </a:rPr>
                        <a:t>FP</a:t>
                      </a:r>
                    </a:p>
                  </a:txBody>
                  <a:tcPr/>
                </a:tc>
                <a:tc>
                  <a:txBody>
                    <a:bodyPr/>
                    <a:lstStyle/>
                    <a:p>
                      <a:r>
                        <a:rPr lang="sk-SK" sz="1600" dirty="0">
                          <a:latin typeface="Cambria" panose="02040503050406030204" pitchFamily="18" charset="0"/>
                          <a:ea typeface="Cambria" panose="02040503050406030204" pitchFamily="18" charset="0"/>
                        </a:rPr>
                        <a:t>2</a:t>
                      </a:r>
                    </a:p>
                  </a:txBody>
                  <a:tcPr/>
                </a:tc>
                <a:tc>
                  <a:txBody>
                    <a:bodyPr/>
                    <a:lstStyle/>
                    <a:p>
                      <a:r>
                        <a:rPr lang="sk-SK" sz="1600" dirty="0">
                          <a:latin typeface="Cambria" panose="02040503050406030204" pitchFamily="18" charset="0"/>
                          <a:ea typeface="Cambria" panose="02040503050406030204" pitchFamily="18" charset="0"/>
                        </a:rPr>
                        <a:t>+ 0</a:t>
                      </a:r>
                    </a:p>
                  </a:txBody>
                  <a:tcPr/>
                </a:tc>
                <a:tc>
                  <a:txBody>
                    <a:bodyPr/>
                    <a:lstStyle/>
                    <a:p>
                      <a:pPr marL="285750" indent="-285750">
                        <a:buFontTx/>
                        <a:buChar char="-"/>
                      </a:pPr>
                      <a:r>
                        <a:rPr lang="sk-SK" sz="1600" dirty="0">
                          <a:latin typeface="Cambria" panose="02040503050406030204" pitchFamily="18" charset="0"/>
                          <a:ea typeface="Cambria" panose="02040503050406030204" pitchFamily="18" charset="0"/>
                        </a:rPr>
                        <a:t>1</a:t>
                      </a:r>
                    </a:p>
                  </a:txBody>
                  <a:tcPr/>
                </a:tc>
                <a:tc>
                  <a:txBody>
                    <a:bodyPr/>
                    <a:lstStyle/>
                    <a:p>
                      <a:r>
                        <a:rPr lang="sk-SK" sz="1600" dirty="0">
                          <a:latin typeface="Cambria" panose="02040503050406030204" pitchFamily="18" charset="0"/>
                          <a:ea typeface="Cambria" panose="02040503050406030204" pitchFamily="18" charset="0"/>
                        </a:rPr>
                        <a:t>1</a:t>
                      </a:r>
                    </a:p>
                  </a:txBody>
                  <a:tcPr/>
                </a:tc>
                <a:extLst>
                  <a:ext uri="{0D108BD9-81ED-4DB2-BD59-A6C34878D82A}">
                    <a16:rowId xmlns:a16="http://schemas.microsoft.com/office/drawing/2014/main" val="1750615185"/>
                  </a:ext>
                </a:extLst>
              </a:tr>
            </a:tbl>
          </a:graphicData>
        </a:graphic>
      </p:graphicFrame>
      <p:pic>
        <p:nvPicPr>
          <p:cNvPr id="8" name="Picture 7">
            <a:extLst>
              <a:ext uri="{FF2B5EF4-FFF2-40B4-BE49-F238E27FC236}">
                <a16:creationId xmlns:a16="http://schemas.microsoft.com/office/drawing/2014/main" id="{73D59195-A5AC-4BF5-8F68-07EF83B7F539}"/>
              </a:ext>
            </a:extLst>
          </p:cNvPr>
          <p:cNvPicPr>
            <a:picLocks noChangeAspect="1"/>
          </p:cNvPicPr>
          <p:nvPr/>
        </p:nvPicPr>
        <p:blipFill>
          <a:blip r:embed="rId2"/>
          <a:stretch>
            <a:fillRect/>
          </a:stretch>
        </p:blipFill>
        <p:spPr>
          <a:xfrm>
            <a:off x="2370361" y="3308198"/>
            <a:ext cx="4403277" cy="2613225"/>
          </a:xfrm>
          <a:prstGeom prst="rect">
            <a:avLst/>
          </a:prstGeom>
          <a:ln>
            <a:solidFill>
              <a:schemeClr val="accent1">
                <a:alpha val="85000"/>
              </a:schemeClr>
            </a:solidFill>
          </a:ln>
        </p:spPr>
      </p:pic>
    </p:spTree>
    <p:extLst>
      <p:ext uri="{BB962C8B-B14F-4D97-AF65-F5344CB8AC3E}">
        <p14:creationId xmlns:p14="http://schemas.microsoft.com/office/powerpoint/2010/main" val="15104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DE50B3B-E54E-48F2-95D9-893CBD01789A}"/>
              </a:ext>
            </a:extLst>
          </p:cNvPr>
          <p:cNvSpPr>
            <a:spLocks noGrp="1"/>
          </p:cNvSpPr>
          <p:nvPr>
            <p:ph sz="quarter" idx="14"/>
          </p:nvPr>
        </p:nvSpPr>
        <p:spPr>
          <a:xfrm>
            <a:off x="628650" y="1267200"/>
            <a:ext cx="3943349" cy="4852800"/>
          </a:xfrm>
          <a:ln>
            <a:solidFill>
              <a:srgbClr val="FF0000"/>
            </a:solidFill>
          </a:ln>
        </p:spPr>
        <p:txBody>
          <a:bodyPr>
            <a:normAutofit/>
          </a:bodyPr>
          <a:lstStyle/>
          <a:p>
            <a:pPr marL="0" indent="0">
              <a:buNone/>
            </a:pPr>
            <a:r>
              <a:rPr lang="sk-SK" sz="1800" b="1" dirty="0">
                <a:ea typeface="Cambria" panose="02040503050406030204" pitchFamily="18" charset="0"/>
              </a:rPr>
              <a:t>Počet PFA v PaZ </a:t>
            </a:r>
          </a:p>
          <a:p>
            <a:pPr marL="0" indent="0">
              <a:buNone/>
            </a:pPr>
            <a:r>
              <a:rPr lang="sk-SK" sz="1800" dirty="0">
                <a:ea typeface="Cambria" panose="02040503050406030204" pitchFamily="18" charset="0"/>
              </a:rPr>
              <a:t>časový rad 01.02.2019 (14 539 PFA) – 01.05.2022 (14 742 PFA): </a:t>
            </a:r>
          </a:p>
        </p:txBody>
      </p:sp>
      <p:sp>
        <p:nvSpPr>
          <p:cNvPr id="7" name="Content Placeholder 6">
            <a:extLst>
              <a:ext uri="{FF2B5EF4-FFF2-40B4-BE49-F238E27FC236}">
                <a16:creationId xmlns:a16="http://schemas.microsoft.com/office/drawing/2014/main" id="{8C23F68B-174C-47EF-AB76-20989F6AEBEF}"/>
              </a:ext>
            </a:extLst>
          </p:cNvPr>
          <p:cNvSpPr>
            <a:spLocks noGrp="1"/>
          </p:cNvSpPr>
          <p:nvPr>
            <p:ph sz="quarter" idx="15"/>
          </p:nvPr>
        </p:nvSpPr>
        <p:spPr>
          <a:xfrm>
            <a:off x="4572000" y="1267200"/>
            <a:ext cx="3943350" cy="4852800"/>
          </a:xfrm>
          <a:ln>
            <a:solidFill>
              <a:srgbClr val="FF0000"/>
            </a:solidFill>
          </a:ln>
        </p:spPr>
        <p:txBody>
          <a:bodyPr/>
          <a:lstStyle/>
          <a:p>
            <a:pPr marL="0" indent="0">
              <a:buNone/>
            </a:pPr>
            <a:r>
              <a:rPr lang="sk-SK" sz="1800" b="1" dirty="0">
                <a:ea typeface="Cambria" panose="02040503050406030204" pitchFamily="18" charset="0"/>
              </a:rPr>
              <a:t>Počet VFA v PaZ </a:t>
            </a:r>
          </a:p>
          <a:p>
            <a:pPr marL="0" indent="0">
              <a:buNone/>
            </a:pPr>
            <a:r>
              <a:rPr lang="sk-SK" sz="1800" dirty="0">
                <a:ea typeface="Cambria" panose="02040503050406030204" pitchFamily="18" charset="0"/>
              </a:rPr>
              <a:t>časový rad 01.02.2019 (8 773 VFA) –   01.05.2022 (6 008 VFA): </a:t>
            </a:r>
          </a:p>
          <a:p>
            <a:pPr marL="0" indent="0">
              <a:buNone/>
            </a:pPr>
            <a:endParaRPr lang="sk-SK" dirty="0"/>
          </a:p>
        </p:txBody>
      </p:sp>
      <p:sp>
        <p:nvSpPr>
          <p:cNvPr id="3" name="Footer Placeholder 2">
            <a:extLst>
              <a:ext uri="{FF2B5EF4-FFF2-40B4-BE49-F238E27FC236}">
                <a16:creationId xmlns:a16="http://schemas.microsoft.com/office/drawing/2014/main" id="{7538DA0A-4CE1-4133-BB4D-F4AE48E674BB}"/>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236E453E-DD1D-4D13-BAA0-FC791E918795}"/>
              </a:ext>
            </a:extLst>
          </p:cNvPr>
          <p:cNvSpPr>
            <a:spLocks noGrp="1"/>
          </p:cNvSpPr>
          <p:nvPr>
            <p:ph type="sldNum" sz="quarter" idx="12"/>
          </p:nvPr>
        </p:nvSpPr>
        <p:spPr/>
        <p:txBody>
          <a:bodyPr/>
          <a:lstStyle/>
          <a:p>
            <a:fld id="{5DD979C4-B72D-9549-BD86-64D2882017CF}" type="slidenum">
              <a:rPr lang="sk-SK" smtClean="0"/>
              <a:pPr/>
              <a:t>6</a:t>
            </a:fld>
            <a:endParaRPr lang="sk-SK" dirty="0"/>
          </a:p>
        </p:txBody>
      </p:sp>
      <p:sp>
        <p:nvSpPr>
          <p:cNvPr id="5" name="Text Placeholder 4">
            <a:extLst>
              <a:ext uri="{FF2B5EF4-FFF2-40B4-BE49-F238E27FC236}">
                <a16:creationId xmlns:a16="http://schemas.microsoft.com/office/drawing/2014/main" id="{805A24FE-3C61-4824-94E2-9FBDA6139C1C}"/>
              </a:ext>
            </a:extLst>
          </p:cNvPr>
          <p:cNvSpPr>
            <a:spLocks noGrp="1"/>
          </p:cNvSpPr>
          <p:nvPr>
            <p:ph type="body" sz="quarter" idx="13"/>
          </p:nvPr>
        </p:nvSpPr>
        <p:spPr/>
        <p:txBody>
          <a:bodyPr>
            <a:normAutofit/>
          </a:bodyPr>
          <a:lstStyle/>
          <a:p>
            <a:r>
              <a:rPr lang="sk-SK" sz="2000" dirty="0"/>
              <a:t>II. Štatistika subjektov z sektore PaZ</a:t>
            </a:r>
          </a:p>
          <a:p>
            <a:endParaRPr lang="sk-SK" dirty="0"/>
          </a:p>
        </p:txBody>
      </p:sp>
      <p:pic>
        <p:nvPicPr>
          <p:cNvPr id="17" name="Picture 16">
            <a:extLst>
              <a:ext uri="{FF2B5EF4-FFF2-40B4-BE49-F238E27FC236}">
                <a16:creationId xmlns:a16="http://schemas.microsoft.com/office/drawing/2014/main" id="{4C9DFD4B-587B-4C0A-A694-6B932EA2562E}"/>
              </a:ext>
            </a:extLst>
          </p:cNvPr>
          <p:cNvPicPr>
            <a:picLocks noChangeAspect="1"/>
          </p:cNvPicPr>
          <p:nvPr/>
        </p:nvPicPr>
        <p:blipFill>
          <a:blip r:embed="rId2"/>
          <a:stretch>
            <a:fillRect/>
          </a:stretch>
        </p:blipFill>
        <p:spPr>
          <a:xfrm>
            <a:off x="752844" y="2396970"/>
            <a:ext cx="3694960" cy="3522031"/>
          </a:xfrm>
          <a:prstGeom prst="rect">
            <a:avLst/>
          </a:prstGeom>
          <a:solidFill>
            <a:schemeClr val="accent1"/>
          </a:solidFill>
          <a:ln>
            <a:solidFill>
              <a:schemeClr val="accent1">
                <a:alpha val="90000"/>
              </a:schemeClr>
            </a:solidFill>
          </a:ln>
        </p:spPr>
      </p:pic>
      <p:pic>
        <p:nvPicPr>
          <p:cNvPr id="19" name="Picture 18">
            <a:extLst>
              <a:ext uri="{FF2B5EF4-FFF2-40B4-BE49-F238E27FC236}">
                <a16:creationId xmlns:a16="http://schemas.microsoft.com/office/drawing/2014/main" id="{FBC2E3F6-63ED-479D-8AC9-80AAC8666665}"/>
              </a:ext>
            </a:extLst>
          </p:cNvPr>
          <p:cNvPicPr>
            <a:picLocks noChangeAspect="1"/>
          </p:cNvPicPr>
          <p:nvPr/>
        </p:nvPicPr>
        <p:blipFill>
          <a:blip r:embed="rId3"/>
          <a:stretch>
            <a:fillRect/>
          </a:stretch>
        </p:blipFill>
        <p:spPr>
          <a:xfrm>
            <a:off x="4700461" y="2396970"/>
            <a:ext cx="3690695" cy="3522031"/>
          </a:xfrm>
          <a:prstGeom prst="rect">
            <a:avLst/>
          </a:prstGeom>
          <a:ln>
            <a:solidFill>
              <a:schemeClr val="accent1">
                <a:alpha val="90000"/>
              </a:schemeClr>
            </a:solidFill>
          </a:ln>
        </p:spPr>
      </p:pic>
    </p:spTree>
    <p:extLst>
      <p:ext uri="{BB962C8B-B14F-4D97-AF65-F5344CB8AC3E}">
        <p14:creationId xmlns:p14="http://schemas.microsoft.com/office/powerpoint/2010/main" val="402117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36F3C3C-DF65-455B-BAA0-438C01952472}"/>
              </a:ext>
            </a:extLst>
          </p:cNvPr>
          <p:cNvSpPr>
            <a:spLocks noGrp="1"/>
          </p:cNvSpPr>
          <p:nvPr>
            <p:ph sz="quarter" idx="14"/>
          </p:nvPr>
        </p:nvSpPr>
        <p:spPr>
          <a:xfrm>
            <a:off x="628650" y="1136342"/>
            <a:ext cx="7886700" cy="5237470"/>
          </a:xfrm>
        </p:spPr>
        <p:txBody>
          <a:bodyPr/>
          <a:lstStyle/>
          <a:p>
            <a:pPr marL="0" indent="0">
              <a:buNone/>
            </a:pPr>
            <a:r>
              <a:rPr lang="sk-SK" sz="1600" b="1" dirty="0"/>
              <a:t>» Porovnanie počtu a objemu sprostredkovaných zmlúv v rokoch 2020 a 2021:</a:t>
            </a:r>
          </a:p>
          <a:p>
            <a:r>
              <a:rPr lang="sk-SK" sz="1600" dirty="0"/>
              <a:t>Životné poistenie:</a:t>
            </a:r>
          </a:p>
          <a:p>
            <a:endParaRPr lang="sk-SK" dirty="0"/>
          </a:p>
          <a:p>
            <a:pPr marL="0" indent="0">
              <a:buNone/>
            </a:pPr>
            <a:endParaRPr lang="sk-SK" dirty="0"/>
          </a:p>
          <a:p>
            <a:pPr marL="0" indent="0">
              <a:buNone/>
            </a:pPr>
            <a:endParaRPr lang="sk-SK" dirty="0"/>
          </a:p>
          <a:p>
            <a:r>
              <a:rPr lang="sk-SK" sz="1600" dirty="0"/>
              <a:t>Neživotné poistenie:</a:t>
            </a:r>
          </a:p>
          <a:p>
            <a:endParaRPr lang="sk-SK" dirty="0"/>
          </a:p>
          <a:p>
            <a:endParaRPr lang="sk-SK" dirty="0"/>
          </a:p>
          <a:p>
            <a:endParaRPr lang="sk-SK" dirty="0"/>
          </a:p>
          <a:p>
            <a:r>
              <a:rPr lang="sk-SK" sz="1600" dirty="0"/>
              <a:t>Zaistenie:</a:t>
            </a:r>
          </a:p>
          <a:p>
            <a:endParaRPr lang="sk-SK" dirty="0"/>
          </a:p>
          <a:p>
            <a:pPr marL="0" indent="0">
              <a:buNone/>
            </a:pPr>
            <a:endParaRPr lang="sk-SK" dirty="0"/>
          </a:p>
          <a:p>
            <a:pPr marL="0" indent="0">
              <a:buNone/>
            </a:pPr>
            <a:endParaRPr lang="sk-SK" dirty="0"/>
          </a:p>
        </p:txBody>
      </p:sp>
      <p:sp>
        <p:nvSpPr>
          <p:cNvPr id="4" name="Footer Placeholder 3">
            <a:extLst>
              <a:ext uri="{FF2B5EF4-FFF2-40B4-BE49-F238E27FC236}">
                <a16:creationId xmlns:a16="http://schemas.microsoft.com/office/drawing/2014/main" id="{0126AD98-462D-42AC-B965-31A73AD6DE97}"/>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5" name="Slide Number Placeholder 4">
            <a:extLst>
              <a:ext uri="{FF2B5EF4-FFF2-40B4-BE49-F238E27FC236}">
                <a16:creationId xmlns:a16="http://schemas.microsoft.com/office/drawing/2014/main" id="{6BD9632E-5113-4022-999D-96598704317B}"/>
              </a:ext>
            </a:extLst>
          </p:cNvPr>
          <p:cNvSpPr>
            <a:spLocks noGrp="1"/>
          </p:cNvSpPr>
          <p:nvPr>
            <p:ph type="sldNum" sz="quarter" idx="12"/>
          </p:nvPr>
        </p:nvSpPr>
        <p:spPr/>
        <p:txBody>
          <a:bodyPr/>
          <a:lstStyle/>
          <a:p>
            <a:fld id="{5DD979C4-B72D-9549-BD86-64D2882017CF}" type="slidenum">
              <a:rPr lang="sk-SK" smtClean="0"/>
              <a:pPr/>
              <a:t>7</a:t>
            </a:fld>
            <a:endParaRPr lang="sk-SK" dirty="0"/>
          </a:p>
        </p:txBody>
      </p:sp>
      <p:sp>
        <p:nvSpPr>
          <p:cNvPr id="6" name="Text Placeholder 5">
            <a:extLst>
              <a:ext uri="{FF2B5EF4-FFF2-40B4-BE49-F238E27FC236}">
                <a16:creationId xmlns:a16="http://schemas.microsoft.com/office/drawing/2014/main" id="{01A22DEB-8840-4647-A66B-62D563E8B28A}"/>
              </a:ext>
            </a:extLst>
          </p:cNvPr>
          <p:cNvSpPr>
            <a:spLocks noGrp="1"/>
          </p:cNvSpPr>
          <p:nvPr>
            <p:ph type="body" sz="quarter" idx="13"/>
          </p:nvPr>
        </p:nvSpPr>
        <p:spPr/>
        <p:txBody>
          <a:bodyPr>
            <a:normAutofit/>
          </a:bodyPr>
          <a:lstStyle/>
          <a:p>
            <a:r>
              <a:rPr lang="sk-SK" sz="2000" dirty="0"/>
              <a:t>II. Štatistika subjektov z sektore PaZ</a:t>
            </a:r>
          </a:p>
          <a:p>
            <a:endParaRPr lang="sk-SK" dirty="0"/>
          </a:p>
        </p:txBody>
      </p:sp>
      <p:graphicFrame>
        <p:nvGraphicFramePr>
          <p:cNvPr id="8" name="Table 8">
            <a:extLst>
              <a:ext uri="{FF2B5EF4-FFF2-40B4-BE49-F238E27FC236}">
                <a16:creationId xmlns:a16="http://schemas.microsoft.com/office/drawing/2014/main" id="{F2AC62DD-76B0-4585-9165-1B27611B66E1}"/>
              </a:ext>
            </a:extLst>
          </p:cNvPr>
          <p:cNvGraphicFramePr>
            <a:graphicFrameLocks noGrp="1"/>
          </p:cNvGraphicFramePr>
          <p:nvPr>
            <p:extLst>
              <p:ext uri="{D42A27DB-BD31-4B8C-83A1-F6EECF244321}">
                <p14:modId xmlns:p14="http://schemas.microsoft.com/office/powerpoint/2010/main" val="627667548"/>
              </p:ext>
            </p:extLst>
          </p:nvPr>
        </p:nvGraphicFramePr>
        <p:xfrm>
          <a:off x="745724" y="1944730"/>
          <a:ext cx="7760748" cy="1040297"/>
        </p:xfrm>
        <a:graphic>
          <a:graphicData uri="http://schemas.openxmlformats.org/drawingml/2006/table">
            <a:tbl>
              <a:tblPr firstRow="1" bandRow="1">
                <a:tableStyleId>{7DF18680-E054-41AD-8BC1-D1AEF772440D}</a:tableStyleId>
              </a:tblPr>
              <a:tblGrid>
                <a:gridCol w="1940187">
                  <a:extLst>
                    <a:ext uri="{9D8B030D-6E8A-4147-A177-3AD203B41FA5}">
                      <a16:colId xmlns:a16="http://schemas.microsoft.com/office/drawing/2014/main" val="2052887391"/>
                    </a:ext>
                  </a:extLst>
                </a:gridCol>
                <a:gridCol w="1940187">
                  <a:extLst>
                    <a:ext uri="{9D8B030D-6E8A-4147-A177-3AD203B41FA5}">
                      <a16:colId xmlns:a16="http://schemas.microsoft.com/office/drawing/2014/main" val="1788439251"/>
                    </a:ext>
                  </a:extLst>
                </a:gridCol>
                <a:gridCol w="1940187">
                  <a:extLst>
                    <a:ext uri="{9D8B030D-6E8A-4147-A177-3AD203B41FA5}">
                      <a16:colId xmlns:a16="http://schemas.microsoft.com/office/drawing/2014/main" val="1761933812"/>
                    </a:ext>
                  </a:extLst>
                </a:gridCol>
                <a:gridCol w="1940187">
                  <a:extLst>
                    <a:ext uri="{9D8B030D-6E8A-4147-A177-3AD203B41FA5}">
                      <a16:colId xmlns:a16="http://schemas.microsoft.com/office/drawing/2014/main" val="337263448"/>
                    </a:ext>
                  </a:extLst>
                </a:gridCol>
              </a:tblGrid>
              <a:tr h="340713">
                <a:tc>
                  <a:txBody>
                    <a:bodyPr/>
                    <a:lstStyle/>
                    <a:p>
                      <a:endParaRPr lang="sk-SK" sz="1600" b="0" dirty="0">
                        <a:solidFill>
                          <a:schemeClr val="tx1"/>
                        </a:solidFill>
                        <a:latin typeface="Cambria" panose="02040503050406030204" pitchFamily="18" charset="0"/>
                        <a:ea typeface="Cambria" panose="02040503050406030204" pitchFamily="18" charset="0"/>
                      </a:endParaRPr>
                    </a:p>
                  </a:txBody>
                  <a:tcPr/>
                </a:tc>
                <a:tc>
                  <a:txBody>
                    <a:bodyPr/>
                    <a:lstStyle/>
                    <a:p>
                      <a:r>
                        <a:rPr lang="sk-SK" sz="1600" b="1" dirty="0">
                          <a:solidFill>
                            <a:schemeClr val="bg1"/>
                          </a:solidFill>
                          <a:latin typeface="Cambria" panose="02040503050406030204" pitchFamily="18" charset="0"/>
                          <a:ea typeface="Cambria" panose="02040503050406030204" pitchFamily="18" charset="0"/>
                        </a:rPr>
                        <a:t>r. 2020</a:t>
                      </a:r>
                    </a:p>
                  </a:txBody>
                  <a:tcPr/>
                </a:tc>
                <a:tc>
                  <a:txBody>
                    <a:bodyPr/>
                    <a:lstStyle/>
                    <a:p>
                      <a:r>
                        <a:rPr lang="sk-SK" sz="1600" b="1" dirty="0">
                          <a:solidFill>
                            <a:schemeClr val="bg1"/>
                          </a:solidFill>
                          <a:latin typeface="Cambria" panose="02040503050406030204" pitchFamily="18" charset="0"/>
                          <a:ea typeface="Cambria" panose="02040503050406030204" pitchFamily="18" charset="0"/>
                        </a:rPr>
                        <a:t>r. 2021</a:t>
                      </a:r>
                    </a:p>
                  </a:txBody>
                  <a:tcPr/>
                </a:tc>
                <a:tc>
                  <a:txBody>
                    <a:bodyPr/>
                    <a:lstStyle/>
                    <a:p>
                      <a:r>
                        <a:rPr lang="sk-SK" sz="1600" dirty="0">
                          <a:latin typeface="Cambria" panose="02040503050406030204" pitchFamily="18" charset="0"/>
                          <a:ea typeface="Cambria" panose="02040503050406030204" pitchFamily="18" charset="0"/>
                        </a:rPr>
                        <a:t>zmena</a:t>
                      </a:r>
                    </a:p>
                  </a:txBody>
                  <a:tcPr/>
                </a:tc>
                <a:extLst>
                  <a:ext uri="{0D108BD9-81ED-4DB2-BD59-A6C34878D82A}">
                    <a16:rowId xmlns:a16="http://schemas.microsoft.com/office/drawing/2014/main" val="2186976792"/>
                  </a:ext>
                </a:extLst>
              </a:tr>
              <a:tr h="340713">
                <a:tc>
                  <a:txBody>
                    <a:bodyPr/>
                    <a:lstStyle/>
                    <a:p>
                      <a:r>
                        <a:rPr lang="sk-SK" sz="1600" b="0" dirty="0">
                          <a:solidFill>
                            <a:schemeClr val="tx1"/>
                          </a:solidFill>
                          <a:latin typeface="Cambria" panose="02040503050406030204" pitchFamily="18" charset="0"/>
                          <a:ea typeface="Cambria" panose="02040503050406030204" pitchFamily="18" charset="0"/>
                        </a:rPr>
                        <a:t>Počet zmlúv</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218 120 </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223 132 </a:t>
                      </a:r>
                    </a:p>
                  </a:txBody>
                  <a:tcPr/>
                </a:tc>
                <a:tc>
                  <a:txBody>
                    <a:bodyPr/>
                    <a:lstStyle/>
                    <a:p>
                      <a:r>
                        <a:rPr lang="sk-SK" sz="1600" dirty="0">
                          <a:latin typeface="Cambria" panose="02040503050406030204" pitchFamily="18" charset="0"/>
                          <a:ea typeface="Cambria" panose="02040503050406030204" pitchFamily="18" charset="0"/>
                        </a:rPr>
                        <a:t>+ 2,29%</a:t>
                      </a:r>
                    </a:p>
                  </a:txBody>
                  <a:tcPr/>
                </a:tc>
                <a:extLst>
                  <a:ext uri="{0D108BD9-81ED-4DB2-BD59-A6C34878D82A}">
                    <a16:rowId xmlns:a16="http://schemas.microsoft.com/office/drawing/2014/main" val="749902786"/>
                  </a:ext>
                </a:extLst>
              </a:tr>
              <a:tr h="358871">
                <a:tc>
                  <a:txBody>
                    <a:bodyPr/>
                    <a:lstStyle/>
                    <a:p>
                      <a:r>
                        <a:rPr lang="sk-SK" sz="1600" dirty="0">
                          <a:latin typeface="Cambria" panose="02040503050406030204" pitchFamily="18" charset="0"/>
                          <a:ea typeface="Cambria" panose="02040503050406030204" pitchFamily="18" charset="0"/>
                        </a:rPr>
                        <a:t>Objem poistného</a:t>
                      </a:r>
                    </a:p>
                  </a:txBody>
                  <a:tcPr/>
                </a:tc>
                <a:tc>
                  <a:txBody>
                    <a:bodyPr/>
                    <a:lstStyle/>
                    <a:p>
                      <a:r>
                        <a:rPr lang="sk-SK" sz="1600" dirty="0">
                          <a:latin typeface="Cambria" panose="02040503050406030204" pitchFamily="18" charset="0"/>
                          <a:ea typeface="Cambria" panose="02040503050406030204" pitchFamily="18" charset="0"/>
                        </a:rPr>
                        <a:t>200 030 855,47 € </a:t>
                      </a:r>
                    </a:p>
                  </a:txBody>
                  <a:tcPr/>
                </a:tc>
                <a:tc>
                  <a:txBody>
                    <a:bodyPr/>
                    <a:lstStyle/>
                    <a:p>
                      <a:r>
                        <a:rPr lang="sk-SK" sz="1600" dirty="0">
                          <a:latin typeface="Cambria" panose="02040503050406030204" pitchFamily="18" charset="0"/>
                          <a:ea typeface="Cambria" panose="02040503050406030204" pitchFamily="18" charset="0"/>
                        </a:rPr>
                        <a:t>199 308 979,92 €</a:t>
                      </a:r>
                    </a:p>
                  </a:txBody>
                  <a:tcPr/>
                </a:tc>
                <a:tc>
                  <a:txBody>
                    <a:bodyPr/>
                    <a:lstStyle/>
                    <a:p>
                      <a:r>
                        <a:rPr lang="sk-SK" sz="1600" dirty="0">
                          <a:latin typeface="Cambria" panose="02040503050406030204" pitchFamily="18" charset="0"/>
                          <a:ea typeface="Cambria" panose="02040503050406030204" pitchFamily="18" charset="0"/>
                        </a:rPr>
                        <a:t>- 0,36%</a:t>
                      </a:r>
                    </a:p>
                  </a:txBody>
                  <a:tcPr/>
                </a:tc>
                <a:extLst>
                  <a:ext uri="{0D108BD9-81ED-4DB2-BD59-A6C34878D82A}">
                    <a16:rowId xmlns:a16="http://schemas.microsoft.com/office/drawing/2014/main" val="17919571"/>
                  </a:ext>
                </a:extLst>
              </a:tr>
            </a:tbl>
          </a:graphicData>
        </a:graphic>
      </p:graphicFrame>
      <p:graphicFrame>
        <p:nvGraphicFramePr>
          <p:cNvPr id="9" name="Table 9">
            <a:extLst>
              <a:ext uri="{FF2B5EF4-FFF2-40B4-BE49-F238E27FC236}">
                <a16:creationId xmlns:a16="http://schemas.microsoft.com/office/drawing/2014/main" id="{63DE6624-1721-42E6-9895-C792CB4F3244}"/>
              </a:ext>
            </a:extLst>
          </p:cNvPr>
          <p:cNvGraphicFramePr>
            <a:graphicFrameLocks noGrp="1"/>
          </p:cNvGraphicFramePr>
          <p:nvPr>
            <p:extLst>
              <p:ext uri="{D42A27DB-BD31-4B8C-83A1-F6EECF244321}">
                <p14:modId xmlns:p14="http://schemas.microsoft.com/office/powerpoint/2010/main" val="774659596"/>
              </p:ext>
            </p:extLst>
          </p:nvPr>
        </p:nvGraphicFramePr>
        <p:xfrm>
          <a:off x="754602" y="3429001"/>
          <a:ext cx="7760748" cy="1112519"/>
        </p:xfrm>
        <a:graphic>
          <a:graphicData uri="http://schemas.openxmlformats.org/drawingml/2006/table">
            <a:tbl>
              <a:tblPr firstRow="1" bandRow="1">
                <a:tableStyleId>{7DF18680-E054-41AD-8BC1-D1AEF772440D}</a:tableStyleId>
              </a:tblPr>
              <a:tblGrid>
                <a:gridCol w="1940187">
                  <a:extLst>
                    <a:ext uri="{9D8B030D-6E8A-4147-A177-3AD203B41FA5}">
                      <a16:colId xmlns:a16="http://schemas.microsoft.com/office/drawing/2014/main" val="841492565"/>
                    </a:ext>
                  </a:extLst>
                </a:gridCol>
                <a:gridCol w="1940187">
                  <a:extLst>
                    <a:ext uri="{9D8B030D-6E8A-4147-A177-3AD203B41FA5}">
                      <a16:colId xmlns:a16="http://schemas.microsoft.com/office/drawing/2014/main" val="2177287361"/>
                    </a:ext>
                  </a:extLst>
                </a:gridCol>
                <a:gridCol w="1940187">
                  <a:extLst>
                    <a:ext uri="{9D8B030D-6E8A-4147-A177-3AD203B41FA5}">
                      <a16:colId xmlns:a16="http://schemas.microsoft.com/office/drawing/2014/main" val="1737688883"/>
                    </a:ext>
                  </a:extLst>
                </a:gridCol>
                <a:gridCol w="1940187">
                  <a:extLst>
                    <a:ext uri="{9D8B030D-6E8A-4147-A177-3AD203B41FA5}">
                      <a16:colId xmlns:a16="http://schemas.microsoft.com/office/drawing/2014/main" val="3163600802"/>
                    </a:ext>
                  </a:extLst>
                </a:gridCol>
              </a:tblGrid>
              <a:tr h="376740">
                <a:tc>
                  <a:txBody>
                    <a:bodyPr/>
                    <a:lstStyle/>
                    <a:p>
                      <a:endParaRPr lang="sk-SK" sz="1600" b="0" dirty="0">
                        <a:solidFill>
                          <a:schemeClr val="tx1"/>
                        </a:solidFill>
                        <a:latin typeface="Cambria" panose="02040503050406030204" pitchFamily="18" charset="0"/>
                        <a:ea typeface="Cambria" panose="02040503050406030204" pitchFamily="18" charset="0"/>
                      </a:endParaRPr>
                    </a:p>
                  </a:txBody>
                  <a:tcPr/>
                </a:tc>
                <a:tc>
                  <a:txBody>
                    <a:bodyPr/>
                    <a:lstStyle/>
                    <a:p>
                      <a:r>
                        <a:rPr lang="sk-SK" sz="1600" b="1" dirty="0">
                          <a:solidFill>
                            <a:schemeClr val="bg1"/>
                          </a:solidFill>
                          <a:latin typeface="Cambria" panose="02040503050406030204" pitchFamily="18" charset="0"/>
                          <a:ea typeface="Cambria" panose="02040503050406030204" pitchFamily="18" charset="0"/>
                        </a:rPr>
                        <a:t>r. 2020</a:t>
                      </a:r>
                    </a:p>
                  </a:txBody>
                  <a:tcPr/>
                </a:tc>
                <a:tc>
                  <a:txBody>
                    <a:bodyPr/>
                    <a:lstStyle/>
                    <a:p>
                      <a:r>
                        <a:rPr lang="sk-SK" sz="1600" b="1" dirty="0">
                          <a:solidFill>
                            <a:schemeClr val="bg1"/>
                          </a:solidFill>
                          <a:latin typeface="Cambria" panose="02040503050406030204" pitchFamily="18" charset="0"/>
                          <a:ea typeface="Cambria" panose="02040503050406030204" pitchFamily="18" charset="0"/>
                        </a:rPr>
                        <a:t>r. 2021</a:t>
                      </a:r>
                    </a:p>
                  </a:txBody>
                  <a:tcPr/>
                </a:tc>
                <a:tc>
                  <a:txBody>
                    <a:bodyPr/>
                    <a:lstStyle/>
                    <a:p>
                      <a:r>
                        <a:rPr lang="sk-SK" sz="1600" dirty="0">
                          <a:latin typeface="Cambria" panose="02040503050406030204" pitchFamily="18" charset="0"/>
                          <a:ea typeface="Cambria" panose="02040503050406030204" pitchFamily="18" charset="0"/>
                        </a:rPr>
                        <a:t>zmena</a:t>
                      </a:r>
                    </a:p>
                  </a:txBody>
                  <a:tcPr/>
                </a:tc>
                <a:extLst>
                  <a:ext uri="{0D108BD9-81ED-4DB2-BD59-A6C34878D82A}">
                    <a16:rowId xmlns:a16="http://schemas.microsoft.com/office/drawing/2014/main" val="2470156723"/>
                  </a:ext>
                </a:extLst>
              </a:tr>
              <a:tr h="376740">
                <a:tc>
                  <a:txBody>
                    <a:bodyPr/>
                    <a:lstStyle/>
                    <a:p>
                      <a:r>
                        <a:rPr lang="sk-SK" sz="1600" b="0" dirty="0">
                          <a:solidFill>
                            <a:schemeClr val="tx1"/>
                          </a:solidFill>
                          <a:latin typeface="Cambria" panose="02040503050406030204" pitchFamily="18" charset="0"/>
                          <a:ea typeface="Cambria" panose="02040503050406030204" pitchFamily="18" charset="0"/>
                        </a:rPr>
                        <a:t>Počet zmlúv</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917 253</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940 981 </a:t>
                      </a:r>
                    </a:p>
                  </a:txBody>
                  <a:tcPr/>
                </a:tc>
                <a:tc>
                  <a:txBody>
                    <a:bodyPr/>
                    <a:lstStyle/>
                    <a:p>
                      <a:r>
                        <a:rPr lang="sk-SK" sz="1600" dirty="0">
                          <a:latin typeface="Cambria" panose="02040503050406030204" pitchFamily="18" charset="0"/>
                          <a:ea typeface="Cambria" panose="02040503050406030204" pitchFamily="18" charset="0"/>
                        </a:rPr>
                        <a:t>+ 2,59%</a:t>
                      </a:r>
                    </a:p>
                  </a:txBody>
                  <a:tcPr/>
                </a:tc>
                <a:extLst>
                  <a:ext uri="{0D108BD9-81ED-4DB2-BD59-A6C34878D82A}">
                    <a16:rowId xmlns:a16="http://schemas.microsoft.com/office/drawing/2014/main" val="2832619974"/>
                  </a:ext>
                </a:extLst>
              </a:tr>
              <a:tr h="359039">
                <a:tc>
                  <a:txBody>
                    <a:bodyPr/>
                    <a:lstStyle/>
                    <a:p>
                      <a:r>
                        <a:rPr lang="sk-SK" sz="1600" dirty="0">
                          <a:latin typeface="Cambria" panose="02040503050406030204" pitchFamily="18" charset="0"/>
                          <a:ea typeface="Cambria" panose="02040503050406030204" pitchFamily="18" charset="0"/>
                        </a:rPr>
                        <a:t>Objem poistného</a:t>
                      </a:r>
                    </a:p>
                  </a:txBody>
                  <a:tcPr/>
                </a:tc>
                <a:tc>
                  <a:txBody>
                    <a:bodyPr/>
                    <a:lstStyle/>
                    <a:p>
                      <a:r>
                        <a:rPr lang="sk-SK" sz="1600" dirty="0">
                          <a:latin typeface="Cambria" panose="02040503050406030204" pitchFamily="18" charset="0"/>
                          <a:ea typeface="Cambria" panose="02040503050406030204" pitchFamily="18" charset="0"/>
                        </a:rPr>
                        <a:t>260 417 661,61 €</a:t>
                      </a:r>
                    </a:p>
                  </a:txBody>
                  <a:tcPr/>
                </a:tc>
                <a:tc>
                  <a:txBody>
                    <a:bodyPr/>
                    <a:lstStyle/>
                    <a:p>
                      <a:r>
                        <a:rPr lang="sk-SK" sz="1600" dirty="0">
                          <a:latin typeface="Cambria" panose="02040503050406030204" pitchFamily="18" charset="0"/>
                          <a:ea typeface="Cambria" panose="02040503050406030204" pitchFamily="18" charset="0"/>
                        </a:rPr>
                        <a:t>294 440 486,03 €</a:t>
                      </a:r>
                    </a:p>
                  </a:txBody>
                  <a:tcPr/>
                </a:tc>
                <a:tc>
                  <a:txBody>
                    <a:bodyPr/>
                    <a:lstStyle/>
                    <a:p>
                      <a:r>
                        <a:rPr lang="sk-SK" sz="1600" dirty="0">
                          <a:latin typeface="Cambria" panose="02040503050406030204" pitchFamily="18" charset="0"/>
                          <a:ea typeface="Cambria" panose="02040503050406030204" pitchFamily="18" charset="0"/>
                        </a:rPr>
                        <a:t>+ 13,06%</a:t>
                      </a:r>
                    </a:p>
                  </a:txBody>
                  <a:tcPr/>
                </a:tc>
                <a:extLst>
                  <a:ext uri="{0D108BD9-81ED-4DB2-BD59-A6C34878D82A}">
                    <a16:rowId xmlns:a16="http://schemas.microsoft.com/office/drawing/2014/main" val="2173005157"/>
                  </a:ext>
                </a:extLst>
              </a:tr>
            </a:tbl>
          </a:graphicData>
        </a:graphic>
      </p:graphicFrame>
      <p:graphicFrame>
        <p:nvGraphicFramePr>
          <p:cNvPr id="10" name="Table 10">
            <a:extLst>
              <a:ext uri="{FF2B5EF4-FFF2-40B4-BE49-F238E27FC236}">
                <a16:creationId xmlns:a16="http://schemas.microsoft.com/office/drawing/2014/main" id="{A4839CDC-BB96-46E9-AF79-1849A3C34974}"/>
              </a:ext>
            </a:extLst>
          </p:cNvPr>
          <p:cNvGraphicFramePr>
            <a:graphicFrameLocks noGrp="1"/>
          </p:cNvGraphicFramePr>
          <p:nvPr>
            <p:extLst>
              <p:ext uri="{D42A27DB-BD31-4B8C-83A1-F6EECF244321}">
                <p14:modId xmlns:p14="http://schemas.microsoft.com/office/powerpoint/2010/main" val="531841196"/>
              </p:ext>
            </p:extLst>
          </p:nvPr>
        </p:nvGraphicFramePr>
        <p:xfrm>
          <a:off x="754602" y="4985494"/>
          <a:ext cx="7760748" cy="1166376"/>
        </p:xfrm>
        <a:graphic>
          <a:graphicData uri="http://schemas.openxmlformats.org/drawingml/2006/table">
            <a:tbl>
              <a:tblPr firstRow="1" bandRow="1">
                <a:tableStyleId>{7DF18680-E054-41AD-8BC1-D1AEF772440D}</a:tableStyleId>
              </a:tblPr>
              <a:tblGrid>
                <a:gridCol w="1940187">
                  <a:extLst>
                    <a:ext uri="{9D8B030D-6E8A-4147-A177-3AD203B41FA5}">
                      <a16:colId xmlns:a16="http://schemas.microsoft.com/office/drawing/2014/main" val="1562998806"/>
                    </a:ext>
                  </a:extLst>
                </a:gridCol>
                <a:gridCol w="1940187">
                  <a:extLst>
                    <a:ext uri="{9D8B030D-6E8A-4147-A177-3AD203B41FA5}">
                      <a16:colId xmlns:a16="http://schemas.microsoft.com/office/drawing/2014/main" val="3756239246"/>
                    </a:ext>
                  </a:extLst>
                </a:gridCol>
                <a:gridCol w="1940187">
                  <a:extLst>
                    <a:ext uri="{9D8B030D-6E8A-4147-A177-3AD203B41FA5}">
                      <a16:colId xmlns:a16="http://schemas.microsoft.com/office/drawing/2014/main" val="872739456"/>
                    </a:ext>
                  </a:extLst>
                </a:gridCol>
                <a:gridCol w="1940187">
                  <a:extLst>
                    <a:ext uri="{9D8B030D-6E8A-4147-A177-3AD203B41FA5}">
                      <a16:colId xmlns:a16="http://schemas.microsoft.com/office/drawing/2014/main" val="2080137773"/>
                    </a:ext>
                  </a:extLst>
                </a:gridCol>
              </a:tblGrid>
              <a:tr h="388792">
                <a:tc>
                  <a:txBody>
                    <a:bodyPr/>
                    <a:lstStyle/>
                    <a:p>
                      <a:endParaRPr lang="sk-SK" sz="1600" b="0" dirty="0">
                        <a:solidFill>
                          <a:schemeClr val="tx1"/>
                        </a:solidFill>
                        <a:latin typeface="Cambria" panose="02040503050406030204" pitchFamily="18" charset="0"/>
                        <a:ea typeface="Cambria" panose="02040503050406030204" pitchFamily="18" charset="0"/>
                      </a:endParaRPr>
                    </a:p>
                  </a:txBody>
                  <a:tcPr/>
                </a:tc>
                <a:tc>
                  <a:txBody>
                    <a:bodyPr/>
                    <a:lstStyle/>
                    <a:p>
                      <a:r>
                        <a:rPr lang="sk-SK" sz="1600" b="1" dirty="0">
                          <a:solidFill>
                            <a:schemeClr val="bg1"/>
                          </a:solidFill>
                          <a:latin typeface="Cambria" panose="02040503050406030204" pitchFamily="18" charset="0"/>
                          <a:ea typeface="Cambria" panose="02040503050406030204" pitchFamily="18" charset="0"/>
                        </a:rPr>
                        <a:t>r. 2020</a:t>
                      </a:r>
                    </a:p>
                  </a:txBody>
                  <a:tcPr/>
                </a:tc>
                <a:tc>
                  <a:txBody>
                    <a:bodyPr/>
                    <a:lstStyle/>
                    <a:p>
                      <a:r>
                        <a:rPr lang="sk-SK" sz="1600" b="1" dirty="0">
                          <a:solidFill>
                            <a:schemeClr val="bg1"/>
                          </a:solidFill>
                          <a:latin typeface="Cambria" panose="02040503050406030204" pitchFamily="18" charset="0"/>
                          <a:ea typeface="Cambria" panose="02040503050406030204" pitchFamily="18" charset="0"/>
                        </a:rPr>
                        <a:t>r. 2021</a:t>
                      </a:r>
                    </a:p>
                  </a:txBody>
                  <a:tcPr/>
                </a:tc>
                <a:tc>
                  <a:txBody>
                    <a:bodyPr/>
                    <a:lstStyle/>
                    <a:p>
                      <a:r>
                        <a:rPr lang="sk-SK" sz="1600" dirty="0">
                          <a:latin typeface="Cambria" panose="02040503050406030204" pitchFamily="18" charset="0"/>
                          <a:ea typeface="Cambria" panose="02040503050406030204" pitchFamily="18" charset="0"/>
                        </a:rPr>
                        <a:t>zmena</a:t>
                      </a:r>
                    </a:p>
                  </a:txBody>
                  <a:tcPr/>
                </a:tc>
                <a:extLst>
                  <a:ext uri="{0D108BD9-81ED-4DB2-BD59-A6C34878D82A}">
                    <a16:rowId xmlns:a16="http://schemas.microsoft.com/office/drawing/2014/main" val="1422963776"/>
                  </a:ext>
                </a:extLst>
              </a:tr>
              <a:tr h="388792">
                <a:tc>
                  <a:txBody>
                    <a:bodyPr/>
                    <a:lstStyle/>
                    <a:p>
                      <a:r>
                        <a:rPr lang="sk-SK" sz="1600" b="0" dirty="0">
                          <a:solidFill>
                            <a:schemeClr val="tx1"/>
                          </a:solidFill>
                          <a:latin typeface="Cambria" panose="02040503050406030204" pitchFamily="18" charset="0"/>
                          <a:ea typeface="Cambria" panose="02040503050406030204" pitchFamily="18" charset="0"/>
                        </a:rPr>
                        <a:t>Počet zmlúv </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14</a:t>
                      </a:r>
                    </a:p>
                  </a:txBody>
                  <a:tcPr/>
                </a:tc>
                <a:tc>
                  <a:txBody>
                    <a:bodyPr/>
                    <a:lstStyle/>
                    <a:p>
                      <a:r>
                        <a:rPr lang="sk-SK" sz="1600" b="0" dirty="0">
                          <a:solidFill>
                            <a:schemeClr val="tx1"/>
                          </a:solidFill>
                          <a:latin typeface="Cambria" panose="02040503050406030204" pitchFamily="18" charset="0"/>
                          <a:ea typeface="Cambria" panose="02040503050406030204" pitchFamily="18" charset="0"/>
                        </a:rPr>
                        <a:t>17</a:t>
                      </a:r>
                    </a:p>
                  </a:txBody>
                  <a:tcPr/>
                </a:tc>
                <a:tc>
                  <a:txBody>
                    <a:bodyPr/>
                    <a:lstStyle/>
                    <a:p>
                      <a:r>
                        <a:rPr lang="sk-SK" sz="1600" dirty="0">
                          <a:latin typeface="Cambria" panose="02040503050406030204" pitchFamily="18" charset="0"/>
                          <a:ea typeface="Cambria" panose="02040503050406030204" pitchFamily="18" charset="0"/>
                        </a:rPr>
                        <a:t>+21,43%</a:t>
                      </a:r>
                    </a:p>
                  </a:txBody>
                  <a:tcPr/>
                </a:tc>
                <a:extLst>
                  <a:ext uri="{0D108BD9-81ED-4DB2-BD59-A6C34878D82A}">
                    <a16:rowId xmlns:a16="http://schemas.microsoft.com/office/drawing/2014/main" val="4004190068"/>
                  </a:ext>
                </a:extLst>
              </a:tr>
              <a:tr h="388792">
                <a:tc>
                  <a:txBody>
                    <a:bodyPr/>
                    <a:lstStyle/>
                    <a:p>
                      <a:r>
                        <a:rPr lang="sk-SK" sz="1600" dirty="0">
                          <a:latin typeface="Cambria" panose="02040503050406030204" pitchFamily="18" charset="0"/>
                          <a:ea typeface="Cambria" panose="02040503050406030204" pitchFamily="18" charset="0"/>
                        </a:rPr>
                        <a:t>Objem poistného</a:t>
                      </a:r>
                    </a:p>
                  </a:txBody>
                  <a:tcPr/>
                </a:tc>
                <a:tc>
                  <a:txBody>
                    <a:bodyPr/>
                    <a:lstStyle/>
                    <a:p>
                      <a:r>
                        <a:rPr lang="sk-SK" sz="1600" dirty="0">
                          <a:latin typeface="Cambria" panose="02040503050406030204" pitchFamily="18" charset="0"/>
                          <a:ea typeface="Cambria" panose="02040503050406030204" pitchFamily="18" charset="0"/>
                        </a:rPr>
                        <a:t>25 605 438,30 €</a:t>
                      </a:r>
                    </a:p>
                  </a:txBody>
                  <a:tcPr/>
                </a:tc>
                <a:tc>
                  <a:txBody>
                    <a:bodyPr/>
                    <a:lstStyle/>
                    <a:p>
                      <a:r>
                        <a:rPr lang="sk-SK" sz="1600" dirty="0">
                          <a:latin typeface="Cambria" panose="02040503050406030204" pitchFamily="18" charset="0"/>
                          <a:ea typeface="Cambria" panose="02040503050406030204" pitchFamily="18" charset="0"/>
                        </a:rPr>
                        <a:t>27 022 002,13 €</a:t>
                      </a:r>
                    </a:p>
                  </a:txBody>
                  <a:tcPr/>
                </a:tc>
                <a:tc>
                  <a:txBody>
                    <a:bodyPr/>
                    <a:lstStyle/>
                    <a:p>
                      <a:r>
                        <a:rPr lang="sk-SK" sz="1600" dirty="0">
                          <a:latin typeface="Cambria" panose="02040503050406030204" pitchFamily="18" charset="0"/>
                          <a:ea typeface="Cambria" panose="02040503050406030204" pitchFamily="18" charset="0"/>
                        </a:rPr>
                        <a:t>+5,53%</a:t>
                      </a:r>
                    </a:p>
                  </a:txBody>
                  <a:tcPr/>
                </a:tc>
                <a:extLst>
                  <a:ext uri="{0D108BD9-81ED-4DB2-BD59-A6C34878D82A}">
                    <a16:rowId xmlns:a16="http://schemas.microsoft.com/office/drawing/2014/main" val="1877536744"/>
                  </a:ext>
                </a:extLst>
              </a:tr>
            </a:tbl>
          </a:graphicData>
        </a:graphic>
      </p:graphicFrame>
    </p:spTree>
    <p:extLst>
      <p:ext uri="{BB962C8B-B14F-4D97-AF65-F5344CB8AC3E}">
        <p14:creationId xmlns:p14="http://schemas.microsoft.com/office/powerpoint/2010/main" val="171234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CDF56-CC9B-4DED-8CFA-9DD2E697C8C0}"/>
              </a:ext>
            </a:extLst>
          </p:cNvPr>
          <p:cNvSpPr>
            <a:spLocks noGrp="1"/>
          </p:cNvSpPr>
          <p:nvPr>
            <p:ph sz="quarter" idx="14"/>
          </p:nvPr>
        </p:nvSpPr>
        <p:spPr/>
        <p:txBody>
          <a:bodyPr/>
          <a:lstStyle/>
          <a:p>
            <a:pPr marL="0" indent="0">
              <a:buNone/>
            </a:pPr>
            <a:r>
              <a:rPr lang="sk-SK" dirty="0"/>
              <a:t>» </a:t>
            </a:r>
            <a:r>
              <a:rPr lang="sk-SK" sz="1600" b="1" dirty="0"/>
              <a:t>Provízie vyplatené SFA za finančné sprostredkovanie za obdobie 2016 – 2021:</a:t>
            </a:r>
          </a:p>
          <a:p>
            <a:pPr marL="0" indent="0">
              <a:buNone/>
            </a:pPr>
            <a:endParaRPr lang="sk-SK" dirty="0"/>
          </a:p>
          <a:p>
            <a:pPr marL="0" indent="0">
              <a:buNone/>
            </a:pPr>
            <a:endParaRPr lang="sk-SK" dirty="0"/>
          </a:p>
        </p:txBody>
      </p:sp>
      <p:sp>
        <p:nvSpPr>
          <p:cNvPr id="3" name="Footer Placeholder 2">
            <a:extLst>
              <a:ext uri="{FF2B5EF4-FFF2-40B4-BE49-F238E27FC236}">
                <a16:creationId xmlns:a16="http://schemas.microsoft.com/office/drawing/2014/main" id="{4C34ADD4-B7CF-4BD6-BAAD-12C5F1A318C6}"/>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6DA63DC7-7EFB-4F44-A09E-DFF61A65ECE4}"/>
              </a:ext>
            </a:extLst>
          </p:cNvPr>
          <p:cNvSpPr>
            <a:spLocks noGrp="1"/>
          </p:cNvSpPr>
          <p:nvPr>
            <p:ph type="sldNum" sz="quarter" idx="12"/>
          </p:nvPr>
        </p:nvSpPr>
        <p:spPr/>
        <p:txBody>
          <a:bodyPr/>
          <a:lstStyle/>
          <a:p>
            <a:fld id="{5DD979C4-B72D-9549-BD86-64D2882017CF}" type="slidenum">
              <a:rPr lang="sk-SK" smtClean="0"/>
              <a:pPr/>
              <a:t>8</a:t>
            </a:fld>
            <a:endParaRPr lang="sk-SK" dirty="0"/>
          </a:p>
        </p:txBody>
      </p:sp>
      <p:sp>
        <p:nvSpPr>
          <p:cNvPr id="5" name="Text Placeholder 4">
            <a:extLst>
              <a:ext uri="{FF2B5EF4-FFF2-40B4-BE49-F238E27FC236}">
                <a16:creationId xmlns:a16="http://schemas.microsoft.com/office/drawing/2014/main" id="{66CC3F6A-74B8-4B4B-96C7-E29F88FEA51B}"/>
              </a:ext>
            </a:extLst>
          </p:cNvPr>
          <p:cNvSpPr>
            <a:spLocks noGrp="1"/>
          </p:cNvSpPr>
          <p:nvPr>
            <p:ph type="body" sz="quarter" idx="13"/>
          </p:nvPr>
        </p:nvSpPr>
        <p:spPr/>
        <p:txBody>
          <a:bodyPr>
            <a:normAutofit/>
          </a:bodyPr>
          <a:lstStyle/>
          <a:p>
            <a:r>
              <a:rPr lang="sk-SK" sz="2000" dirty="0"/>
              <a:t>II. Štatistika subjektov z sektore PaZ</a:t>
            </a:r>
          </a:p>
          <a:p>
            <a:endParaRPr lang="sk-SK" dirty="0"/>
          </a:p>
        </p:txBody>
      </p:sp>
      <p:pic>
        <p:nvPicPr>
          <p:cNvPr id="7" name="Picture 6">
            <a:extLst>
              <a:ext uri="{FF2B5EF4-FFF2-40B4-BE49-F238E27FC236}">
                <a16:creationId xmlns:a16="http://schemas.microsoft.com/office/drawing/2014/main" id="{9B75D055-EA4D-4C94-B41D-545854D0523A}"/>
              </a:ext>
            </a:extLst>
          </p:cNvPr>
          <p:cNvPicPr>
            <a:picLocks noChangeAspect="1"/>
          </p:cNvPicPr>
          <p:nvPr/>
        </p:nvPicPr>
        <p:blipFill>
          <a:blip r:embed="rId2"/>
          <a:stretch>
            <a:fillRect/>
          </a:stretch>
        </p:blipFill>
        <p:spPr>
          <a:xfrm>
            <a:off x="1154098" y="1970843"/>
            <a:ext cx="6660833" cy="4149157"/>
          </a:xfrm>
          <a:prstGeom prst="rect">
            <a:avLst/>
          </a:prstGeom>
          <a:ln>
            <a:solidFill>
              <a:srgbClr val="FF0000">
                <a:alpha val="90000"/>
              </a:srgbClr>
            </a:solidFill>
          </a:ln>
        </p:spPr>
      </p:pic>
    </p:spTree>
    <p:extLst>
      <p:ext uri="{BB962C8B-B14F-4D97-AF65-F5344CB8AC3E}">
        <p14:creationId xmlns:p14="http://schemas.microsoft.com/office/powerpoint/2010/main" val="313304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797D06-3E96-4726-9ACA-B26D0AB38547}"/>
              </a:ext>
            </a:extLst>
          </p:cNvPr>
          <p:cNvSpPr>
            <a:spLocks noGrp="1"/>
          </p:cNvSpPr>
          <p:nvPr>
            <p:ph sz="quarter" idx="14"/>
          </p:nvPr>
        </p:nvSpPr>
        <p:spPr/>
        <p:txBody>
          <a:bodyPr/>
          <a:lstStyle/>
          <a:p>
            <a:pPr marL="0" indent="0">
              <a:buNone/>
            </a:pPr>
            <a:r>
              <a:rPr lang="sk-SK" dirty="0"/>
              <a:t>» </a:t>
            </a:r>
            <a:r>
              <a:rPr lang="sk-SK" sz="1600" b="1" dirty="0"/>
              <a:t>Provízie vyplatené SFA za finančné sprostredkovanie za obdobie 2016 – 2021:</a:t>
            </a:r>
          </a:p>
          <a:p>
            <a:pPr marL="0" indent="0">
              <a:buNone/>
            </a:pPr>
            <a:endParaRPr lang="sk-SK" dirty="0"/>
          </a:p>
          <a:p>
            <a:pPr marL="0" indent="0">
              <a:buNone/>
            </a:pPr>
            <a:endParaRPr lang="sk-SK" dirty="0"/>
          </a:p>
        </p:txBody>
      </p:sp>
      <p:sp>
        <p:nvSpPr>
          <p:cNvPr id="3" name="Footer Placeholder 2">
            <a:extLst>
              <a:ext uri="{FF2B5EF4-FFF2-40B4-BE49-F238E27FC236}">
                <a16:creationId xmlns:a16="http://schemas.microsoft.com/office/drawing/2014/main" id="{12CB27C5-9CA8-4CC3-91AC-AD5F7B15D8E6}"/>
              </a:ext>
            </a:extLst>
          </p:cNvPr>
          <p:cNvSpPr>
            <a:spLocks noGrp="1"/>
          </p:cNvSpPr>
          <p:nvPr>
            <p:ph type="ftr" sz="quarter" idx="11"/>
          </p:nvPr>
        </p:nvSpPr>
        <p:spPr/>
        <p:txBody>
          <a:bodyPr/>
          <a:lstStyle/>
          <a:p>
            <a:r>
              <a:rPr lang="sk-SK" sz="900" dirty="0"/>
              <a:t>Aktuálne informácie týkajúce sa finančného sprostredkovania a finančného poradenstva</a:t>
            </a:r>
          </a:p>
        </p:txBody>
      </p:sp>
      <p:sp>
        <p:nvSpPr>
          <p:cNvPr id="4" name="Slide Number Placeholder 3">
            <a:extLst>
              <a:ext uri="{FF2B5EF4-FFF2-40B4-BE49-F238E27FC236}">
                <a16:creationId xmlns:a16="http://schemas.microsoft.com/office/drawing/2014/main" id="{90972917-3C82-4F66-B6E7-FD4507B01507}"/>
              </a:ext>
            </a:extLst>
          </p:cNvPr>
          <p:cNvSpPr>
            <a:spLocks noGrp="1"/>
          </p:cNvSpPr>
          <p:nvPr>
            <p:ph type="sldNum" sz="quarter" idx="12"/>
          </p:nvPr>
        </p:nvSpPr>
        <p:spPr/>
        <p:txBody>
          <a:bodyPr/>
          <a:lstStyle/>
          <a:p>
            <a:fld id="{5DD979C4-B72D-9549-BD86-64D2882017CF}" type="slidenum">
              <a:rPr lang="sk-SK" smtClean="0"/>
              <a:pPr/>
              <a:t>9</a:t>
            </a:fld>
            <a:endParaRPr lang="sk-SK" dirty="0"/>
          </a:p>
        </p:txBody>
      </p:sp>
      <p:sp>
        <p:nvSpPr>
          <p:cNvPr id="5" name="Text Placeholder 4">
            <a:extLst>
              <a:ext uri="{FF2B5EF4-FFF2-40B4-BE49-F238E27FC236}">
                <a16:creationId xmlns:a16="http://schemas.microsoft.com/office/drawing/2014/main" id="{653345C2-29C4-4196-933E-5AC39EE426C8}"/>
              </a:ext>
            </a:extLst>
          </p:cNvPr>
          <p:cNvSpPr>
            <a:spLocks noGrp="1"/>
          </p:cNvSpPr>
          <p:nvPr>
            <p:ph type="body" sz="quarter" idx="13"/>
          </p:nvPr>
        </p:nvSpPr>
        <p:spPr/>
        <p:txBody>
          <a:bodyPr>
            <a:normAutofit/>
          </a:bodyPr>
          <a:lstStyle/>
          <a:p>
            <a:r>
              <a:rPr lang="sk-SK" sz="2000" dirty="0"/>
              <a:t>II. Štatistika subjektov z sektore PaZ</a:t>
            </a:r>
          </a:p>
          <a:p>
            <a:endParaRPr lang="sk-SK" dirty="0"/>
          </a:p>
        </p:txBody>
      </p:sp>
      <p:graphicFrame>
        <p:nvGraphicFramePr>
          <p:cNvPr id="6" name="Table 6">
            <a:extLst>
              <a:ext uri="{FF2B5EF4-FFF2-40B4-BE49-F238E27FC236}">
                <a16:creationId xmlns:a16="http://schemas.microsoft.com/office/drawing/2014/main" id="{FF9390C0-CD5E-47F4-BE10-8B196ACAD25B}"/>
              </a:ext>
            </a:extLst>
          </p:cNvPr>
          <p:cNvGraphicFramePr>
            <a:graphicFrameLocks noGrp="1"/>
          </p:cNvGraphicFramePr>
          <p:nvPr>
            <p:extLst>
              <p:ext uri="{D42A27DB-BD31-4B8C-83A1-F6EECF244321}">
                <p14:modId xmlns:p14="http://schemas.microsoft.com/office/powerpoint/2010/main" val="970870722"/>
              </p:ext>
            </p:extLst>
          </p:nvPr>
        </p:nvGraphicFramePr>
        <p:xfrm>
          <a:off x="763478" y="2107214"/>
          <a:ext cx="7751872" cy="3098800"/>
        </p:xfrm>
        <a:graphic>
          <a:graphicData uri="http://schemas.openxmlformats.org/drawingml/2006/table">
            <a:tbl>
              <a:tblPr firstRow="1" lastRow="1" bandRow="1">
                <a:tableStyleId>{7DF18680-E054-41AD-8BC1-D1AEF772440D}</a:tableStyleId>
              </a:tblPr>
              <a:tblGrid>
                <a:gridCol w="1937968">
                  <a:extLst>
                    <a:ext uri="{9D8B030D-6E8A-4147-A177-3AD203B41FA5}">
                      <a16:colId xmlns:a16="http://schemas.microsoft.com/office/drawing/2014/main" val="1619694138"/>
                    </a:ext>
                  </a:extLst>
                </a:gridCol>
                <a:gridCol w="1937968">
                  <a:extLst>
                    <a:ext uri="{9D8B030D-6E8A-4147-A177-3AD203B41FA5}">
                      <a16:colId xmlns:a16="http://schemas.microsoft.com/office/drawing/2014/main" val="1573823678"/>
                    </a:ext>
                  </a:extLst>
                </a:gridCol>
                <a:gridCol w="1937968">
                  <a:extLst>
                    <a:ext uri="{9D8B030D-6E8A-4147-A177-3AD203B41FA5}">
                      <a16:colId xmlns:a16="http://schemas.microsoft.com/office/drawing/2014/main" val="1546473637"/>
                    </a:ext>
                  </a:extLst>
                </a:gridCol>
                <a:gridCol w="1937968">
                  <a:extLst>
                    <a:ext uri="{9D8B030D-6E8A-4147-A177-3AD203B41FA5}">
                      <a16:colId xmlns:a16="http://schemas.microsoft.com/office/drawing/2014/main" val="3175976418"/>
                    </a:ext>
                  </a:extLst>
                </a:gridCol>
              </a:tblGrid>
              <a:tr h="370840">
                <a:tc>
                  <a:txBody>
                    <a:bodyPr/>
                    <a:lstStyle/>
                    <a:p>
                      <a:r>
                        <a:rPr lang="sk-SK" dirty="0"/>
                        <a:t>Rok</a:t>
                      </a:r>
                    </a:p>
                  </a:txBody>
                  <a:tcPr/>
                </a:tc>
                <a:tc>
                  <a:txBody>
                    <a:bodyPr/>
                    <a:lstStyle/>
                    <a:p>
                      <a:r>
                        <a:rPr lang="sk-SK" dirty="0"/>
                        <a:t>Sektor PaZ</a:t>
                      </a:r>
                    </a:p>
                  </a:txBody>
                  <a:tcPr/>
                </a:tc>
                <a:tc>
                  <a:txBody>
                    <a:bodyPr/>
                    <a:lstStyle/>
                    <a:p>
                      <a:r>
                        <a:rPr lang="sk-SK" dirty="0"/>
                        <a:t>Celkovo FS</a:t>
                      </a:r>
                    </a:p>
                  </a:txBody>
                  <a:tcPr/>
                </a:tc>
                <a:tc>
                  <a:txBody>
                    <a:bodyPr/>
                    <a:lstStyle/>
                    <a:p>
                      <a:r>
                        <a:rPr lang="sk-SK" dirty="0"/>
                        <a:t>Podiel PaZ na FS</a:t>
                      </a:r>
                    </a:p>
                  </a:txBody>
                  <a:tcPr/>
                </a:tc>
                <a:extLst>
                  <a:ext uri="{0D108BD9-81ED-4DB2-BD59-A6C34878D82A}">
                    <a16:rowId xmlns:a16="http://schemas.microsoft.com/office/drawing/2014/main" val="1163902795"/>
                  </a:ext>
                </a:extLst>
              </a:tr>
              <a:tr h="370840">
                <a:tc>
                  <a:txBody>
                    <a:bodyPr/>
                    <a:lstStyle/>
                    <a:p>
                      <a:r>
                        <a:rPr lang="sk-SK" dirty="0"/>
                        <a:t>r. 2016</a:t>
                      </a:r>
                    </a:p>
                  </a:txBody>
                  <a:tcPr/>
                </a:tc>
                <a:tc>
                  <a:txBody>
                    <a:bodyPr/>
                    <a:lstStyle/>
                    <a:p>
                      <a:r>
                        <a:rPr lang="sk-SK" dirty="0"/>
                        <a:t>265 394 116,27 €</a:t>
                      </a:r>
                    </a:p>
                  </a:txBody>
                  <a:tcPr/>
                </a:tc>
                <a:tc>
                  <a:txBody>
                    <a:bodyPr/>
                    <a:lstStyle/>
                    <a:p>
                      <a:r>
                        <a:rPr lang="sk-SK" dirty="0"/>
                        <a:t>381 653 658,06 €</a:t>
                      </a:r>
                    </a:p>
                  </a:txBody>
                  <a:tcPr/>
                </a:tc>
                <a:tc>
                  <a:txBody>
                    <a:bodyPr/>
                    <a:lstStyle/>
                    <a:p>
                      <a:r>
                        <a:rPr lang="sk-SK" dirty="0"/>
                        <a:t>69,54%</a:t>
                      </a:r>
                    </a:p>
                  </a:txBody>
                  <a:tcPr/>
                </a:tc>
                <a:extLst>
                  <a:ext uri="{0D108BD9-81ED-4DB2-BD59-A6C34878D82A}">
                    <a16:rowId xmlns:a16="http://schemas.microsoft.com/office/drawing/2014/main" val="4018557220"/>
                  </a:ext>
                </a:extLst>
              </a:tr>
              <a:tr h="370840">
                <a:tc>
                  <a:txBody>
                    <a:bodyPr/>
                    <a:lstStyle/>
                    <a:p>
                      <a:r>
                        <a:rPr lang="sk-SK" dirty="0"/>
                        <a:t>r. 2017</a:t>
                      </a:r>
                    </a:p>
                  </a:txBody>
                  <a:tcPr/>
                </a:tc>
                <a:tc>
                  <a:txBody>
                    <a:bodyPr/>
                    <a:lstStyle/>
                    <a:p>
                      <a:r>
                        <a:rPr lang="sk-SK" dirty="0"/>
                        <a:t>275 687 904,39 €</a:t>
                      </a:r>
                    </a:p>
                  </a:txBody>
                  <a:tcPr/>
                </a:tc>
                <a:tc>
                  <a:txBody>
                    <a:bodyPr/>
                    <a:lstStyle/>
                    <a:p>
                      <a:r>
                        <a:rPr lang="sk-SK" dirty="0"/>
                        <a:t>373 509 961,15 €</a:t>
                      </a:r>
                    </a:p>
                  </a:txBody>
                  <a:tcPr/>
                </a:tc>
                <a:tc>
                  <a:txBody>
                    <a:bodyPr/>
                    <a:lstStyle/>
                    <a:p>
                      <a:r>
                        <a:rPr lang="sk-SK" dirty="0"/>
                        <a:t>73,81%</a:t>
                      </a:r>
                    </a:p>
                  </a:txBody>
                  <a:tcPr/>
                </a:tc>
                <a:extLst>
                  <a:ext uri="{0D108BD9-81ED-4DB2-BD59-A6C34878D82A}">
                    <a16:rowId xmlns:a16="http://schemas.microsoft.com/office/drawing/2014/main" val="2915502928"/>
                  </a:ext>
                </a:extLst>
              </a:tr>
              <a:tr h="370840">
                <a:tc>
                  <a:txBody>
                    <a:bodyPr/>
                    <a:lstStyle/>
                    <a:p>
                      <a:r>
                        <a:rPr lang="sk-SK" dirty="0"/>
                        <a:t>r. 2018</a:t>
                      </a:r>
                    </a:p>
                  </a:txBody>
                  <a:tcPr/>
                </a:tc>
                <a:tc>
                  <a:txBody>
                    <a:bodyPr/>
                    <a:lstStyle/>
                    <a:p>
                      <a:r>
                        <a:rPr lang="sk-SK" dirty="0"/>
                        <a:t>308 844 109,76 €</a:t>
                      </a:r>
                    </a:p>
                  </a:txBody>
                  <a:tcPr/>
                </a:tc>
                <a:tc>
                  <a:txBody>
                    <a:bodyPr/>
                    <a:lstStyle/>
                    <a:p>
                      <a:r>
                        <a:rPr lang="sk-SK" dirty="0"/>
                        <a:t>429 930 357,92 €</a:t>
                      </a:r>
                    </a:p>
                  </a:txBody>
                  <a:tcPr/>
                </a:tc>
                <a:tc>
                  <a:txBody>
                    <a:bodyPr/>
                    <a:lstStyle/>
                    <a:p>
                      <a:r>
                        <a:rPr lang="sk-SK" dirty="0"/>
                        <a:t>71,84%</a:t>
                      </a:r>
                    </a:p>
                  </a:txBody>
                  <a:tcPr/>
                </a:tc>
                <a:extLst>
                  <a:ext uri="{0D108BD9-81ED-4DB2-BD59-A6C34878D82A}">
                    <a16:rowId xmlns:a16="http://schemas.microsoft.com/office/drawing/2014/main" val="3606784728"/>
                  </a:ext>
                </a:extLst>
              </a:tr>
              <a:tr h="370840">
                <a:tc>
                  <a:txBody>
                    <a:bodyPr/>
                    <a:lstStyle/>
                    <a:p>
                      <a:r>
                        <a:rPr lang="sk-SK" dirty="0"/>
                        <a:t>r. 2019</a:t>
                      </a:r>
                    </a:p>
                  </a:txBody>
                  <a:tcPr/>
                </a:tc>
                <a:tc>
                  <a:txBody>
                    <a:bodyPr/>
                    <a:lstStyle/>
                    <a:p>
                      <a:r>
                        <a:rPr lang="sk-SK" dirty="0"/>
                        <a:t>324 872 810,98 €</a:t>
                      </a:r>
                    </a:p>
                  </a:txBody>
                  <a:tcPr/>
                </a:tc>
                <a:tc>
                  <a:txBody>
                    <a:bodyPr/>
                    <a:lstStyle/>
                    <a:p>
                      <a:r>
                        <a:rPr lang="sk-SK" dirty="0"/>
                        <a:t>463 264 123,55 €</a:t>
                      </a:r>
                    </a:p>
                  </a:txBody>
                  <a:tcPr/>
                </a:tc>
                <a:tc>
                  <a:txBody>
                    <a:bodyPr/>
                    <a:lstStyle/>
                    <a:p>
                      <a:r>
                        <a:rPr lang="sk-SK" dirty="0"/>
                        <a:t>70,13%</a:t>
                      </a:r>
                    </a:p>
                  </a:txBody>
                  <a:tcPr/>
                </a:tc>
                <a:extLst>
                  <a:ext uri="{0D108BD9-81ED-4DB2-BD59-A6C34878D82A}">
                    <a16:rowId xmlns:a16="http://schemas.microsoft.com/office/drawing/2014/main" val="3805211796"/>
                  </a:ext>
                </a:extLst>
              </a:tr>
              <a:tr h="370840">
                <a:tc>
                  <a:txBody>
                    <a:bodyPr/>
                    <a:lstStyle/>
                    <a:p>
                      <a:r>
                        <a:rPr lang="sk-SK" dirty="0"/>
                        <a:t>r. 2020</a:t>
                      </a:r>
                    </a:p>
                  </a:txBody>
                  <a:tcPr/>
                </a:tc>
                <a:tc>
                  <a:txBody>
                    <a:bodyPr/>
                    <a:lstStyle/>
                    <a:p>
                      <a:r>
                        <a:rPr lang="sk-SK" dirty="0"/>
                        <a:t>337 552 421,77 €</a:t>
                      </a:r>
                    </a:p>
                  </a:txBody>
                  <a:tcPr/>
                </a:tc>
                <a:tc>
                  <a:txBody>
                    <a:bodyPr/>
                    <a:lstStyle/>
                    <a:p>
                      <a:r>
                        <a:rPr lang="sk-SK" dirty="0"/>
                        <a:t>484 856 408,69 €</a:t>
                      </a:r>
                    </a:p>
                  </a:txBody>
                  <a:tcPr/>
                </a:tc>
                <a:tc>
                  <a:txBody>
                    <a:bodyPr/>
                    <a:lstStyle/>
                    <a:p>
                      <a:r>
                        <a:rPr lang="sk-SK" dirty="0"/>
                        <a:t>69,62%</a:t>
                      </a:r>
                    </a:p>
                  </a:txBody>
                  <a:tcPr/>
                </a:tc>
                <a:extLst>
                  <a:ext uri="{0D108BD9-81ED-4DB2-BD59-A6C34878D82A}">
                    <a16:rowId xmlns:a16="http://schemas.microsoft.com/office/drawing/2014/main" val="1518175357"/>
                  </a:ext>
                </a:extLst>
              </a:tr>
              <a:tr h="370840">
                <a:tc>
                  <a:txBody>
                    <a:bodyPr/>
                    <a:lstStyle/>
                    <a:p>
                      <a:r>
                        <a:rPr lang="sk-SK" dirty="0"/>
                        <a:t>r. 2021</a:t>
                      </a:r>
                    </a:p>
                  </a:txBody>
                  <a:tcPr/>
                </a:tc>
                <a:tc>
                  <a:txBody>
                    <a:bodyPr/>
                    <a:lstStyle/>
                    <a:p>
                      <a:r>
                        <a:rPr lang="sk-SK" dirty="0"/>
                        <a:t>353 501 086,42 €</a:t>
                      </a:r>
                    </a:p>
                  </a:txBody>
                  <a:tcPr/>
                </a:tc>
                <a:tc>
                  <a:txBody>
                    <a:bodyPr/>
                    <a:lstStyle/>
                    <a:p>
                      <a:r>
                        <a:rPr lang="sk-SK" dirty="0"/>
                        <a:t>513 223 727,04 €</a:t>
                      </a:r>
                    </a:p>
                  </a:txBody>
                  <a:tcPr/>
                </a:tc>
                <a:tc>
                  <a:txBody>
                    <a:bodyPr/>
                    <a:lstStyle/>
                    <a:p>
                      <a:r>
                        <a:rPr lang="sk-SK" dirty="0"/>
                        <a:t>68,88%</a:t>
                      </a:r>
                    </a:p>
                  </a:txBody>
                  <a:tcPr/>
                </a:tc>
                <a:extLst>
                  <a:ext uri="{0D108BD9-81ED-4DB2-BD59-A6C34878D82A}">
                    <a16:rowId xmlns:a16="http://schemas.microsoft.com/office/drawing/2014/main" val="1700584724"/>
                  </a:ext>
                </a:extLst>
              </a:tr>
              <a:tr h="370840">
                <a:tc>
                  <a:txBody>
                    <a:bodyPr/>
                    <a:lstStyle/>
                    <a:p>
                      <a:r>
                        <a:rPr lang="sk-SK" dirty="0"/>
                        <a:t>2016 - 2021</a:t>
                      </a:r>
                    </a:p>
                  </a:txBody>
                  <a:tcPr/>
                </a:tc>
                <a:tc>
                  <a:txBody>
                    <a:bodyPr/>
                    <a:lstStyle/>
                    <a:p>
                      <a:r>
                        <a:rPr lang="sk-SK" dirty="0"/>
                        <a:t>1 865 852 449,58 €</a:t>
                      </a:r>
                    </a:p>
                  </a:txBody>
                  <a:tcPr/>
                </a:tc>
                <a:tc>
                  <a:txBody>
                    <a:bodyPr/>
                    <a:lstStyle/>
                    <a:p>
                      <a:r>
                        <a:rPr lang="sk-SK" dirty="0"/>
                        <a:t>2 646 438 236,39 €</a:t>
                      </a:r>
                    </a:p>
                  </a:txBody>
                  <a:tcPr/>
                </a:tc>
                <a:tc>
                  <a:txBody>
                    <a:bodyPr/>
                    <a:lstStyle/>
                    <a:p>
                      <a:r>
                        <a:rPr lang="sk-SK" dirty="0"/>
                        <a:t>70,50%</a:t>
                      </a:r>
                    </a:p>
                  </a:txBody>
                  <a:tcPr/>
                </a:tc>
                <a:extLst>
                  <a:ext uri="{0D108BD9-81ED-4DB2-BD59-A6C34878D82A}">
                    <a16:rowId xmlns:a16="http://schemas.microsoft.com/office/drawing/2014/main" val="618670756"/>
                  </a:ext>
                </a:extLst>
              </a:tr>
            </a:tbl>
          </a:graphicData>
        </a:graphic>
      </p:graphicFrame>
    </p:spTree>
    <p:extLst>
      <p:ext uri="{BB962C8B-B14F-4D97-AF65-F5344CB8AC3E}">
        <p14:creationId xmlns:p14="http://schemas.microsoft.com/office/powerpoint/2010/main" val="101872584"/>
      </p:ext>
    </p:extLst>
  </p:cSld>
  <p:clrMapOvr>
    <a:masterClrMapping/>
  </p:clrMapOvr>
</p:sld>
</file>

<file path=ppt/theme/theme1.xml><?xml version="1.0" encoding="utf-8"?>
<a:theme xmlns:a="http://schemas.openxmlformats.org/drawingml/2006/main" name="NBS POWERPOINT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S - 4x3 - SK - BIELA - 18.6.2019" id="{4EEC64D5-33B5-D14B-883E-1DA7A302942E}" vid="{288F3C1F-24FF-BD4C-8088-D115A8B5D0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86A59482652A074F90B377E714AC8AE8" ma:contentTypeVersion="2" ma:contentTypeDescription="Upload an image." ma:contentTypeScope="" ma:versionID="54190887318d93c331e17768670b6989">
  <xsd:schema xmlns:xsd="http://www.w3.org/2001/XMLSchema" xmlns:xs="http://www.w3.org/2001/XMLSchema" xmlns:p="http://schemas.microsoft.com/office/2006/metadata/properties" xmlns:ns1="http://schemas.microsoft.com/sharepoint/v3" xmlns:ns2="CAD7385A-07AE-43A6-842E-8B888B839729" xmlns:ns3="http://schemas.microsoft.com/sharepoint/v3/fields" xmlns:ns4="d4dc1984-4e7d-439a-9f8d-a1b7ed460e00" targetNamespace="http://schemas.microsoft.com/office/2006/metadata/properties" ma:root="true" ma:fieldsID="f67a5eff6865efaa0e2f74915c1f153d" ns1:_="" ns2:_="" ns3:_="" ns4:_="">
    <xsd:import namespace="http://schemas.microsoft.com/sharepoint/v3"/>
    <xsd:import namespace="CAD7385A-07AE-43A6-842E-8B888B839729"/>
    <xsd:import namespace="http://schemas.microsoft.com/sharepoint/v3/fields"/>
    <xsd:import namespace="d4dc1984-4e7d-439a-9f8d-a1b7ed460e00"/>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D7385A-07AE-43A6-842E-8B888B839729"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dc1984-4e7d-439a-9f8d-a1b7ed460e00"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CAD7385A-07AE-43A6-842E-8B888B839729" xsi:nil="true"/>
    <PublishingExpirationDate xmlns="http://schemas.microsoft.com/sharepoint/v3" xsi:nil="true"/>
    <PublishingStartDate xmlns="http://schemas.microsoft.com/sharepoint/v3" xsi:nil="true"/>
    <wic_System_Copyright xmlns="http://schemas.microsoft.com/sharepoint/v3/fields" xsi:nil="true"/>
    <_dlc_DocId xmlns="d4dc1984-4e7d-439a-9f8d-a1b7ed460e00">PKHP4E2NMEFV-2092872618-3160</_dlc_DocId>
    <_dlc_DocIdUrl xmlns="d4dc1984-4e7d-439a-9f8d-a1b7ed460e00">
      <Url>https://intranet.nbs.sk/_layouts/15/DocIdRedir.aspx?ID=PKHP4E2NMEFV-2092872618-3160</Url>
      <Description>PKHP4E2NMEFV-2092872618-3160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4DF342-E08F-4580-A880-A72DBA081EB8}">
  <ds:schemaRefs>
    <ds:schemaRef ds:uri="http://schemas.microsoft.com/sharepoint/events"/>
  </ds:schemaRefs>
</ds:datastoreItem>
</file>

<file path=customXml/itemProps2.xml><?xml version="1.0" encoding="utf-8"?>
<ds:datastoreItem xmlns:ds="http://schemas.openxmlformats.org/officeDocument/2006/customXml" ds:itemID="{8A39B997-4252-4BF4-BA58-A8E3AA26B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7385A-07AE-43A6-842E-8B888B839729"/>
    <ds:schemaRef ds:uri="http://schemas.microsoft.com/sharepoint/v3/fields"/>
    <ds:schemaRef ds:uri="d4dc1984-4e7d-439a-9f8d-a1b7ed460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B7B433-4EC5-4A5E-AF9D-CAE9669B8167}">
  <ds:schemaRefs>
    <ds:schemaRef ds:uri="http://schemas.microsoft.com/office/2006/metadata/properties"/>
    <ds:schemaRef ds:uri="http://schemas.microsoft.com/office/infopath/2007/PartnerControls"/>
    <ds:schemaRef ds:uri="CAD7385A-07AE-43A6-842E-8B888B839729"/>
    <ds:schemaRef ds:uri="http://schemas.microsoft.com/sharepoint/v3"/>
    <ds:schemaRef ds:uri="http://schemas.microsoft.com/sharepoint/v3/fields"/>
    <ds:schemaRef ds:uri="d4dc1984-4e7d-439a-9f8d-a1b7ed460e00"/>
  </ds:schemaRefs>
</ds:datastoreItem>
</file>

<file path=customXml/itemProps4.xml><?xml version="1.0" encoding="utf-8"?>
<ds:datastoreItem xmlns:ds="http://schemas.openxmlformats.org/officeDocument/2006/customXml" ds:itemID="{18C94D50-3A1C-4A87-A1FB-2D81A6BC8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NBS - 4x3 - SK - BIELA</Template>
  <TotalTime>1142</TotalTime>
  <Words>1880</Words>
  <Application>Microsoft Office PowerPoint</Application>
  <PresentationFormat>On-screen Show (4:3)</PresentationFormat>
  <Paragraphs>328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vt:lpstr>
      <vt:lpstr>Verdana</vt:lpstr>
      <vt:lpstr>NBS POWERPOINT WHITE</vt:lpstr>
      <vt:lpstr>PowerPoint Presentation</vt:lpstr>
      <vt:lpstr>Základný prehľad o sektore finančného sprostredkovania a finančného poradenstva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Steinecker Marek</dc:creator>
  <cp:keywords/>
  <dc:description/>
  <cp:lastModifiedBy>Steinecker Marek</cp:lastModifiedBy>
  <cp:revision>62</cp:revision>
  <cp:lastPrinted>2019-02-01T13:38:05Z</cp:lastPrinted>
  <dcterms:created xsi:type="dcterms:W3CDTF">2022-05-06T09:04:00Z</dcterms:created>
  <dcterms:modified xsi:type="dcterms:W3CDTF">2022-06-06T09:22:34Z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0x0101009148F5A04DDD49CBA7127AADA5FB792B00AADE34325A8B49CDA8BB4DB53328F2140086A59482652A074F90B377E714AC8AE8</vt:lpwstr>
  </property>
  <property fmtid="{D5CDD505-2E9C-101B-9397-08002B2CF9AE}" pid="3" name="_dlc_DocIdItemGuid">
    <vt:lpwstr>c592e82e-9c15-4ecc-99df-ea77510f0ff4</vt:lpwstr>
  </property>
</Properties>
</file>