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5" r:id="rId12"/>
    <p:sldId id="266" r:id="rId13"/>
    <p:sldId id="268" r:id="rId14"/>
    <p:sldId id="267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5" autoAdjust="0"/>
  </p:normalViewPr>
  <p:slideViewPr>
    <p:cSldViewPr>
      <p:cViewPr varScale="1">
        <p:scale>
          <a:sx n="153" d="100"/>
          <a:sy n="153" d="100"/>
        </p:scale>
        <p:origin x="184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8DA86B29-F4D7-4FAB-9679-48A99D666B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E3004CA-73E7-4A42-8594-8C700EBFDD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2C3C2214-1441-4CA2-BE5E-C46D65CC75E2}" type="datetimeFigureOut">
              <a:rPr lang="sk-SK" smtClean="0"/>
              <a:t>13. 6. 2023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D09A026-3CD9-4141-8636-AADB59D0FF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3119799-B5ED-4E97-B6E3-2DC3081BDB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A78B9809-F50B-45C4-8C45-DE93AA202E7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70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E234726-8B21-4815-B8B0-3E33D188D604}" type="datetimeFigureOut">
              <a:rPr lang="sk-SK" smtClean="0"/>
              <a:t>13. 6. 2023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B4D3F6A9-AB15-4106-97AD-D8BEE815A7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5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46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17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69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458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63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96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 dirty="0" err="1"/>
              <a:t>Lyzínový</a:t>
            </a:r>
            <a:r>
              <a:rPr lang="sk-SK" dirty="0"/>
              <a:t> kartel – vyšetrovaný FBI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76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316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55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59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51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9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93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4D3F6A9-AB15-4106-97AD-D8BEE815A7F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02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27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38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3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69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201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62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38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3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21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83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12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C6D1-CDCF-4048-B6F8-EAFDA451A89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kern="1200" smtId="4294967295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92CB-BF9A-46BB-8935-34F187D4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0" y="4724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sk-SK" sz="20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Dawn</a:t>
            </a:r>
            <a:r>
              <a:rPr lang="sk-SK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raid</a:t>
            </a:r>
            <a:r>
              <a:rPr lang="sk-SK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čo robiť, ak k Vám príde </a:t>
            </a:r>
          </a:p>
          <a:p>
            <a:pPr algn="ctr" eaLnBrk="1" hangingPunct="1">
              <a:defRPr/>
            </a:pPr>
            <a:r>
              <a:rPr lang="sk-SK" sz="20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neohlásená inšpekcia PMÚ?</a:t>
            </a:r>
            <a:endParaRPr lang="en-US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kTextu 2">
            <a:extLst>
              <a:ext uri="{FF2B5EF4-FFF2-40B4-BE49-F238E27FC236}">
                <a16:creationId xmlns:a16="http://schemas.microsoft.com/office/drawing/2014/main" id="{B346E486-6608-A587-0297-18FC6FDE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3" y="5805264"/>
            <a:ext cx="460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Pre: </a:t>
            </a:r>
            <a:r>
              <a:rPr lang="sk-SK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SLOVENSKÁ ASOCIÁCIA POISŤOVNÍ</a:t>
            </a:r>
            <a:endParaRPr lang="en-US" sz="16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k-SK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k-SK" sz="16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JÚN 2023</a:t>
            </a:r>
            <a:endParaRPr lang="en-US" sz="16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605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 PMU pri hľadaní a získavaní informácií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2038569"/>
            <a:ext cx="75608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Zamestnanec, ktorého zariadenie / schránku inšpektori prehľadávajú, má právo byť pri tom prítomný a brániť svoje práva (právo na súkromie)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PMU zodpovedá za zákonný výkon inšpekcie a preto by mal každého zamestnanca poučiť o jeho právach povinnostiach; v praxi to však ponecháva na spoločnosť (jej zástupcu poučeného na začiatku inšpekcie)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Za nespoluprácu / nepravdivé informácie zamestnanca môže byť spoločnosť sankcionovaná (pokuta do výšky 1% z obratu)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Postavenie zamestnancov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90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Záver Inšpekcie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2038569"/>
            <a:ext cx="756089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Ukončenie inšpekcie podpísaním zápisnice a jednotlivých príloh (zápisov, kópií dokumentov) alebo odmietnutím podpísania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Poskytnutie spoločnosti zoznamu kópií dokumentov, ktoré inšpektori na mieste inšpekcie vyhotovili a ktoré si so sebou odnášajú + jedna kópia z každého dokumentu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Ak PMU vyhotoví kópiu dátového nosiča bez vyselektovania údajov spadajúcich do predmetu inšpekcie, vyzve spoločnosť na označenie a zdôvodnenie LPP a súkromných dát v stanovenej lehote po inšpekcii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071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Základné zásady a odporúčania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951352"/>
            <a:ext cx="756089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Zabezpečiť súčinnosť všetkých zamestnancov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Čo najskôr privolať dawnraid tím spoločnosti (primeraný počet)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Požadovať predloženie poverenia a služobného preukazu každého inšpektora; ak sa nepreukáže, požiadať, aby opustil priestory spoločnosti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Skontrolovať obsah poučení, dohliadať, či inšpektori postupujú podľa poučení a v medziach poverení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Privolať externého advokáta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Všetky kroky vopred </a:t>
            </a:r>
            <a:r>
              <a:rPr lang="sk-SK" sz="1600" dirty="0" err="1">
                <a:solidFill>
                  <a:schemeClr val="bg1"/>
                </a:solidFill>
              </a:rPr>
              <a:t>odkomunikovať</a:t>
            </a:r>
            <a:r>
              <a:rPr lang="sk-SK" sz="1600" dirty="0">
                <a:solidFill>
                  <a:schemeClr val="bg1"/>
                </a:solidFill>
              </a:rPr>
              <a:t> s inšpektormi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Namietnuť akékoľvek nezrovnalosti v povereniach alebo postupe inšpektorov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Ak inšpektori námietke nevyhovejú / trvajú na postupe, neklásť odpor (riziko pokuty do výšky 1% z obratu), trvať však na zaznamenaní námietky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 súčinnosti s inšpektormi informovať zamestnancov spoločnosti, aby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sa až do odvolania zdržali skartácie a mazania akýchkoľvek údajov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a emailov</a:t>
            </a: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60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Základné zásady a odporúčania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930738"/>
            <a:ext cx="756089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Nenechávať žiadneho inšpektora ani na okamih bez dohľadu (tieňovania)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Namietať kľúčové slová, ktoré zjavne presahujú rámec inšpekcie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Namietať prehliadanie súkromných zariadení / schránok, ktoré sa nepoužívajú na pracovné účely a zmiešaných zariadení a schránok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Namietať neprípustné otázky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Vopred namietať otvorenie a čítanie súkromnej / LPP komunikácie; dohliadnuť na zbežné nahliadnutie inšpektora, ak preveruje opodstatnenosť námietky; ak dôjde k skopírovaniu takejto komunikácie, dohliadnuť na jej zapečatenie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Na všetkých kópiách označiť pred ukončením inšpekcie OT / DI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Dbať o zaznamenanie všetkých vznesených námietok, uskutočnených úkonov a o čo najvernejšie a detailné zaznamenanie celého priebehu v zápisnici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r>
              <a:rPr lang="sk-SK" sz="1600" dirty="0">
                <a:solidFill>
                  <a:schemeClr val="bg1"/>
                </a:solidFill>
              </a:rPr>
              <a:t>Zanalyzovať po inšpekcii s advokátom zákonnosť vykonanej inšpekcie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 startAt="10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10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490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560" y="2205038"/>
            <a:ext cx="75608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marL="0" indent="0" algn="ctr" eaLnBrk="1" hangingPunct="1"/>
            <a:endParaRPr lang="sk-SK" sz="1600" dirty="0">
              <a:solidFill>
                <a:schemeClr val="bg1"/>
              </a:solidFill>
            </a:endParaRPr>
          </a:p>
          <a:p>
            <a:pPr marL="0" indent="0" algn="ctr" eaLnBrk="1" hangingPunct="1"/>
            <a:endParaRPr lang="sk-SK" sz="1600" dirty="0">
              <a:solidFill>
                <a:schemeClr val="bg1"/>
              </a:solidFill>
            </a:endParaRPr>
          </a:p>
          <a:p>
            <a:pPr marL="0" indent="0" algn="ctr" eaLnBrk="1" hangingPunct="1"/>
            <a:endParaRPr lang="sk-SK" sz="1600" dirty="0">
              <a:solidFill>
                <a:schemeClr val="bg1"/>
              </a:solidFill>
            </a:endParaRPr>
          </a:p>
          <a:p>
            <a:pPr marL="0" indent="0" algn="ctr" eaLnBrk="1" hangingPunct="1"/>
            <a:endParaRPr lang="sk-SK" sz="1600" dirty="0">
              <a:solidFill>
                <a:schemeClr val="bg1"/>
              </a:solidFill>
            </a:endParaRPr>
          </a:p>
          <a:p>
            <a:pPr marL="0" indent="0" algn="ctr" eaLnBrk="1" hangingPunct="1"/>
            <a:r>
              <a:rPr lang="sk-SK" sz="2400" dirty="0">
                <a:solidFill>
                  <a:schemeClr val="bg1"/>
                </a:solidFill>
              </a:rPr>
              <a:t>Ďakujeme za pozornosť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224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sk-SK" sz="24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Dawn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raid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1916832"/>
            <a:ext cx="756089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Inšpekcia na mieste - tzv. „</a:t>
            </a:r>
            <a:r>
              <a:rPr lang="sk-SK" sz="1600" i="1" dirty="0" err="1">
                <a:solidFill>
                  <a:schemeClr val="bg1"/>
                </a:solidFill>
              </a:rPr>
              <a:t>dawn</a:t>
            </a:r>
            <a:r>
              <a:rPr lang="sk-SK" sz="1600" i="1" dirty="0">
                <a:solidFill>
                  <a:schemeClr val="bg1"/>
                </a:solidFill>
              </a:rPr>
              <a:t> </a:t>
            </a:r>
            <a:r>
              <a:rPr lang="sk-SK" sz="1600" i="1" dirty="0" err="1">
                <a:solidFill>
                  <a:schemeClr val="bg1"/>
                </a:solidFill>
              </a:rPr>
              <a:t>raid</a:t>
            </a:r>
            <a:r>
              <a:rPr lang="sk-SK" sz="1600" dirty="0">
                <a:solidFill>
                  <a:schemeClr val="bg1"/>
                </a:solidFill>
              </a:rPr>
              <a:t>“ (§17 ZOHS)</a:t>
            </a:r>
          </a:p>
          <a:p>
            <a:pPr marL="719138" indent="-361950" eaLnBrk="1" hangingPunct="1">
              <a:buFont typeface="Wingdings" panose="05000000000000000000" pitchFamily="2" charset="2"/>
              <a:buChar char="Ø"/>
            </a:pPr>
            <a:r>
              <a:rPr lang="sk-SK" sz="1400" i="1" dirty="0">
                <a:solidFill>
                  <a:schemeClr val="bg1"/>
                </a:solidFill>
              </a:rPr>
              <a:t>vopred neohlásená kontrola využívajúca moment prekvapenia k získaniu dôkazov pre vyšetrovanie porušení práva hospodárskej súťaže</a:t>
            </a:r>
          </a:p>
          <a:p>
            <a:pPr marL="719138" indent="-361950" eaLnBrk="1" hangingPunct="1">
              <a:buFont typeface="Wingdings" panose="05000000000000000000" pitchFamily="2" charset="2"/>
              <a:buChar char="Ø"/>
            </a:pPr>
            <a:r>
              <a:rPr lang="sk-SK" sz="1400" i="1" dirty="0">
                <a:solidFill>
                  <a:schemeClr val="bg1"/>
                </a:solidFill>
              </a:rPr>
              <a:t>typicky využívaná pri podozreniach na kartely  </a:t>
            </a:r>
          </a:p>
          <a:p>
            <a:pPr marL="719138" indent="-361950" eaLnBrk="1" hangingPunct="1">
              <a:buFont typeface="Wingdings" panose="05000000000000000000" pitchFamily="2" charset="2"/>
              <a:buChar char="Ø"/>
            </a:pPr>
            <a:r>
              <a:rPr lang="sk-SK" sz="1400" i="1" dirty="0">
                <a:solidFill>
                  <a:schemeClr val="bg1"/>
                </a:solidFill>
              </a:rPr>
              <a:t>možno využiť aj pri zneužití dominantného postavenia a koncentráciách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2"/>
            </a:pPr>
            <a:r>
              <a:rPr lang="sk-SK" sz="1600" dirty="0">
                <a:solidFill>
                  <a:schemeClr val="bg1"/>
                </a:solidFill>
              </a:rPr>
              <a:t>Priestory a dopravné prostriedky podnikateľa, ktoré súvisia s činnosťou alebo s konaním podnikateľa (§17 ods. 1 ZOHS) – bez </a:t>
            </a:r>
            <a:r>
              <a:rPr lang="sk-SK" sz="1600" dirty="0" err="1">
                <a:solidFill>
                  <a:schemeClr val="bg1"/>
                </a:solidFill>
              </a:rPr>
              <a:t>predch</a:t>
            </a:r>
            <a:r>
              <a:rPr lang="sk-SK" sz="1600" dirty="0">
                <a:solidFill>
                  <a:schemeClr val="bg1"/>
                </a:solidFill>
              </a:rPr>
              <a:t>. súhlasu súdu</a:t>
            </a:r>
          </a:p>
          <a:p>
            <a:pPr eaLnBrk="1" hangingPunct="1">
              <a:buFont typeface="+mj-lt"/>
              <a:buAutoNum type="arabicPeriod" startAt="2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2"/>
            </a:pPr>
            <a:r>
              <a:rPr lang="sk-SK" sz="1600" dirty="0">
                <a:solidFill>
                  <a:schemeClr val="bg1"/>
                </a:solidFill>
              </a:rPr>
              <a:t>Iné priestory / dopravné prostriedky podnikateľa alebo súkromné priestory / dopravné prostriedky súčasného alebo bývalého zamestnanca podnikateľa (§17 ods. 8 ZOHS) – len s </a:t>
            </a:r>
            <a:r>
              <a:rPr lang="sk-SK" sz="1600" dirty="0" err="1">
                <a:solidFill>
                  <a:schemeClr val="bg1"/>
                </a:solidFill>
              </a:rPr>
              <a:t>predch</a:t>
            </a:r>
            <a:r>
              <a:rPr lang="sk-SK" sz="1600" dirty="0">
                <a:solidFill>
                  <a:schemeClr val="bg1"/>
                </a:solidFill>
              </a:rPr>
              <a:t>. súhlasom súdu 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400" i="1" dirty="0">
                <a:solidFill>
                  <a:schemeClr val="bg1"/>
                </a:solidFill>
              </a:rPr>
              <a:t>musí existovať dôvodné podozrenie, že sa nachádzajú dokumenty súvisiace s činnosťou/konaním podnikateľa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400" i="1" dirty="0">
                <a:solidFill>
                  <a:schemeClr val="bg1"/>
                </a:solidFill>
              </a:rPr>
              <a:t>napr. domy a byty štatutárov, manažérov či iných dôležitých pracovníkov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endParaRPr lang="sk-SK" sz="1400" i="1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882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Príchod inšpektorov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560" y="2205038"/>
            <a:ext cx="756089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Spravidla 4 až 5 inšpektorov PMU vrátane IT technika (môže byť aj viac)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Vyžadujú od recepcie privolanie člena štatutárneho orgánu / povereného zástupcu / osobu na najvyššej pozícii z prítomných osôb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Na recepcii uvedú iba, že zastupujú štátny orgán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 povahe a predmete úkonu informujú až privolaného zástupcu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Neumožnenie vstupu do priestorov spoločnosti =</a:t>
            </a:r>
            <a:r>
              <a:rPr lang="en-US" sz="1600" dirty="0">
                <a:solidFill>
                  <a:schemeClr val="bg1"/>
                </a:solidFill>
              </a:rPr>
              <a:t>&gt;</a:t>
            </a:r>
            <a:r>
              <a:rPr lang="sk-SK" sz="1600" dirty="0">
                <a:solidFill>
                  <a:schemeClr val="bg1"/>
                </a:solidFill>
              </a:rPr>
              <a:t> pokuta do </a:t>
            </a:r>
            <a:r>
              <a:rPr lang="pl-PL" sz="1600" dirty="0">
                <a:solidFill>
                  <a:schemeClr val="bg1"/>
                </a:solidFill>
              </a:rPr>
              <a:t>5% z obratu</a:t>
            </a: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62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Začiatok inšpekcie – úvodné úkony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1988840"/>
            <a:ext cx="756089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Oboznámenie privolaného zástupcu spoločnosti s predmetom a účelom inšpekcie a poučenie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Každý inšpektor sa musí preukázať rovnopisom poverenia a služobným preukazom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Náležitosti poverení: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Podľa § 17 ods. 2 ZOHS: meno, priezvisko, funkcia a podpis osoby vydávajúcej poverenie; označenie spoločnosti; časový rozsah inšpekcie; predmet inšpekcie; meno a priezvisko povereného inšpektora; poučenia; č. poverenia a odtlačok pečiatky)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Podľa praxe PMU a súdov: (i) odôvodnenie podozrenia, (ii) odôvodnenie výkonu inšpekcie v priestoroch spoločnosti a (iii) účel inšpekcie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4"/>
            </a:pPr>
            <a:r>
              <a:rPr lang="sk-SK" sz="1600" dirty="0">
                <a:solidFill>
                  <a:schemeClr val="bg1"/>
                </a:solidFill>
              </a:rPr>
              <a:t>Poučenia môžu byť nekoherentné (vo viacerých formách a dokumentoch)</a:t>
            </a:r>
          </a:p>
          <a:p>
            <a:pPr marL="0" indent="0" eaLnBrk="1" hangingPunct="1"/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 startAt="4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Poverenia a poučenia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92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Začiatok inšpekcie – úvodné úkony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560" y="2205038"/>
            <a:ext cx="756089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Inšpektori spravidla prinesú zoznam mien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Môžu tiež vyzvať predstaviteľa spoločnosti, aby označil osoby, ktoré sa zúčastnili konkrétnej činnosti (napr. vypracovávania ponúk do VO / OVS)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Spravidla vyžadujú tiež privolanie IT technika spoločnosti 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Označenie všetkých emailových schránok a predloženie zariadení, ktoré dané osoby používajú na plnenie pracovných úloh (vrátane súkromných zariadení)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Identifikácia ďalších osôb a zariadení  môže prebiehať aj neskôr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Obmedzenie prihlásenia do emailových schránok podľa pokynov inšpektorov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Privolanie advokáta v prítomnosti a podľa pokynov inšpektorov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Obmedzenie inštrukcie na to, že ide o inšpekciu štátneho orgánu</a:t>
            </a: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Po vykonaní úvodných úkonov Inšpektori čakajú max. 30 min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Identifikácia osôb a nosičov a úvodné zabezpečovacie úkony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767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 PMU pri hľadaní a získavaní informácií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560" y="2205038"/>
            <a:ext cx="756089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Obsah pevných diskov PC / </a:t>
            </a:r>
            <a:r>
              <a:rPr lang="sk-SK" sz="1600" dirty="0" err="1">
                <a:solidFill>
                  <a:schemeClr val="bg1"/>
                </a:solidFill>
              </a:rPr>
              <a:t>ntb</a:t>
            </a:r>
            <a:r>
              <a:rPr lang="sk-SK" sz="1600" dirty="0">
                <a:solidFill>
                  <a:schemeClr val="bg1"/>
                </a:solidFill>
              </a:rPr>
              <a:t> a iných zariadení a emailových schránok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Inšpektori používajú vlastné zariadenia a nosiče na prehľadávanie a kopírovanie podkladov (môžu ale požiadať tiež spoločnosť o použitie jej zariadení a nosičov - HDD, PC, </a:t>
            </a:r>
            <a:r>
              <a:rPr lang="sk-SK" sz="1600" dirty="0" err="1">
                <a:solidFill>
                  <a:schemeClr val="bg1"/>
                </a:solidFill>
              </a:rPr>
              <a:t>ntb</a:t>
            </a:r>
            <a:r>
              <a:rPr lang="sk-SK" sz="1600" dirty="0">
                <a:solidFill>
                  <a:schemeClr val="bg1"/>
                </a:solidFill>
              </a:rPr>
              <a:t>, DVD, CD-ROM, káble, tlačiareň a pod.)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Môžu požadovať predloženie konkrétnych dokumentov (napr. zmluvy, súťažnej ponuky, DD reportu a pod.)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Môžu prehľadávať aj fyzické „nosiče“ informácií (napr. pracovné zápisky, kalendáre a pod.)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Tieňovanie inšpektorov – ideálne 1 zástupca spoločnosti + 1 právnik na každého inšpektora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188" y="1017440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Predmet prehľadávania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23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 PMU pri hľadaní a získavaní informácií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1683562"/>
            <a:ext cx="756089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Vytvorenie digitálno-forenznej kópie - vytvorenie obrazu (image) disku zariadenia a indexovanie jeho obsahu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Prvotná selekcia použitím kľúčových slov (potrebné zachytiť presný zoznam)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Čítanie a vytriedenie dokumentov, ktoré spadajú do predmetu inšpekcie, vylúčenie súkromných dát, </a:t>
            </a:r>
            <a:r>
              <a:rPr lang="sk-SK" sz="1600" dirty="0" err="1">
                <a:solidFill>
                  <a:schemeClr val="bg1"/>
                </a:solidFill>
              </a:rPr>
              <a:t>legal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professional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err="1">
                <a:solidFill>
                  <a:schemeClr val="bg1"/>
                </a:solidFill>
              </a:rPr>
              <a:t>privilege</a:t>
            </a: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Vyhotovenie listinných, eventuálne el. kópií vytriedených dokumentov (z každého 2x, jedno vyhotovenie ostáva spoločnosti); zabezpečovanie autenticity pri el. kópiách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Odblokovanie emailových schránok a vrátenie zariadení zamestnancom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Proces likvidácie (zaručeného vymazania) dát z použitých zariadení PMU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Vyznačenie OT/DI vo vyhotovených kópiách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Východiskový postup PMU pri prehľadávaní a kopírovaní el. dát 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923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 PMU pri hľadaní a získavaní informácií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2038569"/>
            <a:ext cx="756089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Problémy s vytváraním obrazu (image) pevného disku → vytvorenie kópií pst súborov nachádzajúcich sa v zariadení a vypočítanie </a:t>
            </a:r>
            <a:r>
              <a:rPr lang="sk-SK" sz="1600" dirty="0" err="1">
                <a:solidFill>
                  <a:schemeClr val="bg1"/>
                </a:solidFill>
              </a:rPr>
              <a:t>hash</a:t>
            </a:r>
            <a:r>
              <a:rPr lang="sk-SK" sz="1600" dirty="0">
                <a:solidFill>
                  <a:schemeClr val="bg1"/>
                </a:solidFill>
              </a:rPr>
              <a:t> hodnoty (autenticita)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Problémy s indexáciou, dlhé otváranie emailov na forenznej kópii alebo iné technické problémy → prehliadanie emailov a dokumentov priamo zo zariadenia zamestnanca spoločnosti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Vyselektované nezvládnuteľné množstvo dát pomocou kľúčových slov a/alebo technické problémy s ich otváraním → skopírovanie všetkých na 2 nosiče (1 pre spoločnosť), zapečatenie a odloženie ďalšieho triedenia na PMU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Neprítomný zamestnanec a jeho pracovné zariadenie → inšpektori si vynútili vzdialený prístup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 Odchýlky od východiskového postupu PMU pri el. dátach 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165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1"/>
          <p:cNvSpPr txBox="1">
            <a:spLocks noChangeArrowheads="1"/>
          </p:cNvSpPr>
          <p:nvPr/>
        </p:nvSpPr>
        <p:spPr bwMode="auto">
          <a:xfrm>
            <a:off x="611188" y="477838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  <a:lvl1pPr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k-SK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sk-SK" sz="24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Postup PMU pri hľadaní a získavaní informácií</a:t>
            </a:r>
            <a:endParaRPr lang="en-US" sz="2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2"/>
          <p:cNvSpPr txBox="1">
            <a:spLocks noChangeArrowheads="1"/>
          </p:cNvSpPr>
          <p:nvPr/>
        </p:nvSpPr>
        <p:spPr bwMode="auto">
          <a:xfrm>
            <a:off x="611188" y="2038569"/>
            <a:ext cx="756089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kern="1200" smtId="4294967295"/>
            </a:defPPr>
            <a:lvl1pPr marL="34290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Otázky inšpektorov – zákaz </a:t>
            </a:r>
            <a:r>
              <a:rPr lang="sk-SK" sz="1600" dirty="0" err="1">
                <a:solidFill>
                  <a:schemeClr val="bg1"/>
                </a:solidFill>
              </a:rPr>
              <a:t>sebaobviňujúcich</a:t>
            </a:r>
            <a:r>
              <a:rPr lang="sk-SK" sz="1600" dirty="0">
                <a:solidFill>
                  <a:schemeClr val="bg1"/>
                </a:solidFill>
              </a:rPr>
              <a:t> otázok, obmedzenie na otázky na umožnenie výkonu a vedenia inšpekcie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Zápisnica (+ zápisy o prehliadaní, zapečaťovaní) – hodnoverné zachytávanie celého priebehu, krokov a námietok (inšpektori ich spravidla nevyhodnocujú na mieste)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Zapečaťovanie zariadení – ak sa nenachádzajú v bezprostrednej blízkosti inšpektorov alebo zamestnanec spoločnosti, ktorý zariadenie používa, nie je prítomný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r>
              <a:rPr lang="sk-SK" sz="1600" dirty="0">
                <a:solidFill>
                  <a:schemeClr val="bg1"/>
                </a:solidFill>
              </a:rPr>
              <a:t>Zapečatenie priestorov – ak inšpekcia trvá viac dní</a:t>
            </a:r>
          </a:p>
          <a:p>
            <a:pPr marL="0" indent="0" eaLnBrk="1" hangingPunct="1"/>
            <a:endParaRPr lang="sk-SK" sz="1600" dirty="0">
              <a:solidFill>
                <a:schemeClr val="bg1"/>
              </a:solidFill>
            </a:endParaRPr>
          </a:p>
          <a:p>
            <a:pPr marL="684000" eaLnBrk="1" hangingPunct="1"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bg1"/>
                </a:solidFill>
              </a:rPr>
              <a:t>Porušenie pečate = pokuta do </a:t>
            </a:r>
            <a:r>
              <a:rPr lang="pl-PL" sz="1600" dirty="0">
                <a:solidFill>
                  <a:schemeClr val="bg1"/>
                </a:solidFill>
              </a:rPr>
              <a:t>5% z obratu</a:t>
            </a: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k-SK" sz="1600" dirty="0">
              <a:solidFill>
                <a:schemeClr val="bg1"/>
              </a:solidFill>
            </a:endParaRPr>
          </a:p>
          <a:p>
            <a:pPr marL="742950" lvl="1" indent="0" eaLnBrk="1" hangingPunct="1"/>
            <a:r>
              <a:rPr lang="sk-SK" sz="1600" dirty="0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+mj-lt"/>
              <a:buAutoNum type="arabicPeriod"/>
            </a:pPr>
            <a:endParaRPr lang="sk-SK" sz="1600" dirty="0">
              <a:solidFill>
                <a:schemeClr val="bg1"/>
              </a:solidFill>
            </a:endParaRPr>
          </a:p>
          <a:p>
            <a:pPr eaLnBrk="1" hangingPunct="1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bdĺžnik 1"/>
          <p:cNvSpPr>
            <a:spLocks noChangeArrowheads="1"/>
          </p:cNvSpPr>
          <p:nvPr/>
        </p:nvSpPr>
        <p:spPr bwMode="auto">
          <a:xfrm>
            <a:off x="611560" y="935038"/>
            <a:ext cx="7993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kern="1200" smtId="4294967295"/>
            </a:defPPr>
          </a:lstStyle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F. Ďalšie (sprievodné) úkony inšpektorov 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493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2.0"/>
  <p:tag name="AS_RELEASE_DATE" val="2015.10.05"/>
  <p:tag name="AS_TITLE" val="Aspose.Slides for .NET 4.0"/>
  <p:tag name="AS_VERSION" val="15.8.0.0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1342</Words>
  <Application>Microsoft Office PowerPoint</Application>
  <PresentationFormat>Prezentácia na obrazovke (4:3)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2023-06-13T09:41:08Z</dcterms:modified>
</cp:coreProperties>
</file>