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8" r:id="rId3"/>
    <p:sldId id="350" r:id="rId4"/>
    <p:sldId id="351" r:id="rId5"/>
    <p:sldId id="355" r:id="rId6"/>
    <p:sldId id="356" r:id="rId7"/>
    <p:sldId id="357" r:id="rId8"/>
    <p:sldId id="354" r:id="rId9"/>
    <p:sldId id="359" r:id="rId10"/>
    <p:sldId id="360" r:id="rId11"/>
    <p:sldId id="361" r:id="rId12"/>
    <p:sldId id="362" r:id="rId13"/>
    <p:sldId id="352" r:id="rId14"/>
    <p:sldId id="334" r:id="rId15"/>
    <p:sldId id="345" r:id="rId16"/>
    <p:sldId id="347" r:id="rId17"/>
    <p:sldId id="273" r:id="rId18"/>
  </p:sldIdLst>
  <p:sldSz cx="9144000" cy="6858000" type="screen4x3"/>
  <p:notesSz cx="6797675" cy="992663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28" autoAdjust="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1334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1418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301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/>
              <a:t>Modra, 11. – 12. 5.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60376"/>
            <a:ext cx="8077200" cy="3352800"/>
          </a:xfrm>
        </p:spPr>
        <p:txBody>
          <a:bodyPr/>
          <a:lstStyle/>
          <a:p>
            <a:r>
              <a:rPr lang="sk-SK" sz="3600" b="1" dirty="0">
                <a:solidFill>
                  <a:srgbClr val="0070C0"/>
                </a:solidFill>
              </a:rPr>
              <a:t>Aktuálne iniciatívy v poisťovníctve  </a:t>
            </a:r>
            <a:br>
              <a:rPr lang="sk-SK" sz="3600" b="1" dirty="0">
                <a:solidFill>
                  <a:srgbClr val="0070C0"/>
                </a:solidFill>
              </a:rPr>
            </a:br>
            <a:r>
              <a:rPr lang="sk-SK" sz="1800" dirty="0">
                <a:solidFill>
                  <a:srgbClr val="0070C0"/>
                </a:solidFill>
              </a:rPr>
              <a:t>Šamorín, </a:t>
            </a:r>
            <a:br>
              <a:rPr lang="sk-SK" sz="1800" dirty="0">
                <a:solidFill>
                  <a:srgbClr val="0070C0"/>
                </a:solidFill>
              </a:rPr>
            </a:br>
            <a:r>
              <a:rPr lang="sk-SK" sz="1800" dirty="0">
                <a:solidFill>
                  <a:srgbClr val="0070C0"/>
                </a:solidFill>
              </a:rPr>
              <a:t>14.6.2022</a:t>
            </a:r>
            <a:endParaRPr lang="sk-SK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/>
          <a:lstStyle/>
          <a:p>
            <a:pPr algn="just"/>
            <a:r>
              <a:rPr lang="sk-SK" sz="2400" b="1" dirty="0">
                <a:solidFill>
                  <a:srgbClr val="0070C0"/>
                </a:solidFill>
              </a:rPr>
              <a:t>Potvrdenie o bezškodovom priebehu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možnosť kedykoľvek požiadať 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rovnaké v EÚ – formulár - podrobnosti upraví EK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5 rokov späť a vydať do 15 dní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poisťovňa je povinná zverejniť prehľad o postupoch pri používaní potvrdení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zákaz diskriminácie na základe bydliska poistníka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základné údaje 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Poisťovňa/orgán vydávajúci potvrdenie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Poistenec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Poistené MV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Doba poistného krytia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Počet nárokov tretích strán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Dodatočné info podľa ČŠ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5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sk-SK" sz="2400" b="1" dirty="0">
                <a:solidFill>
                  <a:srgbClr val="0070C0"/>
                </a:solidFill>
              </a:rPr>
              <a:t>Garančný fond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konkurz alebo likvidácia poisťovne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rozhodnutie súdu sa zverejní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informujú sa iné GF v EÚ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GF fond do 3 mesiacov odpovie na predložené nároky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ČŠ zabezpečí dostatočné finančné zdroje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poškodení si uplatňujú v mieste bydliska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uhrádza GF v mieste bydliska a následná refundácia</a:t>
            </a:r>
          </a:p>
          <a:p>
            <a:pPr algn="just">
              <a:buFontTx/>
              <a:buChar char="-"/>
            </a:pPr>
            <a:r>
              <a:rPr lang="sk-SK" sz="2400" dirty="0" err="1">
                <a:solidFill>
                  <a:srgbClr val="0070C0"/>
                </a:solidFill>
              </a:rPr>
              <a:t>Home</a:t>
            </a:r>
            <a:r>
              <a:rPr lang="sk-SK" sz="2400" dirty="0">
                <a:solidFill>
                  <a:srgbClr val="0070C0"/>
                </a:solidFill>
              </a:rPr>
              <a:t> princíp aj pri príspevkoch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Dohoda GF – podrobnosti o postupe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92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400" u="sng" dirty="0">
                <a:solidFill>
                  <a:srgbClr val="0070C0"/>
                </a:solidFill>
              </a:rPr>
              <a:t>Domáce témy :</a:t>
            </a:r>
          </a:p>
          <a:p>
            <a:pPr algn="just"/>
            <a:endParaRPr lang="sk-SK" sz="2400" b="1" i="1" dirty="0">
              <a:solidFill>
                <a:srgbClr val="0070C0"/>
              </a:solidFill>
            </a:endParaRPr>
          </a:p>
          <a:p>
            <a:pPr algn="just"/>
            <a:r>
              <a:rPr lang="sk-SK" sz="2400" b="1" i="1" dirty="0">
                <a:solidFill>
                  <a:srgbClr val="0070C0"/>
                </a:solidFill>
              </a:rPr>
              <a:t>sankčný režim </a:t>
            </a:r>
            <a:r>
              <a:rPr lang="sk-SK" sz="2400" dirty="0">
                <a:solidFill>
                  <a:srgbClr val="0070C0"/>
                </a:solidFill>
              </a:rPr>
              <a:t>– kde je problém ?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polícia/OÚ ukladá pokuty – cca. 5000/rok, závažnosť porušenia a dĺžka trvania, aj iné sankcie – odobratie ŠPZ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dáta – výrazná chybovosť – eviduje neexistujúce MV, neexistujúci majitelia (FO/PO), chybný údaj na PZ, špeciálne vozidlá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koľko sankcií pri PZP ? – pokuta, sankčné poistné, regres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nutné nastaviť režim aby nevznikali nepoistené MV</a:t>
            </a:r>
          </a:p>
        </p:txBody>
      </p:sp>
    </p:spTree>
    <p:extLst>
      <p:ext uri="{BB962C8B-B14F-4D97-AF65-F5344CB8AC3E}">
        <p14:creationId xmlns:p14="http://schemas.microsoft.com/office/powerpoint/2010/main" val="1116789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/>
          <a:lstStyle/>
          <a:p>
            <a:pPr>
              <a:buFontTx/>
              <a:buChar char="-"/>
            </a:pPr>
            <a:endParaRPr lang="sk-SK" sz="2000" dirty="0">
              <a:solidFill>
                <a:srgbClr val="0070C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sz="2400" u="sng" dirty="0">
                <a:solidFill>
                  <a:srgbClr val="0070C0"/>
                </a:solidFill>
              </a:rPr>
              <a:t>riešenia</a:t>
            </a:r>
          </a:p>
          <a:p>
            <a:pPr algn="just"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presne určiť zodpovednú osobu – register MV 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centralizovať udeľovanie pokút – „</a:t>
            </a:r>
            <a:r>
              <a:rPr lang="sk-SK" sz="2000" dirty="0" err="1">
                <a:solidFill>
                  <a:srgbClr val="0070C0"/>
                </a:solidFill>
              </a:rPr>
              <a:t>pokutáreň</a:t>
            </a:r>
            <a:r>
              <a:rPr lang="sk-SK" sz="2000" dirty="0">
                <a:solidFill>
                  <a:srgbClr val="0070C0"/>
                </a:solidFill>
              </a:rPr>
              <a:t>“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upraviť proces vydávania pokút – rozkazné konanie 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IT, kvalitné dáta 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upraviť rozsah pokút - len niekoľko pásiem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sankčné poistné – sekundárne, nerieši problém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i="1" dirty="0">
                <a:solidFill>
                  <a:srgbClr val="0070C0"/>
                </a:solidFill>
              </a:rPr>
              <a:t>bonus/</a:t>
            </a:r>
            <a:r>
              <a:rPr lang="sk-SK" sz="2000" b="1" i="1" dirty="0" err="1">
                <a:solidFill>
                  <a:srgbClr val="0070C0"/>
                </a:solidFill>
              </a:rPr>
              <a:t>malus</a:t>
            </a:r>
            <a:r>
              <a:rPr lang="sk-SK" sz="2000" b="1" i="1" dirty="0">
                <a:solidFill>
                  <a:srgbClr val="0070C0"/>
                </a:solidFill>
              </a:rPr>
              <a:t> systém 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je povinnosť v zákone, ako funguje ?, ako sa vymáha ?</a:t>
            </a:r>
          </a:p>
          <a:p>
            <a:pPr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je súčasťou cenotvorby a konkurenčného boja – má regulovať MF?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i="1" dirty="0">
                <a:solidFill>
                  <a:srgbClr val="0070C0"/>
                </a:solidFill>
              </a:rPr>
              <a:t>čelné sklá </a:t>
            </a:r>
            <a:r>
              <a:rPr lang="sk-SK" sz="2000" dirty="0">
                <a:solidFill>
                  <a:srgbClr val="0070C0"/>
                </a:solidFill>
              </a:rPr>
              <a:t>– legislatívny problém alebo dôkazné bremeno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i="1" dirty="0">
                <a:solidFill>
                  <a:srgbClr val="0070C0"/>
                </a:solidFill>
              </a:rPr>
              <a:t>určenie výšky škody </a:t>
            </a:r>
            <a:r>
              <a:rPr lang="sk-SK" sz="2000" b="1" dirty="0">
                <a:solidFill>
                  <a:srgbClr val="0070C0"/>
                </a:solidFill>
              </a:rPr>
              <a:t>– </a:t>
            </a:r>
            <a:r>
              <a:rPr lang="sk-SK" sz="2000" dirty="0">
                <a:solidFill>
                  <a:srgbClr val="0070C0"/>
                </a:solidFill>
              </a:rPr>
              <a:t>vyhláška MS SR/O.Z., porušujú zákon?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i="1" dirty="0">
                <a:solidFill>
                  <a:srgbClr val="0070C0"/>
                </a:solidFill>
              </a:rPr>
              <a:t>nemajetková ujma </a:t>
            </a:r>
            <a:r>
              <a:rPr lang="sk-SK" sz="2000" b="1" dirty="0">
                <a:solidFill>
                  <a:srgbClr val="0070C0"/>
                </a:solidFill>
              </a:rPr>
              <a:t>– </a:t>
            </a:r>
            <a:r>
              <a:rPr lang="sk-SK" sz="2000" dirty="0">
                <a:solidFill>
                  <a:srgbClr val="0070C0"/>
                </a:solidFill>
              </a:rPr>
              <a:t>širšie riešenie nie len PZP </a:t>
            </a:r>
          </a:p>
          <a:p>
            <a:pPr marL="0" indent="0">
              <a:buNone/>
            </a:pPr>
            <a:endParaRPr lang="sk-SK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k-SK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988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sprostredkovanie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venujeme sa intenzívne od 2016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3 balíčky 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0070C0"/>
                </a:solidFill>
              </a:rPr>
              <a:t>IDD - </a:t>
            </a:r>
            <a:r>
              <a:rPr lang="sk-SK" sz="2400" dirty="0" err="1">
                <a:solidFill>
                  <a:srgbClr val="0070C0"/>
                </a:solidFill>
              </a:rPr>
              <a:t>scope</a:t>
            </a:r>
            <a:r>
              <a:rPr lang="sk-SK" sz="2400" dirty="0">
                <a:solidFill>
                  <a:srgbClr val="0070C0"/>
                </a:solidFill>
              </a:rPr>
              <a:t>, informačné povinnosti, investičné produkty atď.</a:t>
            </a:r>
            <a:endParaRPr lang="en-US" sz="2400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0070C0"/>
                </a:solidFill>
              </a:rPr>
              <a:t>odborná spôsobilosť – vzdelávacie inštitúcie, OFV, skúšky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0070C0"/>
                </a:solidFill>
              </a:rPr>
              <a:t>provízie – limit, rozloženie, kontroverzná téma</a:t>
            </a:r>
          </a:p>
          <a:p>
            <a:pPr algn="just"/>
            <a:endParaRPr lang="sk-SK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k-SK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8601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38910"/>
            <a:ext cx="8229600" cy="648072"/>
          </a:xfrm>
        </p:spPr>
        <p:txBody>
          <a:bodyPr/>
          <a:lstStyle/>
          <a:p>
            <a:r>
              <a:rPr lang="sk-SK" sz="3200" b="1" dirty="0">
                <a:solidFill>
                  <a:srgbClr val="0070C0"/>
                </a:solidFill>
              </a:rPr>
              <a:t>Podnety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/>
          <a:p>
            <a:r>
              <a:rPr lang="sk-SK" sz="2800" dirty="0">
                <a:solidFill>
                  <a:srgbClr val="0070C0"/>
                </a:solidFill>
              </a:rPr>
              <a:t>regulácia provízií </a:t>
            </a:r>
          </a:p>
          <a:p>
            <a:r>
              <a:rPr lang="sk-SK" sz="2800" dirty="0" err="1">
                <a:solidFill>
                  <a:srgbClr val="0070C0"/>
                </a:solidFill>
              </a:rPr>
              <a:t>tipérstvo</a:t>
            </a:r>
            <a:r>
              <a:rPr lang="sk-SK" sz="2800" dirty="0">
                <a:solidFill>
                  <a:srgbClr val="0070C0"/>
                </a:solidFill>
              </a:rPr>
              <a:t>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zvýšenie zodpovednosti nadriadených subjektov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maklérstvo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odborná spôsobilosť – OFV a skúšky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skupinové poistenie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poistenie FA a FP – viacero sektorov </a:t>
            </a:r>
          </a:p>
          <a:p>
            <a:r>
              <a:rPr lang="sk-SK" sz="2800" dirty="0">
                <a:solidFill>
                  <a:srgbClr val="0070C0"/>
                </a:solidFill>
              </a:rPr>
              <a:t>funkcia odborného garanta </a:t>
            </a:r>
          </a:p>
          <a:p>
            <a:r>
              <a:rPr lang="sk-SK" sz="2800" u="sng" dirty="0">
                <a:solidFill>
                  <a:srgbClr val="0070C0"/>
                </a:solidFill>
              </a:rPr>
              <a:t>MF SR – neplánujeme žiadne zásadné zmeny </a:t>
            </a:r>
          </a:p>
          <a:p>
            <a:endParaRPr lang="sk-SK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k-SK" sz="2800" dirty="0">
              <a:solidFill>
                <a:srgbClr val="0070C0"/>
              </a:solidFill>
            </a:endParaRPr>
          </a:p>
          <a:p>
            <a:endParaRPr lang="sk-SK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152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81445"/>
            <a:ext cx="8229600" cy="652934"/>
          </a:xfrm>
        </p:spPr>
        <p:txBody>
          <a:bodyPr/>
          <a:lstStyle/>
          <a:p>
            <a:r>
              <a:rPr lang="sk-SK" sz="3200" b="1" dirty="0">
                <a:solidFill>
                  <a:srgbClr val="0070C0"/>
                </a:solidFill>
              </a:rPr>
              <a:t>Pohľad do EÚ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34380"/>
            <a:ext cx="8229600" cy="4491784"/>
          </a:xfrm>
        </p:spPr>
        <p:txBody>
          <a:bodyPr/>
          <a:lstStyle/>
          <a:p>
            <a:r>
              <a:rPr lang="sk-SK" sz="2800" u="sng" dirty="0">
                <a:solidFill>
                  <a:srgbClr val="0070C0"/>
                </a:solidFill>
              </a:rPr>
              <a:t>Projekt </a:t>
            </a:r>
            <a:r>
              <a:rPr lang="sk-SK" sz="2800" u="sng" dirty="0" err="1">
                <a:solidFill>
                  <a:srgbClr val="0070C0"/>
                </a:solidFill>
              </a:rPr>
              <a:t>value</a:t>
            </a:r>
            <a:r>
              <a:rPr lang="sk-SK" sz="2800" u="sng" dirty="0">
                <a:solidFill>
                  <a:srgbClr val="0070C0"/>
                </a:solidFill>
              </a:rPr>
              <a:t> </a:t>
            </a:r>
            <a:r>
              <a:rPr lang="sk-SK" sz="2800" u="sng" dirty="0" err="1">
                <a:solidFill>
                  <a:srgbClr val="0070C0"/>
                </a:solidFill>
              </a:rPr>
              <a:t>for</a:t>
            </a:r>
            <a:r>
              <a:rPr lang="sk-SK" sz="2800" u="sng" dirty="0">
                <a:solidFill>
                  <a:srgbClr val="0070C0"/>
                </a:solidFill>
              </a:rPr>
              <a:t> </a:t>
            </a:r>
            <a:r>
              <a:rPr lang="sk-SK" sz="2800" u="sng" dirty="0" err="1">
                <a:solidFill>
                  <a:srgbClr val="0070C0"/>
                </a:solidFill>
              </a:rPr>
              <a:t>money</a:t>
            </a:r>
            <a:r>
              <a:rPr lang="sk-SK" sz="2800" u="sng" dirty="0">
                <a:solidFill>
                  <a:srgbClr val="0070C0"/>
                </a:solidFill>
              </a:rPr>
              <a:t> </a:t>
            </a:r>
            <a:r>
              <a:rPr lang="sk-SK" sz="2800" dirty="0">
                <a:solidFill>
                  <a:srgbClr val="0070C0"/>
                </a:solidFill>
              </a:rPr>
              <a:t>– EIOPA – </a:t>
            </a:r>
            <a:r>
              <a:rPr lang="sk-SK" sz="2800" dirty="0" err="1">
                <a:solidFill>
                  <a:srgbClr val="0070C0"/>
                </a:solidFill>
              </a:rPr>
              <a:t>unit</a:t>
            </a:r>
            <a:r>
              <a:rPr lang="sk-SK" sz="2800" dirty="0">
                <a:solidFill>
                  <a:srgbClr val="0070C0"/>
                </a:solidFill>
              </a:rPr>
              <a:t> </a:t>
            </a:r>
            <a:r>
              <a:rPr lang="sk-SK" sz="2800" dirty="0" err="1">
                <a:solidFill>
                  <a:srgbClr val="0070C0"/>
                </a:solidFill>
              </a:rPr>
              <a:t>linked</a:t>
            </a:r>
            <a:endParaRPr lang="sk-SK" sz="2800" dirty="0">
              <a:solidFill>
                <a:srgbClr val="0070C0"/>
              </a:solidFill>
            </a:endParaRPr>
          </a:p>
          <a:p>
            <a:r>
              <a:rPr lang="sk-SK" sz="2400" dirty="0" err="1">
                <a:solidFill>
                  <a:srgbClr val="0070C0"/>
                </a:solidFill>
              </a:rPr>
              <a:t>Consumers</a:t>
            </a:r>
            <a:r>
              <a:rPr lang="sk-SK" sz="2400" dirty="0">
                <a:solidFill>
                  <a:srgbClr val="0070C0"/>
                </a:solidFill>
              </a:rPr>
              <a:t> are </a:t>
            </a:r>
            <a:r>
              <a:rPr lang="sk-SK" sz="2400" dirty="0" err="1">
                <a:solidFill>
                  <a:srgbClr val="0070C0"/>
                </a:solidFill>
              </a:rPr>
              <a:t>struggling</a:t>
            </a:r>
            <a:r>
              <a:rPr lang="sk-SK" sz="2400" dirty="0">
                <a:solidFill>
                  <a:srgbClr val="0070C0"/>
                </a:solidFill>
              </a:rPr>
              <a:t> to </a:t>
            </a:r>
            <a:r>
              <a:rPr lang="sk-SK" sz="2400" dirty="0" err="1">
                <a:solidFill>
                  <a:srgbClr val="0070C0"/>
                </a:solidFill>
              </a:rPr>
              <a:t>understand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the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products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which</a:t>
            </a:r>
            <a:r>
              <a:rPr lang="sk-SK" sz="2400" dirty="0">
                <a:solidFill>
                  <a:srgbClr val="0070C0"/>
                </a:solidFill>
              </a:rPr>
              <a:t> are </a:t>
            </a:r>
            <a:r>
              <a:rPr lang="sk-SK" sz="2400" dirty="0" err="1">
                <a:solidFill>
                  <a:srgbClr val="0070C0"/>
                </a:solidFill>
              </a:rPr>
              <a:t>sold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mass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market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products</a:t>
            </a:r>
            <a:r>
              <a:rPr lang="sk-SK" sz="2400" dirty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 err="1">
                <a:solidFill>
                  <a:srgbClr val="0070C0"/>
                </a:solidFill>
              </a:rPr>
              <a:t>Given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the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high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cost</a:t>
            </a:r>
            <a:r>
              <a:rPr lang="sk-SK" sz="2400" dirty="0">
                <a:solidFill>
                  <a:srgbClr val="0070C0"/>
                </a:solidFill>
              </a:rPr>
              <a:t> and </a:t>
            </a:r>
            <a:r>
              <a:rPr lang="sk-SK" sz="2400" dirty="0" err="1">
                <a:solidFill>
                  <a:srgbClr val="0070C0"/>
                </a:solidFill>
              </a:rPr>
              <a:t>low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interest</a:t>
            </a:r>
            <a:r>
              <a:rPr lang="sk-SK" sz="2400" dirty="0">
                <a:solidFill>
                  <a:srgbClr val="0070C0"/>
                </a:solidFill>
              </a:rPr>
              <a:t> rate, </a:t>
            </a:r>
            <a:r>
              <a:rPr lang="sk-SK" sz="2400" dirty="0" err="1">
                <a:solidFill>
                  <a:srgbClr val="0070C0"/>
                </a:solidFill>
              </a:rPr>
              <a:t>the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investment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component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normally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brings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low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value</a:t>
            </a:r>
            <a:endParaRPr lang="sk-SK" sz="2400" dirty="0">
              <a:solidFill>
                <a:srgbClr val="0070C0"/>
              </a:solidFill>
            </a:endParaRPr>
          </a:p>
          <a:p>
            <a:r>
              <a:rPr lang="sk-SK" sz="2400" dirty="0" err="1">
                <a:solidFill>
                  <a:srgbClr val="0070C0"/>
                </a:solidFill>
              </a:rPr>
              <a:t>Costs</a:t>
            </a:r>
            <a:r>
              <a:rPr lang="sk-SK" sz="2400" dirty="0">
                <a:solidFill>
                  <a:srgbClr val="0070C0"/>
                </a:solidFill>
              </a:rPr>
              <a:t> are </a:t>
            </a:r>
            <a:r>
              <a:rPr lang="sk-SK" sz="2400" dirty="0" err="1">
                <a:solidFill>
                  <a:srgbClr val="0070C0"/>
                </a:solidFill>
              </a:rPr>
              <a:t>ofen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not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clearly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identified</a:t>
            </a:r>
            <a:r>
              <a:rPr lang="sk-SK" sz="2400" dirty="0">
                <a:solidFill>
                  <a:srgbClr val="0070C0"/>
                </a:solidFill>
              </a:rPr>
              <a:t> and </a:t>
            </a:r>
            <a:r>
              <a:rPr lang="sk-SK" sz="2400" dirty="0" err="1">
                <a:solidFill>
                  <a:srgbClr val="0070C0"/>
                </a:solidFill>
              </a:rPr>
              <a:t>they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can´t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be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linked</a:t>
            </a:r>
            <a:r>
              <a:rPr lang="sk-SK" sz="2400" dirty="0">
                <a:solidFill>
                  <a:srgbClr val="0070C0"/>
                </a:solidFill>
              </a:rPr>
              <a:t> to a </a:t>
            </a:r>
            <a:r>
              <a:rPr lang="sk-SK" sz="2400" dirty="0" err="1">
                <a:solidFill>
                  <a:srgbClr val="0070C0"/>
                </a:solidFill>
              </a:rPr>
              <a:t>specific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product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component</a:t>
            </a:r>
            <a:r>
              <a:rPr lang="sk-SK" sz="2400" dirty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 err="1">
                <a:solidFill>
                  <a:srgbClr val="0070C0"/>
                </a:solidFill>
              </a:rPr>
              <a:t>Costs</a:t>
            </a:r>
            <a:r>
              <a:rPr lang="sk-SK" sz="2400" dirty="0">
                <a:solidFill>
                  <a:srgbClr val="0070C0"/>
                </a:solidFill>
              </a:rPr>
              <a:t> are </a:t>
            </a:r>
            <a:r>
              <a:rPr lang="sk-SK" sz="2400" dirty="0" err="1">
                <a:solidFill>
                  <a:srgbClr val="0070C0"/>
                </a:solidFill>
              </a:rPr>
              <a:t>ofen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high</a:t>
            </a:r>
            <a:r>
              <a:rPr lang="sk-SK" sz="2400" dirty="0">
                <a:solidFill>
                  <a:srgbClr val="0070C0"/>
                </a:solidFill>
              </a:rPr>
              <a:t> and </a:t>
            </a:r>
            <a:r>
              <a:rPr lang="sk-SK" sz="2400" dirty="0" err="1">
                <a:solidFill>
                  <a:srgbClr val="0070C0"/>
                </a:solidFill>
              </a:rPr>
              <a:t>opaque</a:t>
            </a:r>
            <a:r>
              <a:rPr lang="sk-SK" sz="2400" dirty="0">
                <a:solidFill>
                  <a:srgbClr val="0070C0"/>
                </a:solidFill>
              </a:rPr>
              <a:t>, </a:t>
            </a:r>
            <a:r>
              <a:rPr lang="sk-SK" sz="2400" dirty="0" err="1">
                <a:solidFill>
                  <a:srgbClr val="0070C0"/>
                </a:solidFill>
              </a:rPr>
              <a:t>it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is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difficult</a:t>
            </a:r>
            <a:r>
              <a:rPr lang="sk-SK" sz="2400" dirty="0">
                <a:solidFill>
                  <a:srgbClr val="0070C0"/>
                </a:solidFill>
              </a:rPr>
              <a:t> to </a:t>
            </a:r>
            <a:r>
              <a:rPr lang="sk-SK" sz="2400" dirty="0" err="1">
                <a:solidFill>
                  <a:srgbClr val="0070C0"/>
                </a:solidFill>
              </a:rPr>
              <a:t>understand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if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they</a:t>
            </a:r>
            <a:r>
              <a:rPr lang="sk-SK" sz="2400" dirty="0">
                <a:solidFill>
                  <a:srgbClr val="0070C0"/>
                </a:solidFill>
              </a:rPr>
              <a:t> are „</a:t>
            </a:r>
            <a:r>
              <a:rPr lang="sk-SK" sz="2400" dirty="0" err="1">
                <a:solidFill>
                  <a:srgbClr val="0070C0"/>
                </a:solidFill>
              </a:rPr>
              <a:t>due“with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peers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products</a:t>
            </a:r>
            <a:r>
              <a:rPr lang="sk-SK" sz="2400" dirty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>
                <a:solidFill>
                  <a:srgbClr val="0070C0"/>
                </a:solidFill>
              </a:rPr>
              <a:t>EIOPA has </a:t>
            </a:r>
            <a:r>
              <a:rPr lang="sk-SK" sz="2400" dirty="0" err="1">
                <a:solidFill>
                  <a:srgbClr val="0070C0"/>
                </a:solidFill>
              </a:rPr>
              <a:t>not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proposed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the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use</a:t>
            </a:r>
            <a:r>
              <a:rPr lang="sk-SK" sz="2400" dirty="0">
                <a:solidFill>
                  <a:srgbClr val="0070C0"/>
                </a:solidFill>
              </a:rPr>
              <a:t> of </a:t>
            </a:r>
            <a:r>
              <a:rPr lang="sk-SK" sz="2400" b="1" dirty="0" err="1">
                <a:solidFill>
                  <a:srgbClr val="0070C0"/>
                </a:solidFill>
              </a:rPr>
              <a:t>standardised</a:t>
            </a:r>
            <a:r>
              <a:rPr lang="sk-SK" sz="2400" b="1" dirty="0">
                <a:solidFill>
                  <a:srgbClr val="0070C0"/>
                </a:solidFill>
              </a:rPr>
              <a:t> </a:t>
            </a:r>
            <a:r>
              <a:rPr lang="sk-SK" sz="2400" b="1" dirty="0" err="1">
                <a:solidFill>
                  <a:srgbClr val="0070C0"/>
                </a:solidFill>
              </a:rPr>
              <a:t>cost</a:t>
            </a:r>
            <a:r>
              <a:rPr lang="sk-SK" sz="2400" b="1" dirty="0">
                <a:solidFill>
                  <a:srgbClr val="0070C0"/>
                </a:solidFill>
              </a:rPr>
              <a:t> cap</a:t>
            </a:r>
            <a:r>
              <a:rPr lang="sk-SK" sz="2400" dirty="0">
                <a:solidFill>
                  <a:srgbClr val="0070C0"/>
                </a:solidFill>
              </a:rPr>
              <a:t> – </a:t>
            </a:r>
            <a:r>
              <a:rPr lang="sk-SK" sz="2400" dirty="0" err="1">
                <a:solidFill>
                  <a:srgbClr val="0070C0"/>
                </a:solidFill>
              </a:rPr>
              <a:t>there</a:t>
            </a:r>
            <a:r>
              <a:rPr lang="sk-SK" sz="2400" dirty="0">
                <a:solidFill>
                  <a:srgbClr val="0070C0"/>
                </a:solidFill>
              </a:rPr>
              <a:t> are pros and </a:t>
            </a:r>
            <a:r>
              <a:rPr lang="sk-SK" sz="2400" dirty="0" err="1">
                <a:solidFill>
                  <a:srgbClr val="0070C0"/>
                </a:solidFill>
              </a:rPr>
              <a:t>cons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47690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0728"/>
            <a:ext cx="8229600" cy="4752528"/>
          </a:xfrm>
        </p:spPr>
        <p:txBody>
          <a:bodyPr/>
          <a:lstStyle/>
          <a:p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>otázky?</a:t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endParaRPr lang="sk-SK" sz="36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Témy prezentácie </a:t>
            </a:r>
          </a:p>
          <a:p>
            <a:pPr algn="just"/>
            <a:endParaRPr lang="sk-SK" sz="2800" dirty="0">
              <a:solidFill>
                <a:srgbClr val="0070C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sk-SK" sz="2800" b="1" dirty="0">
                <a:solidFill>
                  <a:srgbClr val="0070C0"/>
                </a:solidFill>
              </a:rPr>
              <a:t>zákon o poisťovníctve </a:t>
            </a:r>
          </a:p>
          <a:p>
            <a:pPr algn="just">
              <a:lnSpc>
                <a:spcPct val="200000"/>
              </a:lnSpc>
            </a:pPr>
            <a:r>
              <a:rPr lang="sk-SK" sz="2800" b="1" dirty="0">
                <a:solidFill>
                  <a:srgbClr val="0070C0"/>
                </a:solidFill>
              </a:rPr>
              <a:t>PZP </a:t>
            </a:r>
          </a:p>
          <a:p>
            <a:pPr algn="just">
              <a:lnSpc>
                <a:spcPct val="200000"/>
              </a:lnSpc>
            </a:pPr>
            <a:r>
              <a:rPr lang="sk-SK" sz="2800" b="1" dirty="0">
                <a:solidFill>
                  <a:srgbClr val="0070C0"/>
                </a:solidFill>
              </a:rPr>
              <a:t>sprostredkovanie </a:t>
            </a:r>
          </a:p>
          <a:p>
            <a:pPr algn="just"/>
            <a:endParaRPr lang="sk-SK" sz="28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sk-SK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556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Zákon o poisťovníctve 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Podnet NBS  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predložené v rámci MPK – zákon o bankách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LRV nesúhlasila s postupom MF SR = nový legislatívny proces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Oblasti zmien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pobočka z nečlenských krajín – licenčný proces, ORSA, aktíva pobočky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mlčanlivosť NBS – rozšírenie subjektov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nútená správa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úloha aktuára v poisťovni – účtovné rezervy IFRS 17</a:t>
            </a:r>
          </a:p>
          <a:p>
            <a:pPr marL="514350" indent="-514350" algn="just">
              <a:buFont typeface="+mj-lt"/>
              <a:buAutoNum type="alphaLcParenR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48627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496" y="908720"/>
            <a:ext cx="90010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Zákon o poisťovníctve </a:t>
            </a:r>
          </a:p>
          <a:p>
            <a:pPr algn="just"/>
            <a:endParaRPr lang="sk-SK" sz="2400" dirty="0">
              <a:solidFill>
                <a:srgbClr val="0070C0"/>
              </a:solidFill>
            </a:endParaRP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Otvorené aj iné témy – MF SR neakceptovalo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audit –mimoriadny, overovanie </a:t>
            </a:r>
            <a:r>
              <a:rPr lang="sk-SK" sz="2400" dirty="0" err="1">
                <a:solidFill>
                  <a:srgbClr val="0070C0"/>
                </a:solidFill>
              </a:rPr>
              <a:t>solventnostných</a:t>
            </a:r>
            <a:r>
              <a:rPr lang="sk-SK" sz="2400" dirty="0">
                <a:solidFill>
                  <a:srgbClr val="0070C0"/>
                </a:solidFill>
              </a:rPr>
              <a:t> ukazovateľov (MCR, SCR, vlastné zdroje)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odborná starostlivosť – voči klientom aj poškodení ?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oznamovanie v osôb – 30 dní vopred</a:t>
            </a:r>
          </a:p>
          <a:p>
            <a:pPr marL="0" indent="0" algn="just">
              <a:buNone/>
            </a:pPr>
            <a:endParaRPr lang="sk-SK" sz="24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07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/>
          <a:lstStyle/>
          <a:p>
            <a:pPr marL="0" indent="0" algn="ctr">
              <a:buNone/>
            </a:pPr>
            <a:r>
              <a:rPr lang="sk-SK" sz="2400" b="1" u="sng" dirty="0">
                <a:solidFill>
                  <a:srgbClr val="0070C0"/>
                </a:solidFill>
              </a:rPr>
              <a:t>8% odvod z PZP</a:t>
            </a:r>
          </a:p>
          <a:p>
            <a:r>
              <a:rPr lang="sk-SK" sz="2400" dirty="0">
                <a:solidFill>
                  <a:srgbClr val="0070C0"/>
                </a:solidFill>
              </a:rPr>
              <a:t>iniciatíva MF SR – rokovania s MV SR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zvýšiť transparentnosť – </a:t>
            </a:r>
            <a:r>
              <a:rPr lang="sk-SK" sz="2400" u="sng" dirty="0">
                <a:solidFill>
                  <a:srgbClr val="0070C0"/>
                </a:solidFill>
              </a:rPr>
              <a:t>komisia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rozšíriť použitie prostriedkov osobitného účtu</a:t>
            </a:r>
          </a:p>
          <a:p>
            <a:r>
              <a:rPr lang="sk-SK" sz="2400" dirty="0">
                <a:solidFill>
                  <a:srgbClr val="0070C0"/>
                </a:solidFill>
              </a:rPr>
              <a:t>vytvorenie komisie – 6 členov – 3 MV SR, 1 MF SR a 2 SKP</a:t>
            </a:r>
          </a:p>
          <a:p>
            <a:r>
              <a:rPr lang="sk-SK" sz="2400" dirty="0">
                <a:solidFill>
                  <a:srgbClr val="0070C0"/>
                </a:solidFill>
              </a:rPr>
              <a:t>komisia schvaľuje rozdelenie prostriedkov všetkých prostriedkov OÚ 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rozdelenie prostriedkov – zverejnené na webe MV SR</a:t>
            </a:r>
          </a:p>
          <a:p>
            <a:r>
              <a:rPr lang="sk-SK" sz="2400" dirty="0">
                <a:solidFill>
                  <a:srgbClr val="0070C0"/>
                </a:solidFill>
              </a:rPr>
              <a:t>Komisia následne – kontrola použitia OÚ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rozšírenie použitia – nebolo úspešné  </a:t>
            </a:r>
          </a:p>
        </p:txBody>
      </p:sp>
    </p:spTree>
    <p:extLst>
      <p:ext uri="{BB962C8B-B14F-4D97-AF65-F5344CB8AC3E}">
        <p14:creationId xmlns:p14="http://schemas.microsoft.com/office/powerpoint/2010/main" val="1687504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sz="2400" b="1" u="sng" dirty="0">
                <a:solidFill>
                  <a:srgbClr val="0070C0"/>
                </a:solidFill>
              </a:rPr>
              <a:t>Pravidlá pre výpočet odkupnej hodnoty</a:t>
            </a:r>
          </a:p>
          <a:p>
            <a:endParaRPr lang="sk-SK" sz="2400" dirty="0">
              <a:solidFill>
                <a:srgbClr val="0070C0"/>
              </a:solidFill>
            </a:endParaRPr>
          </a:p>
          <a:p>
            <a:r>
              <a:rPr lang="sk-SK" sz="2400" b="1" dirty="0">
                <a:solidFill>
                  <a:srgbClr val="0070C0"/>
                </a:solidFill>
              </a:rPr>
              <a:t>Analýza IFP 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nákladovosť v IŽP je výrazne vyššia ako pri IF, resp. pri sporivých produktoch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výrazne nerovnomerné rozloženie nákladov pri IŽP  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nákladovosť najlepších IŽP pri 20 rokoch – 7,3 % - pri IF priemer 2,5 % a 7,6% najdrahší IF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Pri finálnom nastavení sa dorovnajú náklady až v 12 roku trvania zmluvy – </a:t>
            </a:r>
            <a:r>
              <a:rPr lang="sk-SK" sz="2400" dirty="0" err="1">
                <a:solidFill>
                  <a:srgbClr val="0070C0"/>
                </a:solidFill>
              </a:rPr>
              <a:t>best</a:t>
            </a:r>
            <a:r>
              <a:rPr lang="sk-SK" sz="2400" dirty="0">
                <a:solidFill>
                  <a:srgbClr val="0070C0"/>
                </a:solidFill>
              </a:rPr>
              <a:t> IŽP – </a:t>
            </a:r>
            <a:r>
              <a:rPr lang="sk-SK" sz="2400" dirty="0" err="1">
                <a:solidFill>
                  <a:srgbClr val="0070C0"/>
                </a:solidFill>
              </a:rPr>
              <a:t>worst</a:t>
            </a:r>
            <a:r>
              <a:rPr lang="sk-SK" sz="2400" dirty="0">
                <a:solidFill>
                  <a:srgbClr val="0070C0"/>
                </a:solidFill>
              </a:rPr>
              <a:t> IF 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predáva IŽP provízia – nevýhodný pre klientov </a:t>
            </a:r>
          </a:p>
          <a:p>
            <a:pPr marL="0" indent="0">
              <a:buNone/>
            </a:pPr>
            <a:endParaRPr lang="sk-SK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93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sk-SK" sz="2400" dirty="0">
                <a:solidFill>
                  <a:srgbClr val="0070C0"/>
                </a:solidFill>
              </a:rPr>
              <a:t>zvýšenie limitov na investovanie pri </a:t>
            </a:r>
            <a:r>
              <a:rPr lang="sk-SK" sz="2400" dirty="0" err="1">
                <a:solidFill>
                  <a:srgbClr val="0070C0"/>
                </a:solidFill>
              </a:rPr>
              <a:t>unit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link</a:t>
            </a:r>
            <a:r>
              <a:rPr lang="sk-SK" sz="2400" dirty="0">
                <a:solidFill>
                  <a:srgbClr val="0070C0"/>
                </a:solidFill>
              </a:rPr>
              <a:t> produktoch</a:t>
            </a:r>
          </a:p>
          <a:p>
            <a:r>
              <a:rPr lang="sk-SK" sz="2400" dirty="0">
                <a:solidFill>
                  <a:srgbClr val="0070C0"/>
                </a:solidFill>
              </a:rPr>
              <a:t>zvýšenie limitov na odkupnú hodnotu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postupne 2 kroky:</a:t>
            </a:r>
          </a:p>
          <a:p>
            <a:pPr marL="0" indent="0">
              <a:buNone/>
            </a:pPr>
            <a:endParaRPr lang="sk-SK" sz="2400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od 1.1.2023 – 1. rok 63%, 2. rok 73 %, 3. rok 83%, 4 + roky 100%</a:t>
            </a:r>
          </a:p>
          <a:p>
            <a:pPr marL="457200" indent="-457200">
              <a:buFont typeface="+mj-lt"/>
              <a:buAutoNum type="alphaLcParenR"/>
            </a:pPr>
            <a:endParaRPr lang="sk-SK" sz="2400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sk-SK" sz="2400" dirty="0">
                <a:solidFill>
                  <a:srgbClr val="0070C0"/>
                </a:solidFill>
              </a:rPr>
              <a:t>Od 1.1. 2025 - 1. rok 70%, 2. rok 80 %, 3. rok 90%, 4 + roky 100%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0070C0"/>
                </a:solidFill>
              </a:rPr>
              <a:t>platí len na nové zmluvy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7838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6192688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PZP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rgbClr val="0070C0"/>
                </a:solidFill>
              </a:rPr>
              <a:t>1. okruh – transpozícia MID </a:t>
            </a:r>
          </a:p>
          <a:p>
            <a:pPr algn="just"/>
            <a:r>
              <a:rPr lang="sk-SK" sz="2400" b="1" dirty="0" err="1">
                <a:solidFill>
                  <a:srgbClr val="0070C0"/>
                </a:solidFill>
              </a:rPr>
              <a:t>Scope</a:t>
            </a:r>
            <a:r>
              <a:rPr lang="sk-SK" sz="2400" dirty="0">
                <a:solidFill>
                  <a:srgbClr val="0070C0"/>
                </a:solidFill>
              </a:rPr>
              <a:t> - </a:t>
            </a:r>
            <a:r>
              <a:rPr lang="sk-SK" sz="2400" dirty="0" err="1">
                <a:solidFill>
                  <a:srgbClr val="0070C0"/>
                </a:solidFill>
              </a:rPr>
              <a:t>light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vehicles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konštrukčná rýchlosť  viac ako  25 km/h 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konštrukčná rýchlosť viac ako 14 km/h a hmotnosť viac ako 25 kg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invalidný vozík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možnosť rozšíriť – PZP, GF</a:t>
            </a:r>
          </a:p>
          <a:p>
            <a:pPr algn="just"/>
            <a:r>
              <a:rPr lang="sk-SK" sz="2400" b="1" dirty="0">
                <a:solidFill>
                  <a:srgbClr val="0070C0"/>
                </a:solidFill>
              </a:rPr>
              <a:t>Motošport</a:t>
            </a:r>
            <a:r>
              <a:rPr lang="sk-SK" sz="2000" dirty="0">
                <a:solidFill>
                  <a:srgbClr val="0070C0"/>
                </a:solidFill>
              </a:rPr>
              <a:t> – </a:t>
            </a:r>
            <a:r>
              <a:rPr lang="sk-SK" sz="2400" dirty="0">
                <a:solidFill>
                  <a:srgbClr val="0070C0"/>
                </a:solidFill>
              </a:rPr>
              <a:t>úplne iné riziko ako PZP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na cestách, ktoré nemôže využívať verejnosť – vyhradené, vymedzené trasy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výluka ak alternatívne poistenie alebo iná záruka </a:t>
            </a:r>
          </a:p>
          <a:p>
            <a:pPr marL="0" indent="0" algn="just">
              <a:buNone/>
            </a:pPr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81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porovnateľné krytie ako pri PZP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divákov nie pretekárov </a:t>
            </a:r>
          </a:p>
          <a:p>
            <a:pPr algn="just">
              <a:lnSpc>
                <a:spcPct val="150000"/>
              </a:lnSpc>
            </a:pPr>
            <a:r>
              <a:rPr lang="sk-SK" sz="2400" b="1" dirty="0">
                <a:solidFill>
                  <a:srgbClr val="0070C0"/>
                </a:solidFill>
              </a:rPr>
              <a:t>Cezhraničná kontrola poistenia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technologický pokrok 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negatívne skúsenosti niektorých ČŠ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nediskriminačné, potrebné, primerané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súčasť širšej kontroly alebo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všeobecný systém kontroly aj pre „domáce“ MV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u="sng" dirty="0">
                <a:solidFill>
                  <a:srgbClr val="0070C0"/>
                </a:solidFill>
              </a:rPr>
              <a:t>nevyžadujú zastavenie </a:t>
            </a:r>
            <a:r>
              <a:rPr lang="sk-SK" sz="2400" dirty="0">
                <a:solidFill>
                  <a:srgbClr val="0070C0"/>
                </a:solidFill>
              </a:rPr>
              <a:t>MV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ochrana osobných údajov – zásada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zásada proporcionality a nevyhnutnosti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obmedzenia účelu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328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11888</TotalTime>
  <Words>912</Words>
  <Application>Microsoft Office PowerPoint</Application>
  <PresentationFormat>Prezentácia na obrazovke (4:3)</PresentationFormat>
  <Paragraphs>138</Paragraphs>
  <Slides>17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1" baseType="lpstr">
      <vt:lpstr>Arial</vt:lpstr>
      <vt:lpstr>Arial Narrow</vt:lpstr>
      <vt:lpstr>Wingdings</vt:lpstr>
      <vt:lpstr>Výchozí návrh</vt:lpstr>
      <vt:lpstr>Aktuálne iniciatívy v poisťovníctve   Šamorín,  14.6.2022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Podnety</vt:lpstr>
      <vt:lpstr>Pohľad do EÚ</vt:lpstr>
      <vt:lpstr>   ĎAKUJEM ZA POZORNOSŤ  otázky?      </vt:lpstr>
    </vt:vector>
  </TitlesOfParts>
  <Company>retro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Jurkovičová Monika</cp:lastModifiedBy>
  <cp:revision>884</cp:revision>
  <cp:lastPrinted>2022-06-13T11:18:27Z</cp:lastPrinted>
  <dcterms:created xsi:type="dcterms:W3CDTF">2006-09-13T19:22:57Z</dcterms:created>
  <dcterms:modified xsi:type="dcterms:W3CDTF">2022-06-14T11:19:43Z</dcterms:modified>
</cp:coreProperties>
</file>