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67" r:id="rId3"/>
    <p:sldId id="284" r:id="rId4"/>
    <p:sldId id="285" r:id="rId5"/>
    <p:sldId id="286" r:id="rId6"/>
    <p:sldId id="290" r:id="rId7"/>
    <p:sldId id="271" r:id="rId8"/>
    <p:sldId id="272" r:id="rId9"/>
    <p:sldId id="287" r:id="rId10"/>
    <p:sldId id="289" r:id="rId11"/>
    <p:sldId id="288" r:id="rId12"/>
    <p:sldId id="263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7CFB8D-56E6-0C76-651E-C6776D62E77F}" name="Csach Kristián" initials="CK" userId="S::1401905@truni.sk::4bcb41a7-4b96-48f3-aa16-c820b26cfe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112B"/>
    <a:srgbClr val="004C8B"/>
    <a:srgbClr val="DD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582"/>
  </p:normalViewPr>
  <p:slideViewPr>
    <p:cSldViewPr snapToGrid="0" snapToObjects="1">
      <p:cViewPr varScale="1">
        <p:scale>
          <a:sx n="115" d="100"/>
          <a:sy n="115" d="100"/>
        </p:scale>
        <p:origin x="60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7F9FA-74BB-D04F-84EE-A386A2D9DA67}" type="datetimeFigureOut">
              <a:rPr lang="sk-SK" smtClean="0"/>
              <a:pPr/>
              <a:t>13.6.22</a:t>
            </a:fld>
            <a:endParaRPr lang="sk-SK"/>
          </a:p>
        </p:txBody>
      </p:sp>
      <p:sp>
        <p:nvSpPr>
          <p:cNvPr id="4" name="Zástupný objekt pre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BACD2-CF9B-B44F-84EC-88B4AA001342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7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Kliknite sem a 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Kliknite sem a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2754-E090-FA45-B931-70BEAD4D8EDF}" type="datetimeFigureOut">
              <a:rPr lang="sk-SK" smtClean="0"/>
              <a:pPr/>
              <a:t>13.6.22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4273-A6AD-7845-BA62-D615458166F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927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/>
          <p:cNvSpPr>
            <a:spLocks noGrp="1"/>
          </p:cNvSpPr>
          <p:nvPr>
            <p:ph sz="half" idx="2" hasCustomPrompt="1"/>
          </p:nvPr>
        </p:nvSpPr>
        <p:spPr>
          <a:xfrm>
            <a:off x="5314950" y="1825625"/>
            <a:ext cx="6038850" cy="4351338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sk-SK" dirty="0"/>
              <a:t>Kliknite sem a zadajte text</a:t>
            </a:r>
          </a:p>
        </p:txBody>
      </p:sp>
      <p:pic>
        <p:nvPicPr>
          <p:cNvPr id="9" name="Zástupný objekt pre obsah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424" y="0"/>
            <a:ext cx="1254126" cy="685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1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sk-SK" dirty="0"/>
              <a:t>Kliknite a zadajte podnadpis</a:t>
            </a:r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365125"/>
            <a:ext cx="11077574" cy="1018190"/>
          </a:xfrm>
          <a:prstGeom prst="rect">
            <a:avLst/>
          </a:prstGeom>
        </p:spPr>
      </p:pic>
      <p:sp>
        <p:nvSpPr>
          <p:cNvPr id="9" name="BlokTextu 8"/>
          <p:cNvSpPr txBox="1"/>
          <p:nvPr userDrawn="1"/>
        </p:nvSpPr>
        <p:spPr>
          <a:xfrm>
            <a:off x="1300679" y="666471"/>
            <a:ext cx="47245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100" b="1" dirty="0">
                <a:solidFill>
                  <a:schemeClr val="bg1"/>
                </a:solidFill>
              </a:rPr>
              <a:t>zadajte nadpis</a:t>
            </a:r>
          </a:p>
        </p:txBody>
      </p:sp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" y="6378122"/>
            <a:ext cx="12162181" cy="449262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687" y="6378122"/>
            <a:ext cx="1732327" cy="3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4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5314950" y="1825625"/>
            <a:ext cx="6038850" cy="4351338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endParaRPr lang="sk-SK" dirty="0"/>
          </a:p>
          <a:p>
            <a:pPr lvl="0"/>
            <a:endParaRPr lang="sk-SK" dirty="0"/>
          </a:p>
          <a:p>
            <a:pPr lvl="0"/>
            <a:r>
              <a:rPr lang="sk-SK" dirty="0"/>
              <a:t>Vďaka za pozornosť</a:t>
            </a:r>
          </a:p>
        </p:txBody>
      </p:sp>
      <p:pic>
        <p:nvPicPr>
          <p:cNvPr id="9" name="Zástupný objekt pre obsah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424" y="0"/>
            <a:ext cx="1254126" cy="6859301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" y="6378122"/>
            <a:ext cx="12162181" cy="449262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687" y="6378122"/>
            <a:ext cx="1732327" cy="3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74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Kliknite sem a upravte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B2754-E090-FA45-B931-70BEAD4D8EDF}" type="datetimeFigureOut">
              <a:rPr lang="sk-SK" smtClean="0"/>
              <a:pPr/>
              <a:t>13.6.22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74273-A6AD-7845-BA62-D615458166F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36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jekt pre obsah 3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424" y="0"/>
            <a:ext cx="1254126" cy="6859301"/>
          </a:xfrm>
        </p:spPr>
      </p:pic>
      <p:sp>
        <p:nvSpPr>
          <p:cNvPr id="8" name="Zástupný objekt pre obsah 7"/>
          <p:cNvSpPr>
            <a:spLocks noGrp="1"/>
          </p:cNvSpPr>
          <p:nvPr>
            <p:ph sz="half" idx="2"/>
          </p:nvPr>
        </p:nvSpPr>
        <p:spPr>
          <a:xfrm>
            <a:off x="4956421" y="2611505"/>
            <a:ext cx="5181600" cy="4057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dirty="0"/>
              <a:t>REKODIFIKÁCIA SÚKROMNÉHO PRÁVA</a:t>
            </a:r>
          </a:p>
          <a:p>
            <a:pPr marL="0" indent="0">
              <a:buNone/>
            </a:pPr>
            <a:r>
              <a:rPr lang="sk-SK" sz="1600" b="0" dirty="0"/>
              <a:t>(Pre účely porady právnikov SLASPO 2022)</a:t>
            </a:r>
          </a:p>
          <a:p>
            <a:pPr marL="0" indent="0">
              <a:buNone/>
            </a:pPr>
            <a:endParaRPr lang="sk-SK" sz="1600" b="0" dirty="0"/>
          </a:p>
          <a:p>
            <a:pPr marL="0" indent="0">
              <a:buNone/>
            </a:pPr>
            <a:endParaRPr lang="sk-SK" sz="1600" b="0" dirty="0"/>
          </a:p>
          <a:p>
            <a:pPr marL="0" indent="0">
              <a:buNone/>
            </a:pPr>
            <a:r>
              <a:rPr lang="sk-SK" sz="1600" b="0" dirty="0"/>
              <a:t>Milan Hlušák</a:t>
            </a:r>
          </a:p>
          <a:p>
            <a:pPr marL="0" indent="0">
              <a:buNone/>
            </a:pPr>
            <a:r>
              <a:rPr lang="sk-SK" sz="1600" b="0" dirty="0"/>
              <a:t>Ministerstvo spravodlivosti SR</a:t>
            </a:r>
          </a:p>
        </p:txBody>
      </p:sp>
    </p:spTree>
    <p:extLst>
      <p:ext uri="{BB962C8B-B14F-4D97-AF65-F5344CB8AC3E}">
        <p14:creationId xmlns:p14="http://schemas.microsoft.com/office/powerpoint/2010/main" val="21457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6019800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PRACOVNÉ VÝCHODISKÁ ÚPRAVY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5726052-BE49-9946-B275-43B89C5EBCAF}"/>
              </a:ext>
            </a:extLst>
          </p:cNvPr>
          <p:cNvSpPr txBox="1"/>
          <p:nvPr/>
        </p:nvSpPr>
        <p:spPr>
          <a:xfrm>
            <a:off x="1114426" y="1562118"/>
            <a:ext cx="1911817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Kto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C741EB7C-596A-AD46-BC90-3950EC9436D5}"/>
              </a:ext>
            </a:extLst>
          </p:cNvPr>
          <p:cNvSpPr txBox="1"/>
          <p:nvPr/>
        </p:nvSpPr>
        <p:spPr>
          <a:xfrm>
            <a:off x="7116157" y="1562118"/>
            <a:ext cx="1911817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Výška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640A017D-32CC-A0C7-8D80-4F34C2BA8CB9}"/>
              </a:ext>
            </a:extLst>
          </p:cNvPr>
          <p:cNvSpPr txBox="1"/>
          <p:nvPr/>
        </p:nvSpPr>
        <p:spPr>
          <a:xfrm>
            <a:off x="3115004" y="1562118"/>
            <a:ext cx="1911817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Podmienka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2B73D979-1C54-FFB9-4EE8-F962E3743D76}"/>
              </a:ext>
            </a:extLst>
          </p:cNvPr>
          <p:cNvSpPr txBox="1"/>
          <p:nvPr/>
        </p:nvSpPr>
        <p:spPr>
          <a:xfrm>
            <a:off x="5115581" y="1562118"/>
            <a:ext cx="1911817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Kedy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B86A65FA-7967-050E-244C-CA0FC6952047}"/>
              </a:ext>
            </a:extLst>
          </p:cNvPr>
          <p:cNvSpPr txBox="1"/>
          <p:nvPr/>
        </p:nvSpPr>
        <p:spPr>
          <a:xfrm>
            <a:off x="1114426" y="2827524"/>
            <a:ext cx="1911817" cy="1747961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Manžel/ka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Životný/á partner/ka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Rodič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Dieťa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Iné osoby, len ak ich vzťah bol kvalitatívne obdobný vzťahu medzi manželmi, partnermi a rodičom a dieťaťom</a:t>
            </a: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E99B0D76-85A9-1F3D-71E9-88847B86BBE5}"/>
              </a:ext>
            </a:extLst>
          </p:cNvPr>
          <p:cNvSpPr txBox="1"/>
          <p:nvPr/>
        </p:nvSpPr>
        <p:spPr>
          <a:xfrm>
            <a:off x="3115003" y="2827528"/>
            <a:ext cx="1911817" cy="1922895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Vzájomný osobitne blízky vzťah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Predpokladá sa pri manželovi, rodičovi a dieťati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Iné osoby ho musia preukázať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endParaRPr lang="sk-SK" sz="1400" dirty="0"/>
          </a:p>
        </p:txBody>
      </p:sp>
      <p:sp>
        <p:nvSpPr>
          <p:cNvPr id="22" name="BlokTextu 21">
            <a:extLst>
              <a:ext uri="{FF2B5EF4-FFF2-40B4-BE49-F238E27FC236}">
                <a16:creationId xmlns:a16="http://schemas.microsoft.com/office/drawing/2014/main" id="{9A7EAC95-F3F0-D4F6-EF7A-E781421520BC}"/>
              </a:ext>
            </a:extLst>
          </p:cNvPr>
          <p:cNvSpPr txBox="1"/>
          <p:nvPr/>
        </p:nvSpPr>
        <p:spPr>
          <a:xfrm>
            <a:off x="5115580" y="2827529"/>
            <a:ext cx="1911817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Smrť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Vážna ujma na zdraví v podobe dlhodobej kómy alebo iného obdobného stavu </a:t>
            </a:r>
          </a:p>
        </p:txBody>
      </p:sp>
      <p:sp>
        <p:nvSpPr>
          <p:cNvPr id="25" name="BlokTextu 24">
            <a:extLst>
              <a:ext uri="{FF2B5EF4-FFF2-40B4-BE49-F238E27FC236}">
                <a16:creationId xmlns:a16="http://schemas.microsoft.com/office/drawing/2014/main" id="{FF1FE2A8-51FB-7F00-C044-D5BDBF1A1962}"/>
              </a:ext>
            </a:extLst>
          </p:cNvPr>
          <p:cNvSpPr txBox="1"/>
          <p:nvPr/>
        </p:nvSpPr>
        <p:spPr>
          <a:xfrm>
            <a:off x="7116157" y="2827529"/>
            <a:ext cx="1911817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Ponechané na súdy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Nejde ale o náhradu za život ani o náhradu za smútok a bolesť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Ide o náhradu za nemožnosť pozostalých rozvíjať vlastnú osobnosť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C5E7EAC2-177F-D9B5-6053-E3AC2FBAE09D}"/>
              </a:ext>
            </a:extLst>
          </p:cNvPr>
          <p:cNvSpPr txBox="1"/>
          <p:nvPr/>
        </p:nvSpPr>
        <p:spPr>
          <a:xfrm>
            <a:off x="9116733" y="1562118"/>
            <a:ext cx="1911817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Povaha nároku</a:t>
            </a:r>
          </a:p>
        </p:txBody>
      </p:sp>
      <p:sp>
        <p:nvSpPr>
          <p:cNvPr id="19" name="BlokTextu 18">
            <a:extLst>
              <a:ext uri="{FF2B5EF4-FFF2-40B4-BE49-F238E27FC236}">
                <a16:creationId xmlns:a16="http://schemas.microsoft.com/office/drawing/2014/main" id="{751CA6AE-CD66-DD24-8896-B02DEDA84F3C}"/>
              </a:ext>
            </a:extLst>
          </p:cNvPr>
          <p:cNvSpPr txBox="1"/>
          <p:nvPr/>
        </p:nvSpPr>
        <p:spPr>
          <a:xfrm>
            <a:off x="9116733" y="2827529"/>
            <a:ext cx="1911817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Deliktný nárok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Rovnaké pravidlá ako pre náhradu škody</a:t>
            </a:r>
          </a:p>
        </p:txBody>
      </p:sp>
    </p:spTree>
    <p:extLst>
      <p:ext uri="{BB962C8B-B14F-4D97-AF65-F5344CB8AC3E}">
        <p14:creationId xmlns:p14="http://schemas.microsoft.com/office/powerpoint/2010/main" val="76772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6019800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PRACOVNÉ ZNENIE ÚPRAVY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B86A65FA-7967-050E-244C-CA0FC6952047}"/>
              </a:ext>
            </a:extLst>
          </p:cNvPr>
          <p:cNvSpPr txBox="1"/>
          <p:nvPr/>
        </p:nvSpPr>
        <p:spPr>
          <a:xfrm>
            <a:off x="2074127" y="1400167"/>
            <a:ext cx="8352264" cy="4130838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lvl="0" algn="ctr"/>
            <a:r>
              <a:rPr lang="sk-SK" sz="1600" b="1" dirty="0"/>
              <a:t> § 222</a:t>
            </a:r>
          </a:p>
          <a:p>
            <a:pPr algn="ctr">
              <a:spcAft>
                <a:spcPts val="500"/>
              </a:spcAft>
            </a:pPr>
            <a:r>
              <a:rPr lang="sk-SK" sz="1600" b="1" dirty="0"/>
              <a:t>Osobitne blízky medziľudský vzťah</a:t>
            </a:r>
            <a:endParaRPr lang="sk-SK" sz="1600" dirty="0"/>
          </a:p>
          <a:p>
            <a:pPr indent="187325" algn="just"/>
            <a:r>
              <a:rPr lang="sk-SK" sz="1600" dirty="0"/>
              <a:t>Osobitne blízkym medziľudským vzťahom je vzájomný osobitne blízky vzťah medzi manželmi,      medzi životnými partnermi a medzi rodičom a dieťaťom, ako aj iný vzájomný osobitne blízky vzťah obdobného významu medzi dvomi ľuďmi. Predpokladá sa, že medzi manželmi, medzi životnými partnermi a medzi rodičom a dieťaťom takýto blízky vzťah je.</a:t>
            </a:r>
          </a:p>
          <a:p>
            <a:pPr lvl="0" algn="just"/>
            <a:r>
              <a:rPr lang="sk-SK" sz="1600" dirty="0"/>
              <a:t> </a:t>
            </a:r>
          </a:p>
          <a:p>
            <a:pPr algn="ctr"/>
            <a:r>
              <a:rPr lang="sk-SK" sz="1600" b="1" dirty="0"/>
              <a:t>§ 223</a:t>
            </a:r>
          </a:p>
          <a:p>
            <a:pPr algn="ctr">
              <a:spcAft>
                <a:spcPts val="500"/>
              </a:spcAft>
            </a:pPr>
            <a:r>
              <a:rPr lang="sk-SK" sz="1600" b="1" dirty="0"/>
              <a:t>Zásah do osobitne blízkeho medziľudského vzťahu</a:t>
            </a:r>
            <a:endParaRPr lang="sk-SK" sz="1600" dirty="0"/>
          </a:p>
          <a:p>
            <a:pPr lvl="0" indent="187325" algn="just">
              <a:spcAft>
                <a:spcPts val="500"/>
              </a:spcAft>
            </a:pPr>
            <a:r>
              <a:rPr lang="sk-SK" sz="1600" dirty="0"/>
              <a:t>(1) Osobitne blízky medziľudský vzťah je ako osobnostné dobro človeka neoprávnene zasiahnutý,     ak je jeho druhá strana protiprávne usmrtená alebo je jej protiprávne spôsobená vážna ujma na zdraví v podobe dlhodobej kómy alebo iného obdobného stavu.</a:t>
            </a:r>
          </a:p>
          <a:p>
            <a:pPr lvl="0" indent="187325" algn="just"/>
            <a:r>
              <a:rPr lang="sk-SK" sz="1600" dirty="0"/>
              <a:t>(2) Osobitne blízky medziľudský vzťah je ako osobnostné dobro človeka neoprávnene zasiahnutý     aj vtedy, ak je jeho druhá strana inou osobou dlhodobo protiprávne zadržiavaná na neznámom mieste.</a:t>
            </a:r>
          </a:p>
          <a:p>
            <a:pPr algn="just">
              <a:spcAft>
                <a:spcPts val="600"/>
              </a:spcAft>
            </a:pP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335489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jekt pre obsah 3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424" y="0"/>
            <a:ext cx="1254126" cy="6859301"/>
          </a:xfrm>
        </p:spPr>
      </p:pic>
      <p:sp>
        <p:nvSpPr>
          <p:cNvPr id="8" name="Zástupný objekt pre obsah 7"/>
          <p:cNvSpPr>
            <a:spLocks noGrp="1"/>
          </p:cNvSpPr>
          <p:nvPr>
            <p:ph sz="half" idx="2"/>
          </p:nvPr>
        </p:nvSpPr>
        <p:spPr>
          <a:xfrm>
            <a:off x="4700587" y="302231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dirty="0">
                <a:solidFill>
                  <a:schemeClr val="accent1">
                    <a:lumMod val="75000"/>
                  </a:schemeClr>
                </a:solidFill>
              </a:rPr>
              <a:t>VĎAKA ZA POZORNOSŤ</a:t>
            </a: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16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objekt pre obsah 7">
            <a:extLst>
              <a:ext uri="{FF2B5EF4-FFF2-40B4-BE49-F238E27FC236}">
                <a16:creationId xmlns:a16="http://schemas.microsoft.com/office/drawing/2014/main" id="{3E51A46F-24EA-5742-8E47-A1C48B752960}"/>
              </a:ext>
            </a:extLst>
          </p:cNvPr>
          <p:cNvSpPr txBox="1">
            <a:spLocks/>
          </p:cNvSpPr>
          <p:nvPr/>
        </p:nvSpPr>
        <p:spPr>
          <a:xfrm>
            <a:off x="5100637" y="2587082"/>
            <a:ext cx="5181600" cy="405790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sk-SK" sz="3200" b="1" dirty="0"/>
              <a:t>REKODIFIKOVANÉ SÚKROMNÉ PRÁVO</a:t>
            </a:r>
          </a:p>
        </p:txBody>
      </p:sp>
    </p:spTree>
    <p:extLst>
      <p:ext uri="{BB962C8B-B14F-4D97-AF65-F5344CB8AC3E}">
        <p14:creationId xmlns:p14="http://schemas.microsoft.com/office/powerpoint/2010/main" val="314951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4168698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ZÁKLADNÉ CIELE REKODIFIKÁCIE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5726052-BE49-9946-B275-43B89C5EBCAF}"/>
              </a:ext>
            </a:extLst>
          </p:cNvPr>
          <p:cNvSpPr txBox="1"/>
          <p:nvPr/>
        </p:nvSpPr>
        <p:spPr>
          <a:xfrm>
            <a:off x="1114426" y="1562118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Odstrániť relikty socialistického prístupu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8A70426C-DDB0-9D4A-9235-28100D1A4ED2}"/>
              </a:ext>
            </a:extLst>
          </p:cNvPr>
          <p:cNvSpPr txBox="1"/>
          <p:nvPr/>
        </p:nvSpPr>
        <p:spPr>
          <a:xfrm>
            <a:off x="8224642" y="1562118"/>
            <a:ext cx="1707893" cy="1212787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Sprehľadniť a vyjasniť systém súkromného práva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FD897916-8B68-CF40-8D97-F63A6B8718FF}"/>
              </a:ext>
            </a:extLst>
          </p:cNvPr>
          <p:cNvSpPr txBox="1"/>
          <p:nvPr/>
        </p:nvSpPr>
        <p:spPr>
          <a:xfrm>
            <a:off x="10002196" y="1562115"/>
            <a:ext cx="1707893" cy="1212791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Zaviesť jednotnú metódu regulácie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C741EB7C-596A-AD46-BC90-3950EC9436D5}"/>
              </a:ext>
            </a:extLst>
          </p:cNvPr>
          <p:cNvSpPr txBox="1"/>
          <p:nvPr/>
        </p:nvSpPr>
        <p:spPr>
          <a:xfrm>
            <a:off x="6447088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Zjednotiť podstatnú časť súkromnoprávnej úpravy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640A017D-32CC-A0C7-8D80-4F34C2BA8CB9}"/>
              </a:ext>
            </a:extLst>
          </p:cNvPr>
          <p:cNvSpPr txBox="1"/>
          <p:nvPr/>
        </p:nvSpPr>
        <p:spPr>
          <a:xfrm>
            <a:off x="2891980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Zmodernizovať súkromné právo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2B73D979-1C54-FFB9-4EE8-F962E3743D76}"/>
              </a:ext>
            </a:extLst>
          </p:cNvPr>
          <p:cNvSpPr txBox="1"/>
          <p:nvPr/>
        </p:nvSpPr>
        <p:spPr>
          <a:xfrm>
            <a:off x="4669534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Pozdvihnúť význam individuálnej autonómie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B86A65FA-7967-050E-244C-CA0FC6952047}"/>
              </a:ext>
            </a:extLst>
          </p:cNvPr>
          <p:cNvSpPr txBox="1"/>
          <p:nvPr/>
        </p:nvSpPr>
        <p:spPr>
          <a:xfrm>
            <a:off x="1114426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Odstrániť najmä paternalistický prístup 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Odstrániť dôraz na majetkové vzťahy</a:t>
            </a: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E99B0D76-85A9-1F3D-71E9-88847B86BBE5}"/>
              </a:ext>
            </a:extLst>
          </p:cNvPr>
          <p:cNvSpPr txBox="1"/>
          <p:nvPr/>
        </p:nvSpPr>
        <p:spPr>
          <a:xfrm>
            <a:off x="2891979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Prispôsobiť úpravu dnešným potrebám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Zaviesť chýbajúce inštitúty</a:t>
            </a:r>
          </a:p>
        </p:txBody>
      </p:sp>
      <p:sp>
        <p:nvSpPr>
          <p:cNvPr id="22" name="BlokTextu 21">
            <a:extLst>
              <a:ext uri="{FF2B5EF4-FFF2-40B4-BE49-F238E27FC236}">
                <a16:creationId xmlns:a16="http://schemas.microsoft.com/office/drawing/2014/main" id="{9A7EAC95-F3F0-D4F6-EF7A-E781421520BC}"/>
              </a:ext>
            </a:extLst>
          </p:cNvPr>
          <p:cNvSpPr txBox="1"/>
          <p:nvPr/>
        </p:nvSpPr>
        <p:spPr>
          <a:xfrm>
            <a:off x="4669533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Umožniť väčšiu autonómnosť strán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Obmedziť ingerenciu štátu, príp. súdov  napr. do platnosti právnych úkonov</a:t>
            </a:r>
          </a:p>
        </p:txBody>
      </p:sp>
      <p:sp>
        <p:nvSpPr>
          <p:cNvPr id="25" name="BlokTextu 24">
            <a:extLst>
              <a:ext uri="{FF2B5EF4-FFF2-40B4-BE49-F238E27FC236}">
                <a16:creationId xmlns:a16="http://schemas.microsoft.com/office/drawing/2014/main" id="{FF1FE2A8-51FB-7F00-C044-D5BDBF1A1962}"/>
              </a:ext>
            </a:extLst>
          </p:cNvPr>
          <p:cNvSpPr txBox="1"/>
          <p:nvPr/>
        </p:nvSpPr>
        <p:spPr>
          <a:xfrm>
            <a:off x="6447088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Odstrániť duplicitu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Zahrnúť nesektorovú úpravu do Občianskeho zákonníka</a:t>
            </a:r>
          </a:p>
        </p:txBody>
      </p:sp>
      <p:sp>
        <p:nvSpPr>
          <p:cNvPr id="27" name="BlokTextu 26">
            <a:extLst>
              <a:ext uri="{FF2B5EF4-FFF2-40B4-BE49-F238E27FC236}">
                <a16:creationId xmlns:a16="http://schemas.microsoft.com/office/drawing/2014/main" id="{AC11B336-135E-B26F-EDDC-14E3C570332A}"/>
              </a:ext>
            </a:extLst>
          </p:cNvPr>
          <p:cNvSpPr txBox="1"/>
          <p:nvPr/>
        </p:nvSpPr>
        <p:spPr>
          <a:xfrm>
            <a:off x="8224641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lvl="0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>
                <a:solidFill>
                  <a:prstClr val="black"/>
                </a:solidFill>
              </a:rPr>
              <a:t>Odstrániť súčasnú nekonzistenciu</a:t>
            </a:r>
          </a:p>
          <a:p>
            <a:pPr marL="187325" lvl="0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>
                <a:solidFill>
                  <a:prstClr val="black"/>
                </a:solidFill>
              </a:rPr>
              <a:t>Prepojiť sektorovú úpravu s OZ</a:t>
            </a:r>
          </a:p>
          <a:p>
            <a:pPr marL="187325" lvl="0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>
                <a:solidFill>
                  <a:prstClr val="black"/>
                </a:solidFill>
              </a:rPr>
              <a:t>Vyjasniť vzťah medzi sektorovou úpravou a OZ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>
                <a:solidFill>
                  <a:prstClr val="black"/>
                </a:solidFill>
              </a:rPr>
              <a:t>Zjednotiť terminológiu</a:t>
            </a:r>
          </a:p>
        </p:txBody>
      </p:sp>
      <p:sp>
        <p:nvSpPr>
          <p:cNvPr id="28" name="BlokTextu 27">
            <a:extLst>
              <a:ext uri="{FF2B5EF4-FFF2-40B4-BE49-F238E27FC236}">
                <a16:creationId xmlns:a16="http://schemas.microsoft.com/office/drawing/2014/main" id="{DB367D9D-3036-6031-C56D-CFC6B18E40E2}"/>
              </a:ext>
            </a:extLst>
          </p:cNvPr>
          <p:cNvSpPr txBox="1"/>
          <p:nvPr/>
        </p:nvSpPr>
        <p:spPr>
          <a:xfrm>
            <a:off x="10002196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Zaviesť jednotný systém následkov porušenia povinností</a:t>
            </a:r>
          </a:p>
        </p:txBody>
      </p:sp>
    </p:spTree>
    <p:extLst>
      <p:ext uri="{BB962C8B-B14F-4D97-AF65-F5344CB8AC3E}">
        <p14:creationId xmlns:p14="http://schemas.microsoft.com/office/powerpoint/2010/main" val="180388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6019800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VÝCHODISKÁ REKODIFIKOVANEJ ÚPRAVY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5726052-BE49-9946-B275-43B89C5EBCAF}"/>
              </a:ext>
            </a:extLst>
          </p:cNvPr>
          <p:cNvSpPr txBox="1"/>
          <p:nvPr/>
        </p:nvSpPr>
        <p:spPr>
          <a:xfrm>
            <a:off x="1114426" y="1562118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Monistická koncepcia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C741EB7C-596A-AD46-BC90-3950EC9436D5}"/>
              </a:ext>
            </a:extLst>
          </p:cNvPr>
          <p:cNvSpPr txBox="1"/>
          <p:nvPr/>
        </p:nvSpPr>
        <p:spPr>
          <a:xfrm>
            <a:off x="6447088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Ochrana poctivosti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640A017D-32CC-A0C7-8D80-4F34C2BA8CB9}"/>
              </a:ext>
            </a:extLst>
          </p:cNvPr>
          <p:cNvSpPr txBox="1"/>
          <p:nvPr/>
        </p:nvSpPr>
        <p:spPr>
          <a:xfrm>
            <a:off x="2891980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Komplexnosť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2B73D979-1C54-FFB9-4EE8-F962E3743D76}"/>
              </a:ext>
            </a:extLst>
          </p:cNvPr>
          <p:cNvSpPr txBox="1"/>
          <p:nvPr/>
        </p:nvSpPr>
        <p:spPr>
          <a:xfrm>
            <a:off x="4669534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Individuálna autonómia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B86A65FA-7967-050E-244C-CA0FC6952047}"/>
              </a:ext>
            </a:extLst>
          </p:cNvPr>
          <p:cNvSpPr txBox="1"/>
          <p:nvPr/>
        </p:nvSpPr>
        <p:spPr>
          <a:xfrm>
            <a:off x="1114426" y="2827524"/>
            <a:ext cx="1707893" cy="1747961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Jednotný a integrovaný predpis upravujúci aj obchodné, spotrebiteľské vzťahy, aj rodinné vzťahy</a:t>
            </a: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E99B0D76-85A9-1F3D-71E9-88847B86BBE5}"/>
              </a:ext>
            </a:extLst>
          </p:cNvPr>
          <p:cNvSpPr txBox="1"/>
          <p:nvPr/>
        </p:nvSpPr>
        <p:spPr>
          <a:xfrm>
            <a:off x="2891979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Integrovať do OZ viaceré najmä nesektorové osobitné úpravy</a:t>
            </a:r>
          </a:p>
        </p:txBody>
      </p:sp>
      <p:sp>
        <p:nvSpPr>
          <p:cNvPr id="22" name="BlokTextu 21">
            <a:extLst>
              <a:ext uri="{FF2B5EF4-FFF2-40B4-BE49-F238E27FC236}">
                <a16:creationId xmlns:a16="http://schemas.microsoft.com/office/drawing/2014/main" id="{9A7EAC95-F3F0-D4F6-EF7A-E781421520BC}"/>
              </a:ext>
            </a:extLst>
          </p:cNvPr>
          <p:cNvSpPr txBox="1"/>
          <p:nvPr/>
        </p:nvSpPr>
        <p:spPr>
          <a:xfrm>
            <a:off x="4669533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Umožniť väčšiu autonómnosť strán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Optimálny pomer medzi liberálnymi hodnotami a sociálnymi prvkami</a:t>
            </a:r>
          </a:p>
        </p:txBody>
      </p:sp>
      <p:sp>
        <p:nvSpPr>
          <p:cNvPr id="25" name="BlokTextu 24">
            <a:extLst>
              <a:ext uri="{FF2B5EF4-FFF2-40B4-BE49-F238E27FC236}">
                <a16:creationId xmlns:a16="http://schemas.microsoft.com/office/drawing/2014/main" id="{FF1FE2A8-51FB-7F00-C044-D5BDBF1A1962}"/>
              </a:ext>
            </a:extLst>
          </p:cNvPr>
          <p:cNvSpPr txBox="1"/>
          <p:nvPr/>
        </p:nvSpPr>
        <p:spPr>
          <a:xfrm>
            <a:off x="6447088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Pozdvihnúť ochranu poctivosti v právnom styku (</a:t>
            </a:r>
            <a:r>
              <a:rPr lang="sk-SK" sz="1400" i="1" dirty="0" err="1"/>
              <a:t>Treu</a:t>
            </a:r>
            <a:r>
              <a:rPr lang="sk-SK" sz="1400" i="1" dirty="0"/>
              <a:t> </a:t>
            </a:r>
            <a:r>
              <a:rPr lang="sk-SK" sz="1400" i="1" dirty="0" err="1"/>
              <a:t>und</a:t>
            </a:r>
            <a:r>
              <a:rPr lang="sk-SK" sz="1400" i="1" dirty="0"/>
              <a:t> </a:t>
            </a:r>
            <a:r>
              <a:rPr lang="sk-SK" sz="1400" i="1" dirty="0" err="1"/>
              <a:t>Glaube</a:t>
            </a:r>
            <a:r>
              <a:rPr lang="sk-SK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5548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7480610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PREDBEŽNÁ ZÁKLADNÁ ŠTRUKTÚRA OBČIANSKEHO ZÁKONNÍKA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ED67179D-1FEF-E62C-8B40-F5245ED43615}"/>
              </a:ext>
            </a:extLst>
          </p:cNvPr>
          <p:cNvSpPr txBox="1"/>
          <p:nvPr/>
        </p:nvSpPr>
        <p:spPr>
          <a:xfrm>
            <a:off x="1114426" y="1562118"/>
            <a:ext cx="1707893" cy="1215146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Všeobecná časť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A391A01A-97C9-616C-8718-6B7B0D409B33}"/>
              </a:ext>
            </a:extLst>
          </p:cNvPr>
          <p:cNvSpPr txBox="1"/>
          <p:nvPr/>
        </p:nvSpPr>
        <p:spPr>
          <a:xfrm>
            <a:off x="8224642" y="1562118"/>
            <a:ext cx="1707893" cy="1212787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 záväzkoch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8DABC48C-2CA6-C0D9-2438-3819FE1E9AD3}"/>
              </a:ext>
            </a:extLst>
          </p:cNvPr>
          <p:cNvSpPr txBox="1"/>
          <p:nvPr/>
        </p:nvSpPr>
        <p:spPr>
          <a:xfrm>
            <a:off x="10002196" y="1562115"/>
            <a:ext cx="1707893" cy="1212791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 dedení a odkazoch</a:t>
            </a:r>
          </a:p>
        </p:txBody>
      </p:sp>
      <p:sp>
        <p:nvSpPr>
          <p:cNvPr id="19" name="BlokTextu 18">
            <a:extLst>
              <a:ext uri="{FF2B5EF4-FFF2-40B4-BE49-F238E27FC236}">
                <a16:creationId xmlns:a16="http://schemas.microsoft.com/office/drawing/2014/main" id="{F940664D-0AA1-EF00-78D5-30F8E4D687DC}"/>
              </a:ext>
            </a:extLst>
          </p:cNvPr>
          <p:cNvSpPr txBox="1"/>
          <p:nvPr/>
        </p:nvSpPr>
        <p:spPr>
          <a:xfrm>
            <a:off x="6447088" y="1562114"/>
            <a:ext cx="1707893" cy="1215146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 vlastníctve a iných vecných právach</a:t>
            </a:r>
          </a:p>
        </p:txBody>
      </p:sp>
      <p:sp>
        <p:nvSpPr>
          <p:cNvPr id="23" name="BlokTextu 22">
            <a:extLst>
              <a:ext uri="{FF2B5EF4-FFF2-40B4-BE49-F238E27FC236}">
                <a16:creationId xmlns:a16="http://schemas.microsoft.com/office/drawing/2014/main" id="{C52E110D-810A-1E49-FC24-851FCEF2932F}"/>
              </a:ext>
            </a:extLst>
          </p:cNvPr>
          <p:cNvSpPr txBox="1"/>
          <p:nvPr/>
        </p:nvSpPr>
        <p:spPr>
          <a:xfrm>
            <a:off x="2891980" y="1562114"/>
            <a:ext cx="1707893" cy="1215146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 osobách</a:t>
            </a:r>
          </a:p>
        </p:txBody>
      </p:sp>
      <p:sp>
        <p:nvSpPr>
          <p:cNvPr id="24" name="BlokTextu 23">
            <a:extLst>
              <a:ext uri="{FF2B5EF4-FFF2-40B4-BE49-F238E27FC236}">
                <a16:creationId xmlns:a16="http://schemas.microsoft.com/office/drawing/2014/main" id="{57681FB9-5906-23F4-ADDC-99BB1FD6E489}"/>
              </a:ext>
            </a:extLst>
          </p:cNvPr>
          <p:cNvSpPr txBox="1"/>
          <p:nvPr/>
        </p:nvSpPr>
        <p:spPr>
          <a:xfrm>
            <a:off x="4669534" y="1562114"/>
            <a:ext cx="1707893" cy="1215146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O rodine</a:t>
            </a:r>
          </a:p>
        </p:txBody>
      </p:sp>
    </p:spTree>
    <p:extLst>
      <p:ext uri="{BB962C8B-B14F-4D97-AF65-F5344CB8AC3E}">
        <p14:creationId xmlns:p14="http://schemas.microsoft.com/office/powerpoint/2010/main" val="735908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400" y="301133"/>
            <a:ext cx="6019800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ZÁKLADNÉ LEGISLATÍVNO-TECHNICKÉ PRAVIDLÁ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5726052-BE49-9946-B275-43B89C5EBCAF}"/>
              </a:ext>
            </a:extLst>
          </p:cNvPr>
          <p:cNvSpPr txBox="1"/>
          <p:nvPr/>
        </p:nvSpPr>
        <p:spPr>
          <a:xfrm>
            <a:off x="1114426" y="1562118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Prehľadnosť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640A017D-32CC-A0C7-8D80-4F34C2BA8CB9}"/>
              </a:ext>
            </a:extLst>
          </p:cNvPr>
          <p:cNvSpPr txBox="1"/>
          <p:nvPr/>
        </p:nvSpPr>
        <p:spPr>
          <a:xfrm>
            <a:off x="2891980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Vecnosť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2B73D979-1C54-FFB9-4EE8-F962E3743D76}"/>
              </a:ext>
            </a:extLst>
          </p:cNvPr>
          <p:cNvSpPr txBox="1"/>
          <p:nvPr/>
        </p:nvSpPr>
        <p:spPr>
          <a:xfrm>
            <a:off x="4669534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Terminologická čistota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B86A65FA-7967-050E-244C-CA0FC6952047}"/>
              </a:ext>
            </a:extLst>
          </p:cNvPr>
          <p:cNvSpPr txBox="1"/>
          <p:nvPr/>
        </p:nvSpPr>
        <p:spPr>
          <a:xfrm>
            <a:off x="1114426" y="2827524"/>
            <a:ext cx="1707893" cy="1747961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Každý paragraf má vlastný názov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Paragraf by mal mať max. 3 odstavce.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Každý odstavec max 2 vety</a:t>
            </a: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E99B0D76-85A9-1F3D-71E9-88847B86BBE5}"/>
              </a:ext>
            </a:extLst>
          </p:cNvPr>
          <p:cNvSpPr txBox="1"/>
          <p:nvPr/>
        </p:nvSpPr>
        <p:spPr>
          <a:xfrm>
            <a:off x="2891979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Len normatívny obsah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endParaRPr lang="sk-SK" sz="1400" dirty="0"/>
          </a:p>
        </p:txBody>
      </p:sp>
      <p:sp>
        <p:nvSpPr>
          <p:cNvPr id="22" name="BlokTextu 21">
            <a:extLst>
              <a:ext uri="{FF2B5EF4-FFF2-40B4-BE49-F238E27FC236}">
                <a16:creationId xmlns:a16="http://schemas.microsoft.com/office/drawing/2014/main" id="{9A7EAC95-F3F0-D4F6-EF7A-E781421520BC}"/>
              </a:ext>
            </a:extLst>
          </p:cNvPr>
          <p:cNvSpPr txBox="1"/>
          <p:nvPr/>
        </p:nvSpPr>
        <p:spPr>
          <a:xfrm>
            <a:off x="4669533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Označovať tie isté pojmy rovnakým výrazom</a:t>
            </a:r>
          </a:p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Zákaz synoným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B81C7A95-9846-B609-AB42-AFED0605A06A}"/>
              </a:ext>
            </a:extLst>
          </p:cNvPr>
          <p:cNvSpPr txBox="1"/>
          <p:nvPr/>
        </p:nvSpPr>
        <p:spPr>
          <a:xfrm>
            <a:off x="6461253" y="1562114"/>
            <a:ext cx="1707893" cy="1215146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Dôvodová správa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D9C5160C-1991-3768-02EA-7A5ACEE4A9EF}"/>
              </a:ext>
            </a:extLst>
          </p:cNvPr>
          <p:cNvSpPr txBox="1"/>
          <p:nvPr/>
        </p:nvSpPr>
        <p:spPr>
          <a:xfrm>
            <a:off x="6461252" y="2827525"/>
            <a:ext cx="1707893" cy="1417866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87325" indent="-187325">
              <a:spcAft>
                <a:spcPts val="600"/>
              </a:spcAft>
              <a:buFont typeface="Wingdings" pitchFamily="2" charset="2"/>
              <a:buChar char="§"/>
            </a:pPr>
            <a:r>
              <a:rPr lang="sk-SK" sz="1400" dirty="0"/>
              <a:t>Podrobné odôvodnenie účelu ustanovenia a zmyslu jeho slov</a:t>
            </a:r>
          </a:p>
        </p:txBody>
      </p:sp>
    </p:spTree>
    <p:extLst>
      <p:ext uri="{BB962C8B-B14F-4D97-AF65-F5344CB8AC3E}">
        <p14:creationId xmlns:p14="http://schemas.microsoft.com/office/powerpoint/2010/main" val="1470310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objekt pre obsah 7">
            <a:extLst>
              <a:ext uri="{FF2B5EF4-FFF2-40B4-BE49-F238E27FC236}">
                <a16:creationId xmlns:a16="http://schemas.microsoft.com/office/drawing/2014/main" id="{3E51A46F-24EA-5742-8E47-A1C48B752960}"/>
              </a:ext>
            </a:extLst>
          </p:cNvPr>
          <p:cNvSpPr txBox="1">
            <a:spLocks/>
          </p:cNvSpPr>
          <p:nvPr/>
        </p:nvSpPr>
        <p:spPr>
          <a:xfrm>
            <a:off x="5100637" y="2587082"/>
            <a:ext cx="5181600" cy="405790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sk-SK" sz="3200" b="1" dirty="0"/>
              <a:t>PROCES REKODIFIKÁCIE</a:t>
            </a:r>
          </a:p>
        </p:txBody>
      </p:sp>
    </p:spTree>
    <p:extLst>
      <p:ext uri="{BB962C8B-B14F-4D97-AF65-F5344CB8AC3E}">
        <p14:creationId xmlns:p14="http://schemas.microsoft.com/office/powerpoint/2010/main" val="427975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6" y="11113"/>
            <a:ext cx="11077574" cy="101819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9" y="6043613"/>
            <a:ext cx="12162181" cy="449262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1295399" y="301133"/>
            <a:ext cx="9668691" cy="438150"/>
          </a:xfrm>
        </p:spPr>
        <p:txBody>
          <a:bodyPr>
            <a:normAutofit/>
          </a:bodyPr>
          <a:lstStyle/>
          <a:p>
            <a:pPr algn="l"/>
            <a:r>
              <a:rPr lang="sk-SK" sz="2100" b="1" dirty="0">
                <a:solidFill>
                  <a:schemeClr val="bg1"/>
                </a:solidFill>
                <a:latin typeface="+mn-lt"/>
              </a:rPr>
              <a:t>METÓDA REKODIFIKAČNÝCH PRÁC</a:t>
            </a:r>
          </a:p>
        </p:txBody>
      </p:sp>
      <p:sp>
        <p:nvSpPr>
          <p:cNvPr id="26" name="BlokTextu 25">
            <a:extLst>
              <a:ext uri="{FF2B5EF4-FFF2-40B4-BE49-F238E27FC236}">
                <a16:creationId xmlns:a16="http://schemas.microsoft.com/office/drawing/2014/main" id="{353F4904-1A9B-ACF8-FC16-1C847B5E72D4}"/>
              </a:ext>
            </a:extLst>
          </p:cNvPr>
          <p:cNvSpPr txBox="1"/>
          <p:nvPr/>
        </p:nvSpPr>
        <p:spPr>
          <a:xfrm>
            <a:off x="1295399" y="1764665"/>
            <a:ext cx="2316746" cy="1018189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Pracovná skupina </a:t>
            </a:r>
          </a:p>
          <a:p>
            <a:r>
              <a:rPr lang="sk-SK" sz="1400" dirty="0">
                <a:solidFill>
                  <a:schemeClr val="bg1"/>
                </a:solidFill>
              </a:rPr>
              <a:t>pre príslušnú oblasť </a:t>
            </a:r>
          </a:p>
          <a:p>
            <a:r>
              <a:rPr lang="sk-SK" sz="1400" dirty="0">
                <a:solidFill>
                  <a:schemeClr val="bg1"/>
                </a:solidFill>
              </a:rPr>
              <a:t>(3-5 členov) vypracúva text návrhu</a:t>
            </a:r>
          </a:p>
        </p:txBody>
      </p:sp>
      <p:sp>
        <p:nvSpPr>
          <p:cNvPr id="27" name="BlokTextu 26">
            <a:extLst>
              <a:ext uri="{FF2B5EF4-FFF2-40B4-BE49-F238E27FC236}">
                <a16:creationId xmlns:a16="http://schemas.microsoft.com/office/drawing/2014/main" id="{C46FB467-4653-17B0-27B1-CFA743B75870}"/>
              </a:ext>
            </a:extLst>
          </p:cNvPr>
          <p:cNvSpPr txBox="1"/>
          <p:nvPr/>
        </p:nvSpPr>
        <p:spPr>
          <a:xfrm>
            <a:off x="1295399" y="3018367"/>
            <a:ext cx="2290942" cy="339604"/>
          </a:xfrm>
          <a:prstGeom prst="rect">
            <a:avLst/>
          </a:prstGeom>
          <a:solidFill>
            <a:srgbClr val="DDDEDE"/>
          </a:solidFill>
          <a:ln>
            <a:noFill/>
          </a:ln>
        </p:spPr>
        <p:txBody>
          <a:bodyPr wrap="square" lIns="90000" rtlCol="0">
            <a:noAutofit/>
          </a:bodyPr>
          <a:lstStyle/>
          <a:p>
            <a:r>
              <a:rPr lang="sk-SK" sz="1400" dirty="0"/>
              <a:t>Návrh*</a:t>
            </a:r>
          </a:p>
        </p:txBody>
      </p:sp>
      <p:sp>
        <p:nvSpPr>
          <p:cNvPr id="32" name="BlokTextu 31">
            <a:extLst>
              <a:ext uri="{FF2B5EF4-FFF2-40B4-BE49-F238E27FC236}">
                <a16:creationId xmlns:a16="http://schemas.microsoft.com/office/drawing/2014/main" id="{FBED84D3-B82D-9521-974D-6F0A078DB401}"/>
              </a:ext>
            </a:extLst>
          </p:cNvPr>
          <p:cNvSpPr txBox="1"/>
          <p:nvPr/>
        </p:nvSpPr>
        <p:spPr>
          <a:xfrm>
            <a:off x="1295399" y="3604670"/>
            <a:ext cx="2316746" cy="1018189"/>
          </a:xfrm>
          <a:prstGeom prst="rect">
            <a:avLst/>
          </a:prstGeom>
          <a:solidFill>
            <a:srgbClr val="C3112B"/>
          </a:solidFill>
        </p:spPr>
        <p:txBody>
          <a:bodyPr wrap="square" lIns="90000" rtlCol="0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Poradný kruh </a:t>
            </a:r>
          </a:p>
          <a:p>
            <a:r>
              <a:rPr lang="sk-SK" sz="1400" dirty="0">
                <a:solidFill>
                  <a:schemeClr val="bg1"/>
                </a:solidFill>
              </a:rPr>
              <a:t>pre príslušnú oblasť </a:t>
            </a:r>
          </a:p>
          <a:p>
            <a:r>
              <a:rPr lang="sk-SK" sz="1400" dirty="0">
                <a:solidFill>
                  <a:schemeClr val="bg1"/>
                </a:solidFill>
              </a:rPr>
              <a:t>(3-5 členov, SAK, súdnictvo, ČR) konzultuje návrh</a:t>
            </a:r>
          </a:p>
        </p:txBody>
      </p:sp>
      <p:cxnSp>
        <p:nvCxnSpPr>
          <p:cNvPr id="12" name="Zalomená spojnica 11">
            <a:extLst>
              <a:ext uri="{FF2B5EF4-FFF2-40B4-BE49-F238E27FC236}">
                <a16:creationId xmlns:a16="http://schemas.microsoft.com/office/drawing/2014/main" id="{417397A7-B4A9-C194-3026-F546947B02BC}"/>
              </a:ext>
            </a:extLst>
          </p:cNvPr>
          <p:cNvCxnSpPr>
            <a:cxnSpLocks/>
            <a:stCxn id="26" idx="1"/>
            <a:endCxn id="32" idx="1"/>
          </p:cNvCxnSpPr>
          <p:nvPr/>
        </p:nvCxnSpPr>
        <p:spPr>
          <a:xfrm rot="10800000" flipV="1">
            <a:off x="1295399" y="2273759"/>
            <a:ext cx="12700" cy="1840005"/>
          </a:xfrm>
          <a:prstGeom prst="bentConnector3">
            <a:avLst>
              <a:gd name="adj1" fmla="val 1800000"/>
            </a:avLst>
          </a:prstGeom>
          <a:ln w="1905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BlokTextu 34">
            <a:extLst>
              <a:ext uri="{FF2B5EF4-FFF2-40B4-BE49-F238E27FC236}">
                <a16:creationId xmlns:a16="http://schemas.microsoft.com/office/drawing/2014/main" id="{AE19B577-FADE-ABA9-FB50-208F58E1EDCE}"/>
              </a:ext>
            </a:extLst>
          </p:cNvPr>
          <p:cNvSpPr txBox="1"/>
          <p:nvPr/>
        </p:nvSpPr>
        <p:spPr>
          <a:xfrm rot="16200000">
            <a:off x="-150681" y="3018367"/>
            <a:ext cx="2279856" cy="339604"/>
          </a:xfrm>
          <a:prstGeom prst="rect">
            <a:avLst/>
          </a:prstGeom>
          <a:noFill/>
          <a:ln>
            <a:noFill/>
          </a:ln>
        </p:spPr>
        <p:txBody>
          <a:bodyPr wrap="square" lIns="90000" rtlCol="0">
            <a:noAutofit/>
          </a:bodyPr>
          <a:lstStyle/>
          <a:p>
            <a:pPr algn="ctr"/>
            <a:r>
              <a:rPr lang="sk-SK" sz="1400" dirty="0"/>
              <a:t>Konzultácie</a:t>
            </a:r>
          </a:p>
        </p:txBody>
      </p:sp>
      <p:sp>
        <p:nvSpPr>
          <p:cNvPr id="36" name="BlokTextu 35">
            <a:extLst>
              <a:ext uri="{FF2B5EF4-FFF2-40B4-BE49-F238E27FC236}">
                <a16:creationId xmlns:a16="http://schemas.microsoft.com/office/drawing/2014/main" id="{2224BA19-2C89-7E6A-F922-F88CADA38299}"/>
              </a:ext>
            </a:extLst>
          </p:cNvPr>
          <p:cNvSpPr txBox="1"/>
          <p:nvPr/>
        </p:nvSpPr>
        <p:spPr>
          <a:xfrm>
            <a:off x="1308099" y="4788302"/>
            <a:ext cx="9940553" cy="351271"/>
          </a:xfrm>
          <a:prstGeom prst="rect">
            <a:avLst/>
          </a:prstGeom>
          <a:noFill/>
          <a:ln>
            <a:solidFill>
              <a:srgbClr val="C3112B"/>
            </a:solidFill>
          </a:ln>
        </p:spPr>
        <p:txBody>
          <a:bodyPr wrap="square" lIns="90000" rtlCol="0">
            <a:noAutofit/>
          </a:bodyPr>
          <a:lstStyle/>
          <a:p>
            <a:pPr algn="ctr"/>
            <a:r>
              <a:rPr lang="sk-SK" sz="1600" b="1" dirty="0">
                <a:solidFill>
                  <a:srgbClr val="C3112B"/>
                </a:solidFill>
              </a:rPr>
              <a:t>Poradný výbor </a:t>
            </a:r>
            <a:r>
              <a:rPr lang="sk-SK" sz="1600" dirty="0">
                <a:solidFill>
                  <a:srgbClr val="C3112B"/>
                </a:solidFill>
              </a:rPr>
              <a:t>pre zásadné otázky (4-5 členov)</a:t>
            </a:r>
            <a:endParaRPr lang="sk-SK" sz="1400" dirty="0">
              <a:solidFill>
                <a:srgbClr val="C3112B"/>
              </a:solidFill>
            </a:endParaRPr>
          </a:p>
        </p:txBody>
      </p:sp>
      <p:sp>
        <p:nvSpPr>
          <p:cNvPr id="52" name="BlokTextu 51">
            <a:extLst>
              <a:ext uri="{FF2B5EF4-FFF2-40B4-BE49-F238E27FC236}">
                <a16:creationId xmlns:a16="http://schemas.microsoft.com/office/drawing/2014/main" id="{6D8CD5B6-71DB-B0AE-8F77-688B50D51025}"/>
              </a:ext>
            </a:extLst>
          </p:cNvPr>
          <p:cNvSpPr txBox="1"/>
          <p:nvPr/>
        </p:nvSpPr>
        <p:spPr>
          <a:xfrm>
            <a:off x="3823699" y="1764665"/>
            <a:ext cx="2316746" cy="1021618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Expertná komisia </a:t>
            </a:r>
            <a:endParaRPr lang="sk-SK" sz="1600" dirty="0">
              <a:solidFill>
                <a:schemeClr val="bg1"/>
              </a:solidFill>
            </a:endParaRPr>
          </a:p>
          <a:p>
            <a:r>
              <a:rPr lang="sk-SK" sz="1400" dirty="0">
                <a:solidFill>
                  <a:schemeClr val="bg1"/>
                </a:solidFill>
              </a:rPr>
              <a:t>(zástupcovia rôznych oblastí, spotrebitelia, zamestnáva-telia, banky, poisťovne atď.)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53" name="BlokTextu 52">
            <a:extLst>
              <a:ext uri="{FF2B5EF4-FFF2-40B4-BE49-F238E27FC236}">
                <a16:creationId xmlns:a16="http://schemas.microsoft.com/office/drawing/2014/main" id="{B9D7508B-3983-A137-1185-D115855496B8}"/>
              </a:ext>
            </a:extLst>
          </p:cNvPr>
          <p:cNvSpPr txBox="1"/>
          <p:nvPr/>
        </p:nvSpPr>
        <p:spPr>
          <a:xfrm>
            <a:off x="3823698" y="3017690"/>
            <a:ext cx="2316747" cy="339604"/>
          </a:xfrm>
          <a:prstGeom prst="rect">
            <a:avLst/>
          </a:prstGeom>
          <a:solidFill>
            <a:srgbClr val="DDDEDE"/>
          </a:solidFill>
          <a:ln>
            <a:noFill/>
          </a:ln>
        </p:spPr>
        <p:txBody>
          <a:bodyPr wrap="square" lIns="90000" rtlCol="0">
            <a:noAutofit/>
          </a:bodyPr>
          <a:lstStyle/>
          <a:p>
            <a:r>
              <a:rPr lang="sk-SK" sz="1400" dirty="0"/>
              <a:t>1. upravený návrh</a:t>
            </a:r>
          </a:p>
        </p:txBody>
      </p:sp>
      <p:sp>
        <p:nvSpPr>
          <p:cNvPr id="61" name="BlokTextu 60">
            <a:extLst>
              <a:ext uri="{FF2B5EF4-FFF2-40B4-BE49-F238E27FC236}">
                <a16:creationId xmlns:a16="http://schemas.microsoft.com/office/drawing/2014/main" id="{4C20325E-ACF2-3238-7D78-EE786C245F27}"/>
              </a:ext>
            </a:extLst>
          </p:cNvPr>
          <p:cNvSpPr txBox="1"/>
          <p:nvPr/>
        </p:nvSpPr>
        <p:spPr>
          <a:xfrm>
            <a:off x="6377803" y="1762013"/>
            <a:ext cx="2316746" cy="1021618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Superrevízia</a:t>
            </a:r>
            <a:endParaRPr lang="sk-SK" sz="1600" dirty="0">
              <a:solidFill>
                <a:schemeClr val="bg1"/>
              </a:solidFill>
            </a:endParaRPr>
          </a:p>
          <a:p>
            <a:r>
              <a:rPr lang="sk-SK" sz="1400" dirty="0">
                <a:solidFill>
                  <a:schemeClr val="bg1"/>
                </a:solidFill>
              </a:rPr>
              <a:t>(finálna kontrola návrhu)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62" name="BlokTextu 61">
            <a:extLst>
              <a:ext uri="{FF2B5EF4-FFF2-40B4-BE49-F238E27FC236}">
                <a16:creationId xmlns:a16="http://schemas.microsoft.com/office/drawing/2014/main" id="{D8D93DA4-327D-616D-4D31-B93B9D41511C}"/>
              </a:ext>
            </a:extLst>
          </p:cNvPr>
          <p:cNvSpPr txBox="1"/>
          <p:nvPr/>
        </p:nvSpPr>
        <p:spPr>
          <a:xfrm>
            <a:off x="6377802" y="3015038"/>
            <a:ext cx="2316747" cy="339604"/>
          </a:xfrm>
          <a:prstGeom prst="rect">
            <a:avLst/>
          </a:prstGeom>
          <a:solidFill>
            <a:srgbClr val="DDDEDE"/>
          </a:solidFill>
          <a:ln>
            <a:noFill/>
          </a:ln>
        </p:spPr>
        <p:txBody>
          <a:bodyPr wrap="square" lIns="90000" rtlCol="0">
            <a:noAutofit/>
          </a:bodyPr>
          <a:lstStyle/>
          <a:p>
            <a:r>
              <a:rPr lang="sk-SK" sz="1400" dirty="0"/>
              <a:t>2. upravený návrh</a:t>
            </a:r>
          </a:p>
        </p:txBody>
      </p:sp>
      <p:sp>
        <p:nvSpPr>
          <p:cNvPr id="63" name="Šípka nadol 62">
            <a:extLst>
              <a:ext uri="{FF2B5EF4-FFF2-40B4-BE49-F238E27FC236}">
                <a16:creationId xmlns:a16="http://schemas.microsoft.com/office/drawing/2014/main" id="{1C3695E1-9881-602C-0132-88C8BD18F548}"/>
              </a:ext>
            </a:extLst>
          </p:cNvPr>
          <p:cNvSpPr/>
          <p:nvPr/>
        </p:nvSpPr>
        <p:spPr>
          <a:xfrm rot="16200000">
            <a:off x="6193278" y="3048680"/>
            <a:ext cx="147481" cy="2531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4" name="BlokTextu 63">
            <a:extLst>
              <a:ext uri="{FF2B5EF4-FFF2-40B4-BE49-F238E27FC236}">
                <a16:creationId xmlns:a16="http://schemas.microsoft.com/office/drawing/2014/main" id="{E9B082BD-838F-8172-8501-9C934E6CE0D2}"/>
              </a:ext>
            </a:extLst>
          </p:cNvPr>
          <p:cNvSpPr txBox="1"/>
          <p:nvPr/>
        </p:nvSpPr>
        <p:spPr>
          <a:xfrm>
            <a:off x="8931907" y="1761236"/>
            <a:ext cx="2316746" cy="1021618"/>
          </a:xfrm>
          <a:prstGeom prst="rect">
            <a:avLst/>
          </a:prstGeom>
          <a:solidFill>
            <a:srgbClr val="004C8B"/>
          </a:solidFill>
        </p:spPr>
        <p:txBody>
          <a:bodyPr wrap="square" lIns="90000" rtlCol="0">
            <a:noAutofit/>
          </a:bodyPr>
          <a:lstStyle/>
          <a:p>
            <a:r>
              <a:rPr lang="sk-SK" sz="1600" b="1" dirty="0">
                <a:solidFill>
                  <a:schemeClr val="bg1"/>
                </a:solidFill>
              </a:rPr>
              <a:t>Redakcia</a:t>
            </a:r>
          </a:p>
          <a:p>
            <a:r>
              <a:rPr lang="sk-SK" sz="1400" dirty="0">
                <a:solidFill>
                  <a:schemeClr val="bg1"/>
                </a:solidFill>
              </a:rPr>
              <a:t>(redakčná úprava textu)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65" name="Šípka nadol 64">
            <a:extLst>
              <a:ext uri="{FF2B5EF4-FFF2-40B4-BE49-F238E27FC236}">
                <a16:creationId xmlns:a16="http://schemas.microsoft.com/office/drawing/2014/main" id="{A555B5D7-27DA-E1BD-199F-56341DB090D3}"/>
              </a:ext>
            </a:extLst>
          </p:cNvPr>
          <p:cNvSpPr/>
          <p:nvPr/>
        </p:nvSpPr>
        <p:spPr>
          <a:xfrm rot="16200000">
            <a:off x="3639175" y="3067187"/>
            <a:ext cx="147481" cy="2531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6" name="Šípka nadol 65">
            <a:extLst>
              <a:ext uri="{FF2B5EF4-FFF2-40B4-BE49-F238E27FC236}">
                <a16:creationId xmlns:a16="http://schemas.microsoft.com/office/drawing/2014/main" id="{23AB9C59-E28E-9335-727E-99C60050B769}"/>
              </a:ext>
            </a:extLst>
          </p:cNvPr>
          <p:cNvSpPr/>
          <p:nvPr/>
        </p:nvSpPr>
        <p:spPr>
          <a:xfrm rot="16200000">
            <a:off x="8751737" y="3048680"/>
            <a:ext cx="147481" cy="2531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7" name="BlokTextu 66">
            <a:extLst>
              <a:ext uri="{FF2B5EF4-FFF2-40B4-BE49-F238E27FC236}">
                <a16:creationId xmlns:a16="http://schemas.microsoft.com/office/drawing/2014/main" id="{8677F1E0-063B-2868-7AA4-8FCFB7D770B2}"/>
              </a:ext>
            </a:extLst>
          </p:cNvPr>
          <p:cNvSpPr txBox="1"/>
          <p:nvPr/>
        </p:nvSpPr>
        <p:spPr>
          <a:xfrm>
            <a:off x="8952052" y="3022165"/>
            <a:ext cx="2316747" cy="339604"/>
          </a:xfrm>
          <a:prstGeom prst="rect">
            <a:avLst/>
          </a:prstGeom>
          <a:solidFill>
            <a:srgbClr val="DDDEDE"/>
          </a:solidFill>
          <a:ln>
            <a:noFill/>
          </a:ln>
        </p:spPr>
        <p:txBody>
          <a:bodyPr wrap="square" lIns="90000" rtlCol="0">
            <a:noAutofit/>
          </a:bodyPr>
          <a:lstStyle/>
          <a:p>
            <a:r>
              <a:rPr lang="sk-SK" sz="1400" dirty="0"/>
              <a:t>3. upravený návrh</a:t>
            </a:r>
          </a:p>
        </p:txBody>
      </p:sp>
      <p:sp>
        <p:nvSpPr>
          <p:cNvPr id="68" name="BlokTextu 67">
            <a:extLst>
              <a:ext uri="{FF2B5EF4-FFF2-40B4-BE49-F238E27FC236}">
                <a16:creationId xmlns:a16="http://schemas.microsoft.com/office/drawing/2014/main" id="{F921D676-4A8C-D0DE-BED1-E7A8BB7D1846}"/>
              </a:ext>
            </a:extLst>
          </p:cNvPr>
          <p:cNvSpPr txBox="1"/>
          <p:nvPr/>
        </p:nvSpPr>
        <p:spPr>
          <a:xfrm>
            <a:off x="1295398" y="5352871"/>
            <a:ext cx="4520885" cy="790788"/>
          </a:xfrm>
          <a:prstGeom prst="rect">
            <a:avLst/>
          </a:prstGeom>
          <a:noFill/>
        </p:spPr>
        <p:txBody>
          <a:bodyPr wrap="square" lIns="0" rIns="72000" rtlCol="0">
            <a:noAutofit/>
          </a:bodyPr>
          <a:lstStyle/>
          <a:p>
            <a:pPr marL="142875" indent="-142875">
              <a:spcAft>
                <a:spcPts val="600"/>
              </a:spcAft>
            </a:pPr>
            <a:r>
              <a:rPr lang="sk-SK" sz="1100" dirty="0"/>
              <a:t>* 	Pri príprave sa posudzuje možnosť vychádzať z predchádzajúcich rekodifikačných návrhov</a:t>
            </a:r>
          </a:p>
        </p:txBody>
      </p:sp>
    </p:spTree>
    <p:extLst>
      <p:ext uri="{BB962C8B-B14F-4D97-AF65-F5344CB8AC3E}">
        <p14:creationId xmlns:p14="http://schemas.microsoft.com/office/powerpoint/2010/main" val="3822073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objekt pre obsah 7">
            <a:extLst>
              <a:ext uri="{FF2B5EF4-FFF2-40B4-BE49-F238E27FC236}">
                <a16:creationId xmlns:a16="http://schemas.microsoft.com/office/drawing/2014/main" id="{3E51A46F-24EA-5742-8E47-A1C48B752960}"/>
              </a:ext>
            </a:extLst>
          </p:cNvPr>
          <p:cNvSpPr txBox="1">
            <a:spLocks/>
          </p:cNvSpPr>
          <p:nvPr/>
        </p:nvSpPr>
        <p:spPr>
          <a:xfrm>
            <a:off x="5100637" y="2587082"/>
            <a:ext cx="5181600" cy="405790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k-S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NÁHRADA NEMAJETKOVEJ UJMY POZOSTALÝCH</a:t>
            </a:r>
          </a:p>
        </p:txBody>
      </p:sp>
    </p:spTree>
    <p:extLst>
      <p:ext uri="{BB962C8B-B14F-4D97-AF65-F5344CB8AC3E}">
        <p14:creationId xmlns:p14="http://schemas.microsoft.com/office/powerpoint/2010/main" val="67126063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9037</TotalTime>
  <Words>588</Words>
  <Application>Microsoft Macintosh PowerPoint</Application>
  <PresentationFormat>Širokouhlá</PresentationFormat>
  <Paragraphs>109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Motív Office</vt:lpstr>
      <vt:lpstr>Prezentácia programu PowerPoint</vt:lpstr>
      <vt:lpstr>Prezentácia programu PowerPoint</vt:lpstr>
      <vt:lpstr>ZÁKLADNÉ CIELE REKODIFIKÁCIE</vt:lpstr>
      <vt:lpstr>VÝCHODISKÁ REKODIFIKOVANEJ ÚPRAVY</vt:lpstr>
      <vt:lpstr>PREDBEŽNÁ ZÁKLADNÁ ŠTRUKTÚRA OBČIANSKEHO ZÁKONNÍKA</vt:lpstr>
      <vt:lpstr>ZÁKLADNÉ LEGISLATÍVNO-TECHNICKÉ PRAVIDLÁ</vt:lpstr>
      <vt:lpstr>Prezentácia programu PowerPoint</vt:lpstr>
      <vt:lpstr>METÓDA REKODIFIKAČNÝCH PRÁC</vt:lpstr>
      <vt:lpstr>Prezentácia programu PowerPoint</vt:lpstr>
      <vt:lpstr>PRACOVNÉ VÝCHODISKÁ ÚPRAVY</vt:lpstr>
      <vt:lpstr>PRACOVNÉ ZNENIE ÚPRAVY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Michal Múcska</dc:creator>
  <cp:lastModifiedBy>Milan Hlušák</cp:lastModifiedBy>
  <cp:revision>73</cp:revision>
  <cp:lastPrinted>2022-06-14T08:07:47Z</cp:lastPrinted>
  <dcterms:created xsi:type="dcterms:W3CDTF">2017-03-09T13:54:30Z</dcterms:created>
  <dcterms:modified xsi:type="dcterms:W3CDTF">2022-06-14T11:21:55Z</dcterms:modified>
</cp:coreProperties>
</file>