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415" r:id="rId5"/>
    <p:sldId id="536" r:id="rId6"/>
    <p:sldId id="1275" r:id="rId7"/>
    <p:sldId id="1276" r:id="rId8"/>
    <p:sldId id="1278" r:id="rId9"/>
    <p:sldId id="546" r:id="rId10"/>
    <p:sldId id="544" r:id="rId11"/>
    <p:sldId id="1279" r:id="rId12"/>
    <p:sldId id="1280" r:id="rId13"/>
    <p:sldId id="549" r:id="rId14"/>
    <p:sldId id="1269" r:id="rId15"/>
    <p:sldId id="1270" r:id="rId16"/>
    <p:sldId id="500" r:id="rId17"/>
    <p:sldId id="550" r:id="rId18"/>
    <p:sldId id="552" r:id="rId19"/>
    <p:sldId id="1268" r:id="rId20"/>
    <p:sldId id="529" r:id="rId21"/>
    <p:sldId id="1272" r:id="rId22"/>
    <p:sldId id="1281" r:id="rId23"/>
    <p:sldId id="1282" r:id="rId24"/>
    <p:sldId id="1283" r:id="rId25"/>
    <p:sldId id="1273" r:id="rId26"/>
    <p:sldId id="1274" r:id="rId27"/>
    <p:sldId id="554" r:id="rId28"/>
    <p:sldId id="422" r:id="rId29"/>
    <p:sldId id="556" r:id="rId30"/>
    <p:sldId id="557" r:id="rId31"/>
    <p:sldId id="1284" r:id="rId32"/>
    <p:sldId id="558" r:id="rId33"/>
    <p:sldId id="1285" r:id="rId34"/>
    <p:sldId id="1286" r:id="rId35"/>
    <p:sldId id="418" r:id="rId36"/>
    <p:sldId id="41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FBB91C-6C43-3BD2-3998-843920EF9EE7}" name="Andrea Budai (dagital.eu)" initials="AB(" userId="S::andrea.budai@dagital.eu::4e5ec16a-e1b8-44ac-9c54-647a55780a31" providerId="AD"/>
  <p188:author id="{C3CF872F-0EED-2812-A770-0B3971CE2E37}" name="Timea Tóthová (dagital.eu)" initials="TT(" userId="S::timea.tothova@dagital.eu::f3a3e5b1-136e-49c5-abc9-cc8580104b1d" providerId="AD"/>
  <p188:author id="{8410EF31-34D4-79F4-52CF-487EC1EE3F1C}" name="Anna Pospíšilová (dagital.eu)" initials="AP(" userId="Anna Pospíšilová (dagital.eu)" providerId="None"/>
  <p188:author id="{B78B0845-B971-521B-1CC0-3BCA75D9A11F}" name="Nikola Korytková (dagital.eu)" initials="NK(" userId="S::nikola.korytkova@dagital.eu::466d2c4e-387a-41ff-8145-53bd36f675dd" providerId="AD"/>
  <p188:author id="{BD899E50-886D-ABE3-0677-1DD1122573E0}" name="Anna Pospíšilová (dagital.eu)" initials="AP(" userId="S::anna.pospisilova@dagital.eu::e3d690e8-1736-48ef-8241-60454162a602" providerId="AD"/>
  <p188:author id="{7F5F3456-5FDC-56E8-FE49-584440B47A15}" name="Jakub Berthoty" initials="JB" userId="S::jakub.berthoty@dagital.eu::de756da0-5b84-4624-a4da-d2a1b8dba0d7" providerId="AD"/>
  <p188:author id="{57972292-F312-60BA-7A77-7FE61C6ECADA}" name="Natália  Ďurčeková (dagital.eu)" initials="NĎ(" userId="S::natalia.durcekova@dagital.eu::7dc8a9e6-2437-496f-9077-eab0946d4b3a" providerId="AD"/>
  <p188:author id="{ED568CCD-F627-47FE-D163-0C7BD78EE288}" name="Andrea Budai (dagital.eu)" initials="AB(" userId="S::andrea.petrasova@dagital.eu::4e5ec16a-e1b8-44ac-9c54-647a55780a31" providerId="AD"/>
  <p188:author id="{73802FED-16D9-3CA3-A890-84A5FC711D6B}" name="Daniela Čičkánová (dagital.eu)" initials="DČ(" userId="S::daniela.cickanova@dagital.eu::0a9ee6fa-3c6c-43ba-a550-27586d1818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ora Kubíková (dagital.eu)" initials="BK(" lastIdx="15" clrIdx="0">
    <p:extLst>
      <p:ext uri="{19B8F6BF-5375-455C-9EA6-DF929625EA0E}">
        <p15:presenceInfo xmlns:p15="http://schemas.microsoft.com/office/powerpoint/2012/main" userId="S::barbora.kubikova@dagital.eu::df15450f-a6d8-4e6d-a3bd-4bb69f864d9e" providerId="AD"/>
      </p:ext>
    </p:extLst>
  </p:cmAuthor>
  <p:cmAuthor id="2" name="Daniela Čičkánová (dagital.eu)" initials="D(" lastIdx="1" clrIdx="1">
    <p:extLst>
      <p:ext uri="{19B8F6BF-5375-455C-9EA6-DF929625EA0E}">
        <p15:presenceInfo xmlns:p15="http://schemas.microsoft.com/office/powerpoint/2012/main" userId="S::daniela.cickanova@dagital.eu::0a9ee6fa-3c6c-43ba-a550-27586d181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9C3"/>
    <a:srgbClr val="FF7C80"/>
    <a:srgbClr val="99FFCC"/>
    <a:srgbClr val="33CCCC"/>
    <a:srgbClr val="CCFFFF"/>
    <a:srgbClr val="000000"/>
    <a:srgbClr val="967200"/>
    <a:srgbClr val="0267C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A8A17-2AAB-433D-A8C7-C6C3F610AB8B}" v="1" dt="2023-06-12T12:53:26.507"/>
    <p1510:client id="{6BA5D82B-BDA9-4933-96E2-778D2CFCAC77}" v="19" dt="2023-06-12T14:52:20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redný štýl 3 - zvýrazneni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vetlý štýl 2 - zvýrazneni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38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Berthoty" userId="de756da0-5b84-4624-a4da-d2a1b8dba0d7" providerId="ADAL" clId="{675A8A17-2AAB-433D-A8C7-C6C3F610AB8B}"/>
    <pc:docChg chg="undo custSel addSld modSld">
      <pc:chgData name="Jakub Berthoty" userId="de756da0-5b84-4624-a4da-d2a1b8dba0d7" providerId="ADAL" clId="{675A8A17-2AAB-433D-A8C7-C6C3F610AB8B}" dt="2023-06-12T12:53:34.910" v="1332" actId="478"/>
      <pc:docMkLst>
        <pc:docMk/>
      </pc:docMkLst>
      <pc:sldChg chg="modSp mod">
        <pc:chgData name="Jakub Berthoty" userId="de756da0-5b84-4624-a4da-d2a1b8dba0d7" providerId="ADAL" clId="{675A8A17-2AAB-433D-A8C7-C6C3F610AB8B}" dt="2023-06-12T12:46:00.550" v="775" actId="6549"/>
        <pc:sldMkLst>
          <pc:docMk/>
          <pc:sldMk cId="2514933463" sldId="544"/>
        </pc:sldMkLst>
        <pc:spChg chg="mod">
          <ac:chgData name="Jakub Berthoty" userId="de756da0-5b84-4624-a4da-d2a1b8dba0d7" providerId="ADAL" clId="{675A8A17-2AAB-433D-A8C7-C6C3F610AB8B}" dt="2023-06-12T12:46:00.550" v="775" actId="6549"/>
          <ac:spMkLst>
            <pc:docMk/>
            <pc:sldMk cId="2514933463" sldId="544"/>
            <ac:spMk id="6" creationId="{6E77D0AA-713D-B784-86D3-CF0AF9F55CA2}"/>
          </ac:spMkLst>
        </pc:spChg>
        <pc:picChg chg="mod">
          <ac:chgData name="Jakub Berthoty" userId="de756da0-5b84-4624-a4da-d2a1b8dba0d7" providerId="ADAL" clId="{675A8A17-2AAB-433D-A8C7-C6C3F610AB8B}" dt="2023-06-12T12:40:12.835" v="201" actId="1076"/>
          <ac:picMkLst>
            <pc:docMk/>
            <pc:sldMk cId="2514933463" sldId="544"/>
            <ac:picMk id="8" creationId="{939E8BC6-1698-BAA5-866F-BD026A46DE83}"/>
          </ac:picMkLst>
        </pc:picChg>
      </pc:sldChg>
      <pc:sldChg chg="addSp delSp modSp mod">
        <pc:chgData name="Jakub Berthoty" userId="de756da0-5b84-4624-a4da-d2a1b8dba0d7" providerId="ADAL" clId="{675A8A17-2AAB-433D-A8C7-C6C3F610AB8B}" dt="2023-06-12T12:52:46.958" v="1326" actId="113"/>
        <pc:sldMkLst>
          <pc:docMk/>
          <pc:sldMk cId="860046422" sldId="1279"/>
        </pc:sldMkLst>
        <pc:spChg chg="mod">
          <ac:chgData name="Jakub Berthoty" userId="de756da0-5b84-4624-a4da-d2a1b8dba0d7" providerId="ADAL" clId="{675A8A17-2AAB-433D-A8C7-C6C3F610AB8B}" dt="2023-06-12T12:52:46.958" v="1326" actId="113"/>
          <ac:spMkLst>
            <pc:docMk/>
            <pc:sldMk cId="860046422" sldId="1279"/>
            <ac:spMk id="6" creationId="{6E77D0AA-713D-B784-86D3-CF0AF9F55CA2}"/>
          </ac:spMkLst>
        </pc:spChg>
        <pc:picChg chg="mod">
          <ac:chgData name="Jakub Berthoty" userId="de756da0-5b84-4624-a4da-d2a1b8dba0d7" providerId="ADAL" clId="{675A8A17-2AAB-433D-A8C7-C6C3F610AB8B}" dt="2023-06-12T12:49:22.162" v="824" actId="1076"/>
          <ac:picMkLst>
            <pc:docMk/>
            <pc:sldMk cId="860046422" sldId="1279"/>
            <ac:picMk id="3" creationId="{27725542-EF80-1B43-044E-5AE130640ADC}"/>
          </ac:picMkLst>
        </pc:picChg>
        <pc:picChg chg="add del">
          <ac:chgData name="Jakub Berthoty" userId="de756da0-5b84-4624-a4da-d2a1b8dba0d7" providerId="ADAL" clId="{675A8A17-2AAB-433D-A8C7-C6C3F610AB8B}" dt="2023-06-12T12:47:52.560" v="814" actId="22"/>
          <ac:picMkLst>
            <pc:docMk/>
            <pc:sldMk cId="860046422" sldId="1279"/>
            <ac:picMk id="7" creationId="{FFE061BF-1533-DECB-A1ED-6C3B9D2A04B8}"/>
          </ac:picMkLst>
        </pc:picChg>
        <pc:picChg chg="add mod">
          <ac:chgData name="Jakub Berthoty" userId="de756da0-5b84-4624-a4da-d2a1b8dba0d7" providerId="ADAL" clId="{675A8A17-2AAB-433D-A8C7-C6C3F610AB8B}" dt="2023-06-12T12:50:06.889" v="958" actId="1076"/>
          <ac:picMkLst>
            <pc:docMk/>
            <pc:sldMk cId="860046422" sldId="1279"/>
            <ac:picMk id="12" creationId="{C4F88765-0F52-3D2D-7ACA-519A34B46B86}"/>
          </ac:picMkLst>
        </pc:picChg>
        <pc:picChg chg="add mod">
          <ac:chgData name="Jakub Berthoty" userId="de756da0-5b84-4624-a4da-d2a1b8dba0d7" providerId="ADAL" clId="{675A8A17-2AAB-433D-A8C7-C6C3F610AB8B}" dt="2023-06-12T12:50:10.703" v="959" actId="1076"/>
          <ac:picMkLst>
            <pc:docMk/>
            <pc:sldMk cId="860046422" sldId="1279"/>
            <ac:picMk id="17" creationId="{66367E2F-1756-B395-2206-26E313372484}"/>
          </ac:picMkLst>
        </pc:picChg>
        <pc:picChg chg="add mod">
          <ac:chgData name="Jakub Berthoty" userId="de756da0-5b84-4624-a4da-d2a1b8dba0d7" providerId="ADAL" clId="{675A8A17-2AAB-433D-A8C7-C6C3F610AB8B}" dt="2023-06-12T12:52:32.397" v="1322" actId="1076"/>
          <ac:picMkLst>
            <pc:docMk/>
            <pc:sldMk cId="860046422" sldId="1279"/>
            <ac:picMk id="19" creationId="{C5698FA3-B3D3-6D9F-CB66-8F29740D2004}"/>
          </ac:picMkLst>
        </pc:picChg>
      </pc:sldChg>
      <pc:sldChg chg="delSp modSp add mod">
        <pc:chgData name="Jakub Berthoty" userId="de756da0-5b84-4624-a4da-d2a1b8dba0d7" providerId="ADAL" clId="{675A8A17-2AAB-433D-A8C7-C6C3F610AB8B}" dt="2023-06-12T12:53:34.910" v="1332" actId="478"/>
        <pc:sldMkLst>
          <pc:docMk/>
          <pc:sldMk cId="695393462" sldId="1280"/>
        </pc:sldMkLst>
        <pc:picChg chg="del">
          <ac:chgData name="Jakub Berthoty" userId="de756da0-5b84-4624-a4da-d2a1b8dba0d7" providerId="ADAL" clId="{675A8A17-2AAB-433D-A8C7-C6C3F610AB8B}" dt="2023-06-12T12:53:33.184" v="1330" actId="478"/>
          <ac:picMkLst>
            <pc:docMk/>
            <pc:sldMk cId="695393462" sldId="1280"/>
            <ac:picMk id="3" creationId="{27725542-EF80-1B43-044E-5AE130640ADC}"/>
          </ac:picMkLst>
        </pc:picChg>
        <pc:picChg chg="del">
          <ac:chgData name="Jakub Berthoty" userId="de756da0-5b84-4624-a4da-d2a1b8dba0d7" providerId="ADAL" clId="{675A8A17-2AAB-433D-A8C7-C6C3F610AB8B}" dt="2023-06-12T12:53:31.678" v="1329" actId="478"/>
          <ac:picMkLst>
            <pc:docMk/>
            <pc:sldMk cId="695393462" sldId="1280"/>
            <ac:picMk id="12" creationId="{C4F88765-0F52-3D2D-7ACA-519A34B46B86}"/>
          </ac:picMkLst>
        </pc:picChg>
        <pc:picChg chg="del">
          <ac:chgData name="Jakub Berthoty" userId="de756da0-5b84-4624-a4da-d2a1b8dba0d7" providerId="ADAL" clId="{675A8A17-2AAB-433D-A8C7-C6C3F610AB8B}" dt="2023-06-12T12:53:29.844" v="1328" actId="478"/>
          <ac:picMkLst>
            <pc:docMk/>
            <pc:sldMk cId="695393462" sldId="1280"/>
            <ac:picMk id="17" creationId="{66367E2F-1756-B395-2206-26E313372484}"/>
          </ac:picMkLst>
        </pc:picChg>
        <pc:picChg chg="del mod">
          <ac:chgData name="Jakub Berthoty" userId="de756da0-5b84-4624-a4da-d2a1b8dba0d7" providerId="ADAL" clId="{675A8A17-2AAB-433D-A8C7-C6C3F610AB8B}" dt="2023-06-12T12:53:34.910" v="1332" actId="478"/>
          <ac:picMkLst>
            <pc:docMk/>
            <pc:sldMk cId="695393462" sldId="1280"/>
            <ac:picMk id="19" creationId="{C5698FA3-B3D3-6D9F-CB66-8F29740D2004}"/>
          </ac:picMkLst>
        </pc:picChg>
      </pc:sldChg>
    </pc:docChg>
  </pc:docChgLst>
  <pc:docChgLst>
    <pc:chgData name="Jakub Berthoty" userId="de756da0-5b84-4624-a4da-d2a1b8dba0d7" providerId="ADAL" clId="{6BA5D82B-BDA9-4933-96E2-778D2CFCAC77}"/>
    <pc:docChg chg="undo custSel addSld delSld modSld sldOrd">
      <pc:chgData name="Jakub Berthoty" userId="de756da0-5b84-4624-a4da-d2a1b8dba0d7" providerId="ADAL" clId="{6BA5D82B-BDA9-4933-96E2-778D2CFCAC77}" dt="2023-06-12T14:54:43.619" v="12780" actId="47"/>
      <pc:docMkLst>
        <pc:docMk/>
      </pc:docMkLst>
      <pc:sldChg chg="modSp mod">
        <pc:chgData name="Jakub Berthoty" userId="de756da0-5b84-4624-a4da-d2a1b8dba0d7" providerId="ADAL" clId="{6BA5D82B-BDA9-4933-96E2-778D2CFCAC77}" dt="2023-06-12T14:38:17.804" v="11684" actId="20577"/>
        <pc:sldMkLst>
          <pc:docMk/>
          <pc:sldMk cId="1952705425" sldId="415"/>
        </pc:sldMkLst>
        <pc:spChg chg="mod">
          <ac:chgData name="Jakub Berthoty" userId="de756da0-5b84-4624-a4da-d2a1b8dba0d7" providerId="ADAL" clId="{6BA5D82B-BDA9-4933-96E2-778D2CFCAC77}" dt="2023-06-12T14:38:17.804" v="11684" actId="20577"/>
          <ac:spMkLst>
            <pc:docMk/>
            <pc:sldMk cId="1952705425" sldId="415"/>
            <ac:spMk id="5" creationId="{D2B356C3-11DD-7460-313C-FAE505EB66EB}"/>
          </ac:spMkLst>
        </pc:spChg>
        <pc:spChg chg="mod">
          <ac:chgData name="Jakub Berthoty" userId="de756da0-5b84-4624-a4da-d2a1b8dba0d7" providerId="ADAL" clId="{6BA5D82B-BDA9-4933-96E2-778D2CFCAC77}" dt="2023-06-12T13:30:19.359" v="5936" actId="6549"/>
          <ac:spMkLst>
            <pc:docMk/>
            <pc:sldMk cId="1952705425" sldId="415"/>
            <ac:spMk id="24" creationId="{6DE156B6-28A9-7B0B-E46E-6E8D4A0B2E25}"/>
          </ac:spMkLst>
        </pc:spChg>
        <pc:spChg chg="mod">
          <ac:chgData name="Jakub Berthoty" userId="de756da0-5b84-4624-a4da-d2a1b8dba0d7" providerId="ADAL" clId="{6BA5D82B-BDA9-4933-96E2-778D2CFCAC77}" dt="2023-06-12T13:30:10.610" v="5900" actId="20577"/>
          <ac:spMkLst>
            <pc:docMk/>
            <pc:sldMk cId="1952705425" sldId="415"/>
            <ac:spMk id="25" creationId="{3A468234-7D44-B782-2779-1E67F27E6C00}"/>
          </ac:spMkLst>
        </pc:spChg>
      </pc:sldChg>
      <pc:sldChg chg="modSp mod">
        <pc:chgData name="Jakub Berthoty" userId="de756da0-5b84-4624-a4da-d2a1b8dba0d7" providerId="ADAL" clId="{6BA5D82B-BDA9-4933-96E2-778D2CFCAC77}" dt="2023-06-12T14:26:04.875" v="11338" actId="114"/>
        <pc:sldMkLst>
          <pc:docMk/>
          <pc:sldMk cId="3149963394" sldId="422"/>
        </pc:sldMkLst>
        <pc:spChg chg="mod">
          <ac:chgData name="Jakub Berthoty" userId="de756da0-5b84-4624-a4da-d2a1b8dba0d7" providerId="ADAL" clId="{6BA5D82B-BDA9-4933-96E2-778D2CFCAC77}" dt="2023-06-12T14:26:04.875" v="11338" actId="114"/>
          <ac:spMkLst>
            <pc:docMk/>
            <pc:sldMk cId="3149963394" sldId="422"/>
            <ac:spMk id="23" creationId="{6AA793A1-D6E3-5B23-F227-BAF054ED7497}"/>
          </ac:spMkLst>
        </pc:spChg>
      </pc:sldChg>
      <pc:sldChg chg="modSp mod">
        <pc:chgData name="Jakub Berthoty" userId="de756da0-5b84-4624-a4da-d2a1b8dba0d7" providerId="ADAL" clId="{6BA5D82B-BDA9-4933-96E2-778D2CFCAC77}" dt="2023-06-12T13:26:22.001" v="5874" actId="113"/>
        <pc:sldMkLst>
          <pc:docMk/>
          <pc:sldMk cId="2777721186" sldId="500"/>
        </pc:sldMkLst>
        <pc:spChg chg="mod">
          <ac:chgData name="Jakub Berthoty" userId="de756da0-5b84-4624-a4da-d2a1b8dba0d7" providerId="ADAL" clId="{6BA5D82B-BDA9-4933-96E2-778D2CFCAC77}" dt="2023-06-12T13:26:22.001" v="5874" actId="113"/>
          <ac:spMkLst>
            <pc:docMk/>
            <pc:sldMk cId="2777721186" sldId="500"/>
            <ac:spMk id="3" creationId="{116A1DAE-AF60-B12B-4551-4CED44ACDE7E}"/>
          </ac:spMkLst>
        </pc:spChg>
      </pc:sldChg>
      <pc:sldChg chg="modSp mod">
        <pc:chgData name="Jakub Berthoty" userId="de756da0-5b84-4624-a4da-d2a1b8dba0d7" providerId="ADAL" clId="{6BA5D82B-BDA9-4933-96E2-778D2CFCAC77}" dt="2023-06-12T10:58:21.233" v="1924" actId="20577"/>
        <pc:sldMkLst>
          <pc:docMk/>
          <pc:sldMk cId="3824073581" sldId="536"/>
        </pc:sldMkLst>
        <pc:spChg chg="mod">
          <ac:chgData name="Jakub Berthoty" userId="de756da0-5b84-4624-a4da-d2a1b8dba0d7" providerId="ADAL" clId="{6BA5D82B-BDA9-4933-96E2-778D2CFCAC77}" dt="2023-06-12T10:58:21.233" v="1924" actId="20577"/>
          <ac:spMkLst>
            <pc:docMk/>
            <pc:sldMk cId="3824073581" sldId="536"/>
            <ac:spMk id="5" creationId="{B0E6FCA0-A1DF-43E4-A587-846584774F73}"/>
          </ac:spMkLst>
        </pc:spChg>
      </pc:sldChg>
      <pc:sldChg chg="del">
        <pc:chgData name="Jakub Berthoty" userId="de756da0-5b84-4624-a4da-d2a1b8dba0d7" providerId="ADAL" clId="{6BA5D82B-BDA9-4933-96E2-778D2CFCAC77}" dt="2023-06-12T11:11:21.661" v="2863" actId="47"/>
        <pc:sldMkLst>
          <pc:docMk/>
          <pc:sldMk cId="1775368457" sldId="543"/>
        </pc:sldMkLst>
      </pc:sldChg>
      <pc:sldChg chg="addSp delSp modSp mod ord">
        <pc:chgData name="Jakub Berthoty" userId="de756da0-5b84-4624-a4da-d2a1b8dba0d7" providerId="ADAL" clId="{6BA5D82B-BDA9-4933-96E2-778D2CFCAC77}" dt="2023-06-12T11:39:14.814" v="5160" actId="1076"/>
        <pc:sldMkLst>
          <pc:docMk/>
          <pc:sldMk cId="2514933463" sldId="544"/>
        </pc:sldMkLst>
        <pc:spChg chg="mod">
          <ac:chgData name="Jakub Berthoty" userId="de756da0-5b84-4624-a4da-d2a1b8dba0d7" providerId="ADAL" clId="{6BA5D82B-BDA9-4933-96E2-778D2CFCAC77}" dt="2023-06-12T11:39:11.929" v="5159" actId="20577"/>
          <ac:spMkLst>
            <pc:docMk/>
            <pc:sldMk cId="2514933463" sldId="544"/>
            <ac:spMk id="6" creationId="{6E77D0AA-713D-B784-86D3-CF0AF9F55CA2}"/>
          </ac:spMkLst>
        </pc:spChg>
        <pc:picChg chg="add del mod">
          <ac:chgData name="Jakub Berthoty" userId="de756da0-5b84-4624-a4da-d2a1b8dba0d7" providerId="ADAL" clId="{6BA5D82B-BDA9-4933-96E2-778D2CFCAC77}" dt="2023-06-12T11:36:49.872" v="4882" actId="21"/>
          <ac:picMkLst>
            <pc:docMk/>
            <pc:sldMk cId="2514933463" sldId="544"/>
            <ac:picMk id="3" creationId="{3267A0E7-B645-B259-39B0-7EA3227CC39D}"/>
          </ac:picMkLst>
        </pc:picChg>
        <pc:picChg chg="add mod">
          <ac:chgData name="Jakub Berthoty" userId="de756da0-5b84-4624-a4da-d2a1b8dba0d7" providerId="ADAL" clId="{6BA5D82B-BDA9-4933-96E2-778D2CFCAC77}" dt="2023-06-12T11:39:14.814" v="5160" actId="1076"/>
          <ac:picMkLst>
            <pc:docMk/>
            <pc:sldMk cId="2514933463" sldId="544"/>
            <ac:picMk id="8" creationId="{939E8BC6-1698-BAA5-866F-BD026A46DE83}"/>
          </ac:picMkLst>
        </pc:picChg>
      </pc:sldChg>
      <pc:sldChg chg="addSp modSp mod">
        <pc:chgData name="Jakub Berthoty" userId="de756da0-5b84-4624-a4da-d2a1b8dba0d7" providerId="ADAL" clId="{6BA5D82B-BDA9-4933-96E2-778D2CFCAC77}" dt="2023-06-12T11:36:16.493" v="4792" actId="1076"/>
        <pc:sldMkLst>
          <pc:docMk/>
          <pc:sldMk cId="308467714" sldId="546"/>
        </pc:sldMkLst>
        <pc:spChg chg="mod">
          <ac:chgData name="Jakub Berthoty" userId="de756da0-5b84-4624-a4da-d2a1b8dba0d7" providerId="ADAL" clId="{6BA5D82B-BDA9-4933-96E2-778D2CFCAC77}" dt="2023-06-12T11:36:16.493" v="4792" actId="1076"/>
          <ac:spMkLst>
            <pc:docMk/>
            <pc:sldMk cId="308467714" sldId="546"/>
            <ac:spMk id="6" creationId="{6E77D0AA-713D-B784-86D3-CF0AF9F55CA2}"/>
          </ac:spMkLst>
        </pc:spChg>
        <pc:spChg chg="add mod">
          <ac:chgData name="Jakub Berthoty" userId="de756da0-5b84-4624-a4da-d2a1b8dba0d7" providerId="ADAL" clId="{6BA5D82B-BDA9-4933-96E2-778D2CFCAC77}" dt="2023-06-12T11:35:36.095" v="4743" actId="14100"/>
          <ac:spMkLst>
            <pc:docMk/>
            <pc:sldMk cId="308467714" sldId="546"/>
            <ac:spMk id="7" creationId="{D6968F66-8FFC-9A0A-434D-C03AF82CB94F}"/>
          </ac:spMkLst>
        </pc:spChg>
      </pc:sldChg>
      <pc:sldChg chg="del">
        <pc:chgData name="Jakub Berthoty" userId="de756da0-5b84-4624-a4da-d2a1b8dba0d7" providerId="ADAL" clId="{6BA5D82B-BDA9-4933-96E2-778D2CFCAC77}" dt="2023-06-12T13:22:17.769" v="5726" actId="47"/>
        <pc:sldMkLst>
          <pc:docMk/>
          <pc:sldMk cId="3771044782" sldId="547"/>
        </pc:sldMkLst>
      </pc:sldChg>
      <pc:sldChg chg="del">
        <pc:chgData name="Jakub Berthoty" userId="de756da0-5b84-4624-a4da-d2a1b8dba0d7" providerId="ADAL" clId="{6BA5D82B-BDA9-4933-96E2-778D2CFCAC77}" dt="2023-06-12T13:22:15.034" v="5725" actId="47"/>
        <pc:sldMkLst>
          <pc:docMk/>
          <pc:sldMk cId="3943450927" sldId="548"/>
        </pc:sldMkLst>
      </pc:sldChg>
      <pc:sldChg chg="modSp mod">
        <pc:chgData name="Jakub Berthoty" userId="de756da0-5b84-4624-a4da-d2a1b8dba0d7" providerId="ADAL" clId="{6BA5D82B-BDA9-4933-96E2-778D2CFCAC77}" dt="2023-06-12T13:23:34.666" v="5755" actId="113"/>
        <pc:sldMkLst>
          <pc:docMk/>
          <pc:sldMk cId="2923207669" sldId="549"/>
        </pc:sldMkLst>
        <pc:spChg chg="mod">
          <ac:chgData name="Jakub Berthoty" userId="de756da0-5b84-4624-a4da-d2a1b8dba0d7" providerId="ADAL" clId="{6BA5D82B-BDA9-4933-96E2-778D2CFCAC77}" dt="2023-06-12T13:23:34.666" v="5755" actId="113"/>
          <ac:spMkLst>
            <pc:docMk/>
            <pc:sldMk cId="2923207669" sldId="549"/>
            <ac:spMk id="6" creationId="{6E77D0AA-713D-B784-86D3-CF0AF9F55CA2}"/>
          </ac:spMkLst>
        </pc:spChg>
      </pc:sldChg>
      <pc:sldChg chg="delSp modSp del mod">
        <pc:chgData name="Jakub Berthoty" userId="de756da0-5b84-4624-a4da-d2a1b8dba0d7" providerId="ADAL" clId="{6BA5D82B-BDA9-4933-96E2-778D2CFCAC77}" dt="2023-06-12T13:29:43.264" v="5880" actId="47"/>
        <pc:sldMkLst>
          <pc:docMk/>
          <pc:sldMk cId="355730193" sldId="553"/>
        </pc:sldMkLst>
        <pc:spChg chg="del mod">
          <ac:chgData name="Jakub Berthoty" userId="de756da0-5b84-4624-a4da-d2a1b8dba0d7" providerId="ADAL" clId="{6BA5D82B-BDA9-4933-96E2-778D2CFCAC77}" dt="2023-06-12T13:29:42.108" v="5879"/>
          <ac:spMkLst>
            <pc:docMk/>
            <pc:sldMk cId="355730193" sldId="553"/>
            <ac:spMk id="3" creationId="{F1ADAA20-DA3F-2EDD-3EA5-AA1B53E90CA2}"/>
          </ac:spMkLst>
        </pc:spChg>
      </pc:sldChg>
      <pc:sldChg chg="addSp modSp mod">
        <pc:chgData name="Jakub Berthoty" userId="de756da0-5b84-4624-a4da-d2a1b8dba0d7" providerId="ADAL" clId="{6BA5D82B-BDA9-4933-96E2-778D2CFCAC77}" dt="2023-06-12T14:23:56.638" v="11223" actId="20577"/>
        <pc:sldMkLst>
          <pc:docMk/>
          <pc:sldMk cId="2239755746" sldId="554"/>
        </pc:sldMkLst>
        <pc:spChg chg="mod">
          <ac:chgData name="Jakub Berthoty" userId="de756da0-5b84-4624-a4da-d2a1b8dba0d7" providerId="ADAL" clId="{6BA5D82B-BDA9-4933-96E2-778D2CFCAC77}" dt="2023-06-12T14:22:54.044" v="11075" actId="20577"/>
          <ac:spMkLst>
            <pc:docMk/>
            <pc:sldMk cId="2239755746" sldId="554"/>
            <ac:spMk id="2" creationId="{F03684E2-992F-112B-4FB7-AE9AAACB686E}"/>
          </ac:spMkLst>
        </pc:spChg>
        <pc:spChg chg="mod">
          <ac:chgData name="Jakub Berthoty" userId="de756da0-5b84-4624-a4da-d2a1b8dba0d7" providerId="ADAL" clId="{6BA5D82B-BDA9-4933-96E2-778D2CFCAC77}" dt="2023-06-12T14:20:49.981" v="10972" actId="1076"/>
          <ac:spMkLst>
            <pc:docMk/>
            <pc:sldMk cId="2239755746" sldId="554"/>
            <ac:spMk id="3" creationId="{89EAB990-0FD5-DE60-255A-68B3000096CD}"/>
          </ac:spMkLst>
        </pc:spChg>
        <pc:spChg chg="add mod">
          <ac:chgData name="Jakub Berthoty" userId="de756da0-5b84-4624-a4da-d2a1b8dba0d7" providerId="ADAL" clId="{6BA5D82B-BDA9-4933-96E2-778D2CFCAC77}" dt="2023-06-12T14:23:56.638" v="11223" actId="20577"/>
          <ac:spMkLst>
            <pc:docMk/>
            <pc:sldMk cId="2239755746" sldId="554"/>
            <ac:spMk id="12" creationId="{C3BEDE9C-DC22-67A8-8CF5-5B8E3540DCDE}"/>
          </ac:spMkLst>
        </pc:spChg>
        <pc:spChg chg="mod">
          <ac:chgData name="Jakub Berthoty" userId="de756da0-5b84-4624-a4da-d2a1b8dba0d7" providerId="ADAL" clId="{6BA5D82B-BDA9-4933-96E2-778D2CFCAC77}" dt="2023-06-12T13:40:22.777" v="6020" actId="20577"/>
          <ac:spMkLst>
            <pc:docMk/>
            <pc:sldMk cId="2239755746" sldId="554"/>
            <ac:spMk id="13" creationId="{95C1DDC2-12CF-93A9-7473-32C73F82E556}"/>
          </ac:spMkLst>
        </pc:spChg>
      </pc:sldChg>
      <pc:sldChg chg="modSp mod">
        <pc:chgData name="Jakub Berthoty" userId="de756da0-5b84-4624-a4da-d2a1b8dba0d7" providerId="ADAL" clId="{6BA5D82B-BDA9-4933-96E2-778D2CFCAC77}" dt="2023-06-12T13:35:58.381" v="5950" actId="404"/>
        <pc:sldMkLst>
          <pc:docMk/>
          <pc:sldMk cId="2507126237" sldId="557"/>
        </pc:sldMkLst>
        <pc:spChg chg="mod">
          <ac:chgData name="Jakub Berthoty" userId="de756da0-5b84-4624-a4da-d2a1b8dba0d7" providerId="ADAL" clId="{6BA5D82B-BDA9-4933-96E2-778D2CFCAC77}" dt="2023-06-12T13:35:58.381" v="5950" actId="404"/>
          <ac:spMkLst>
            <pc:docMk/>
            <pc:sldMk cId="2507126237" sldId="557"/>
            <ac:spMk id="23" creationId="{6AA793A1-D6E3-5B23-F227-BAF054ED7497}"/>
          </ac:spMkLst>
        </pc:spChg>
      </pc:sldChg>
      <pc:sldChg chg="modSp mod">
        <pc:chgData name="Jakub Berthoty" userId="de756da0-5b84-4624-a4da-d2a1b8dba0d7" providerId="ADAL" clId="{6BA5D82B-BDA9-4933-96E2-778D2CFCAC77}" dt="2023-06-12T14:37:18.110" v="11603" actId="113"/>
        <pc:sldMkLst>
          <pc:docMk/>
          <pc:sldMk cId="3521723062" sldId="558"/>
        </pc:sldMkLst>
        <pc:spChg chg="mod">
          <ac:chgData name="Jakub Berthoty" userId="de756da0-5b84-4624-a4da-d2a1b8dba0d7" providerId="ADAL" clId="{6BA5D82B-BDA9-4933-96E2-778D2CFCAC77}" dt="2023-06-12T14:37:18.110" v="11603" actId="113"/>
          <ac:spMkLst>
            <pc:docMk/>
            <pc:sldMk cId="3521723062" sldId="558"/>
            <ac:spMk id="23" creationId="{6AA793A1-D6E3-5B23-F227-BAF054ED7497}"/>
          </ac:spMkLst>
        </pc:spChg>
      </pc:sldChg>
      <pc:sldChg chg="del">
        <pc:chgData name="Jakub Berthoty" userId="de756da0-5b84-4624-a4da-d2a1b8dba0d7" providerId="ADAL" clId="{6BA5D82B-BDA9-4933-96E2-778D2CFCAC77}" dt="2023-06-12T11:11:26.219" v="2864" actId="47"/>
        <pc:sldMkLst>
          <pc:docMk/>
          <pc:sldMk cId="1268601025" sldId="559"/>
        </pc:sldMkLst>
      </pc:sldChg>
      <pc:sldChg chg="modSp mod">
        <pc:chgData name="Jakub Berthoty" userId="de756da0-5b84-4624-a4da-d2a1b8dba0d7" providerId="ADAL" clId="{6BA5D82B-BDA9-4933-96E2-778D2CFCAC77}" dt="2023-06-12T13:29:27.896" v="5876" actId="404"/>
        <pc:sldMkLst>
          <pc:docMk/>
          <pc:sldMk cId="2138772817" sldId="1268"/>
        </pc:sldMkLst>
        <pc:spChg chg="mod">
          <ac:chgData name="Jakub Berthoty" userId="de756da0-5b84-4624-a4da-d2a1b8dba0d7" providerId="ADAL" clId="{6BA5D82B-BDA9-4933-96E2-778D2CFCAC77}" dt="2023-06-12T13:29:27.896" v="5876" actId="404"/>
          <ac:spMkLst>
            <pc:docMk/>
            <pc:sldMk cId="2138772817" sldId="1268"/>
            <ac:spMk id="2" creationId="{B309ABD0-E70A-AE49-80D0-0017F5EF6371}"/>
          </ac:spMkLst>
        </pc:spChg>
      </pc:sldChg>
      <pc:sldChg chg="modSp mod">
        <pc:chgData name="Jakub Berthoty" userId="de756da0-5b84-4624-a4da-d2a1b8dba0d7" providerId="ADAL" clId="{6BA5D82B-BDA9-4933-96E2-778D2CFCAC77}" dt="2023-06-12T13:24:45.644" v="5865" actId="20577"/>
        <pc:sldMkLst>
          <pc:docMk/>
          <pc:sldMk cId="2675526416" sldId="1269"/>
        </pc:sldMkLst>
        <pc:spChg chg="mod">
          <ac:chgData name="Jakub Berthoty" userId="de756da0-5b84-4624-a4da-d2a1b8dba0d7" providerId="ADAL" clId="{6BA5D82B-BDA9-4933-96E2-778D2CFCAC77}" dt="2023-06-12T13:24:45.644" v="5865" actId="20577"/>
          <ac:spMkLst>
            <pc:docMk/>
            <pc:sldMk cId="2675526416" sldId="1269"/>
            <ac:spMk id="6" creationId="{6E77D0AA-713D-B784-86D3-CF0AF9F55CA2}"/>
          </ac:spMkLst>
        </pc:spChg>
      </pc:sldChg>
      <pc:sldChg chg="modSp mod">
        <pc:chgData name="Jakub Berthoty" userId="de756da0-5b84-4624-a4da-d2a1b8dba0d7" providerId="ADAL" clId="{6BA5D82B-BDA9-4933-96E2-778D2CFCAC77}" dt="2023-06-12T13:25:11.096" v="5870" actId="5793"/>
        <pc:sldMkLst>
          <pc:docMk/>
          <pc:sldMk cId="1156026036" sldId="1270"/>
        </pc:sldMkLst>
        <pc:spChg chg="mod">
          <ac:chgData name="Jakub Berthoty" userId="de756da0-5b84-4624-a4da-d2a1b8dba0d7" providerId="ADAL" clId="{6BA5D82B-BDA9-4933-96E2-778D2CFCAC77}" dt="2023-06-12T13:25:11.096" v="5870" actId="5793"/>
          <ac:spMkLst>
            <pc:docMk/>
            <pc:sldMk cId="1156026036" sldId="1270"/>
            <ac:spMk id="6" creationId="{6E77D0AA-713D-B784-86D3-CF0AF9F55CA2}"/>
          </ac:spMkLst>
        </pc:spChg>
      </pc:sldChg>
      <pc:sldChg chg="modSp mod">
        <pc:chgData name="Jakub Berthoty" userId="de756da0-5b84-4624-a4da-d2a1b8dba0d7" providerId="ADAL" clId="{6BA5D82B-BDA9-4933-96E2-778D2CFCAC77}" dt="2023-06-12T13:39:40.957" v="6006" actId="12"/>
        <pc:sldMkLst>
          <pc:docMk/>
          <pc:sldMk cId="1002568027" sldId="1272"/>
        </pc:sldMkLst>
        <pc:spChg chg="mod">
          <ac:chgData name="Jakub Berthoty" userId="de756da0-5b84-4624-a4da-d2a1b8dba0d7" providerId="ADAL" clId="{6BA5D82B-BDA9-4933-96E2-778D2CFCAC77}" dt="2023-06-12T13:39:40.957" v="6006" actId="12"/>
          <ac:spMkLst>
            <pc:docMk/>
            <pc:sldMk cId="1002568027" sldId="1272"/>
            <ac:spMk id="3" creationId="{116A1DAE-AF60-B12B-4551-4CED44ACDE7E}"/>
          </ac:spMkLst>
        </pc:spChg>
        <pc:spChg chg="mod">
          <ac:chgData name="Jakub Berthoty" userId="de756da0-5b84-4624-a4da-d2a1b8dba0d7" providerId="ADAL" clId="{6BA5D82B-BDA9-4933-96E2-778D2CFCAC77}" dt="2023-06-12T13:35:22.426" v="5943" actId="404"/>
          <ac:spMkLst>
            <pc:docMk/>
            <pc:sldMk cId="1002568027" sldId="1272"/>
            <ac:spMk id="12" creationId="{86A18FC5-B563-E10F-3AF9-7749752CDFCA}"/>
          </ac:spMkLst>
        </pc:spChg>
      </pc:sldChg>
      <pc:sldChg chg="modSp mod">
        <pc:chgData name="Jakub Berthoty" userId="de756da0-5b84-4624-a4da-d2a1b8dba0d7" providerId="ADAL" clId="{6BA5D82B-BDA9-4933-96E2-778D2CFCAC77}" dt="2023-06-12T13:35:34" v="5946" actId="2711"/>
        <pc:sldMkLst>
          <pc:docMk/>
          <pc:sldMk cId="1919372855" sldId="1273"/>
        </pc:sldMkLst>
        <pc:spChg chg="mod">
          <ac:chgData name="Jakub Berthoty" userId="de756da0-5b84-4624-a4da-d2a1b8dba0d7" providerId="ADAL" clId="{6BA5D82B-BDA9-4933-96E2-778D2CFCAC77}" dt="2023-06-12T13:35:34" v="5946" actId="2711"/>
          <ac:spMkLst>
            <pc:docMk/>
            <pc:sldMk cId="1919372855" sldId="1273"/>
            <ac:spMk id="5" creationId="{AF15192F-327E-6B9D-64B5-F39DB9DC2280}"/>
          </ac:spMkLst>
        </pc:spChg>
      </pc:sldChg>
      <pc:sldChg chg="modSp mod">
        <pc:chgData name="Jakub Berthoty" userId="de756da0-5b84-4624-a4da-d2a1b8dba0d7" providerId="ADAL" clId="{6BA5D82B-BDA9-4933-96E2-778D2CFCAC77}" dt="2023-06-12T13:35:45.857" v="5948" actId="404"/>
        <pc:sldMkLst>
          <pc:docMk/>
          <pc:sldMk cId="257355761" sldId="1274"/>
        </pc:sldMkLst>
        <pc:spChg chg="mod">
          <ac:chgData name="Jakub Berthoty" userId="de756da0-5b84-4624-a4da-d2a1b8dba0d7" providerId="ADAL" clId="{6BA5D82B-BDA9-4933-96E2-778D2CFCAC77}" dt="2023-06-12T13:35:45.857" v="5948" actId="404"/>
          <ac:spMkLst>
            <pc:docMk/>
            <pc:sldMk cId="257355761" sldId="1274"/>
            <ac:spMk id="3" creationId="{9B3DD3B2-7CC9-922C-BF2D-A7297A5DD85E}"/>
          </ac:spMkLst>
        </pc:spChg>
      </pc:sldChg>
      <pc:sldChg chg="modSp add mod">
        <pc:chgData name="Jakub Berthoty" userId="de756da0-5b84-4624-a4da-d2a1b8dba0d7" providerId="ADAL" clId="{6BA5D82B-BDA9-4933-96E2-778D2CFCAC77}" dt="2023-06-12T11:00:16.614" v="1925" actId="115"/>
        <pc:sldMkLst>
          <pc:docMk/>
          <pc:sldMk cId="1169318938" sldId="1275"/>
        </pc:sldMkLst>
        <pc:spChg chg="mod">
          <ac:chgData name="Jakub Berthoty" userId="de756da0-5b84-4624-a4da-d2a1b8dba0d7" providerId="ADAL" clId="{6BA5D82B-BDA9-4933-96E2-778D2CFCAC77}" dt="2023-06-12T11:00:16.614" v="1925" actId="115"/>
          <ac:spMkLst>
            <pc:docMk/>
            <pc:sldMk cId="1169318938" sldId="1275"/>
            <ac:spMk id="5" creationId="{B0E6FCA0-A1DF-43E4-A587-846584774F73}"/>
          </ac:spMkLst>
        </pc:spChg>
      </pc:sldChg>
      <pc:sldChg chg="addSp modSp add mod">
        <pc:chgData name="Jakub Berthoty" userId="de756da0-5b84-4624-a4da-d2a1b8dba0d7" providerId="ADAL" clId="{6BA5D82B-BDA9-4933-96E2-778D2CFCAC77}" dt="2023-06-12T11:11:15.219" v="2862" actId="113"/>
        <pc:sldMkLst>
          <pc:docMk/>
          <pc:sldMk cId="3624657818" sldId="1276"/>
        </pc:sldMkLst>
        <pc:spChg chg="mod">
          <ac:chgData name="Jakub Berthoty" userId="de756da0-5b84-4624-a4da-d2a1b8dba0d7" providerId="ADAL" clId="{6BA5D82B-BDA9-4933-96E2-778D2CFCAC77}" dt="2023-06-12T11:11:15.219" v="2862" actId="113"/>
          <ac:spMkLst>
            <pc:docMk/>
            <pc:sldMk cId="3624657818" sldId="1276"/>
            <ac:spMk id="5" creationId="{B0E6FCA0-A1DF-43E4-A587-846584774F73}"/>
          </ac:spMkLst>
        </pc:spChg>
        <pc:picChg chg="add mod">
          <ac:chgData name="Jakub Berthoty" userId="de756da0-5b84-4624-a4da-d2a1b8dba0d7" providerId="ADAL" clId="{6BA5D82B-BDA9-4933-96E2-778D2CFCAC77}" dt="2023-06-12T11:04:52.289" v="2103" actId="1076"/>
          <ac:picMkLst>
            <pc:docMk/>
            <pc:sldMk cId="3624657818" sldId="1276"/>
            <ac:picMk id="3" creationId="{55BCF596-1146-D37B-E068-7D9ECBD26F94}"/>
          </ac:picMkLst>
        </pc:picChg>
      </pc:sldChg>
      <pc:sldChg chg="modSp add del mod">
        <pc:chgData name="Jakub Berthoty" userId="de756da0-5b84-4624-a4da-d2a1b8dba0d7" providerId="ADAL" clId="{6BA5D82B-BDA9-4933-96E2-778D2CFCAC77}" dt="2023-06-12T11:36:28.315" v="4796" actId="47"/>
        <pc:sldMkLst>
          <pc:docMk/>
          <pc:sldMk cId="1200541942" sldId="1277"/>
        </pc:sldMkLst>
        <pc:spChg chg="mod">
          <ac:chgData name="Jakub Berthoty" userId="de756da0-5b84-4624-a4da-d2a1b8dba0d7" providerId="ADAL" clId="{6BA5D82B-BDA9-4933-96E2-778D2CFCAC77}" dt="2023-06-12T11:36:04.260" v="4791" actId="20577"/>
          <ac:spMkLst>
            <pc:docMk/>
            <pc:sldMk cId="1200541942" sldId="1277"/>
            <ac:spMk id="6" creationId="{6E77D0AA-713D-B784-86D3-CF0AF9F55CA2}"/>
          </ac:spMkLst>
        </pc:spChg>
      </pc:sldChg>
      <pc:sldChg chg="add">
        <pc:chgData name="Jakub Berthoty" userId="de756da0-5b84-4624-a4da-d2a1b8dba0d7" providerId="ADAL" clId="{6BA5D82B-BDA9-4933-96E2-778D2CFCAC77}" dt="2023-06-12T11:36:22.438" v="4793"/>
        <pc:sldMkLst>
          <pc:docMk/>
          <pc:sldMk cId="1665925532" sldId="1278"/>
        </pc:sldMkLst>
      </pc:sldChg>
      <pc:sldChg chg="addSp delSp modSp add mod">
        <pc:chgData name="Jakub Berthoty" userId="de756da0-5b84-4624-a4da-d2a1b8dba0d7" providerId="ADAL" clId="{6BA5D82B-BDA9-4933-96E2-778D2CFCAC77}" dt="2023-06-12T13:20:04.556" v="5550" actId="20577"/>
        <pc:sldMkLst>
          <pc:docMk/>
          <pc:sldMk cId="860046422" sldId="1279"/>
        </pc:sldMkLst>
        <pc:spChg chg="mod">
          <ac:chgData name="Jakub Berthoty" userId="de756da0-5b84-4624-a4da-d2a1b8dba0d7" providerId="ADAL" clId="{6BA5D82B-BDA9-4933-96E2-778D2CFCAC77}" dt="2023-06-12T13:20:04.556" v="5550" actId="20577"/>
          <ac:spMkLst>
            <pc:docMk/>
            <pc:sldMk cId="860046422" sldId="1279"/>
            <ac:spMk id="6" creationId="{6E77D0AA-713D-B784-86D3-CF0AF9F55CA2}"/>
          </ac:spMkLst>
        </pc:spChg>
        <pc:picChg chg="add mod">
          <ac:chgData name="Jakub Berthoty" userId="de756da0-5b84-4624-a4da-d2a1b8dba0d7" providerId="ADAL" clId="{6BA5D82B-BDA9-4933-96E2-778D2CFCAC77}" dt="2023-06-12T11:40:19.572" v="5165" actId="1076"/>
          <ac:picMkLst>
            <pc:docMk/>
            <pc:sldMk cId="860046422" sldId="1279"/>
            <ac:picMk id="3" creationId="{27725542-EF80-1B43-044E-5AE130640ADC}"/>
          </ac:picMkLst>
        </pc:picChg>
        <pc:picChg chg="del">
          <ac:chgData name="Jakub Berthoty" userId="de756da0-5b84-4624-a4da-d2a1b8dba0d7" providerId="ADAL" clId="{6BA5D82B-BDA9-4933-96E2-778D2CFCAC77}" dt="2023-06-12T11:39:19.551" v="5162" actId="478"/>
          <ac:picMkLst>
            <pc:docMk/>
            <pc:sldMk cId="860046422" sldId="1279"/>
            <ac:picMk id="8" creationId="{939E8BC6-1698-BAA5-866F-BD026A46DE83}"/>
          </ac:picMkLst>
        </pc:picChg>
      </pc:sldChg>
      <pc:sldChg chg="addSp modSp mod">
        <pc:chgData name="Jakub Berthoty" userId="de756da0-5b84-4624-a4da-d2a1b8dba0d7" providerId="ADAL" clId="{6BA5D82B-BDA9-4933-96E2-778D2CFCAC77}" dt="2023-06-12T13:22:04.366" v="5724" actId="113"/>
        <pc:sldMkLst>
          <pc:docMk/>
          <pc:sldMk cId="695393462" sldId="1280"/>
        </pc:sldMkLst>
        <pc:spChg chg="mod">
          <ac:chgData name="Jakub Berthoty" userId="de756da0-5b84-4624-a4da-d2a1b8dba0d7" providerId="ADAL" clId="{6BA5D82B-BDA9-4933-96E2-778D2CFCAC77}" dt="2023-06-12T13:22:04.366" v="5724" actId="113"/>
          <ac:spMkLst>
            <pc:docMk/>
            <pc:sldMk cId="695393462" sldId="1280"/>
            <ac:spMk id="6" creationId="{6E77D0AA-713D-B784-86D3-CF0AF9F55CA2}"/>
          </ac:spMkLst>
        </pc:spChg>
        <pc:picChg chg="add mod">
          <ac:chgData name="Jakub Berthoty" userId="de756da0-5b84-4624-a4da-d2a1b8dba0d7" providerId="ADAL" clId="{6BA5D82B-BDA9-4933-96E2-778D2CFCAC77}" dt="2023-06-12T13:19:19.195" v="5431" actId="1076"/>
          <ac:picMkLst>
            <pc:docMk/>
            <pc:sldMk cId="695393462" sldId="1280"/>
            <ac:picMk id="3" creationId="{A0B2A715-F755-19FE-DBAD-042C7411E279}"/>
          </ac:picMkLst>
        </pc:picChg>
        <pc:picChg chg="add mod">
          <ac:chgData name="Jakub Berthoty" userId="de756da0-5b84-4624-a4da-d2a1b8dba0d7" providerId="ADAL" clId="{6BA5D82B-BDA9-4933-96E2-778D2CFCAC77}" dt="2023-06-12T13:19:14.330" v="5430" actId="1076"/>
          <ac:picMkLst>
            <pc:docMk/>
            <pc:sldMk cId="695393462" sldId="1280"/>
            <ac:picMk id="8" creationId="{AEDF99B4-5423-DBF0-B501-CFD0A9329B88}"/>
          </ac:picMkLst>
        </pc:picChg>
        <pc:picChg chg="add mod">
          <ac:chgData name="Jakub Berthoty" userId="de756da0-5b84-4624-a4da-d2a1b8dba0d7" providerId="ADAL" clId="{6BA5D82B-BDA9-4933-96E2-778D2CFCAC77}" dt="2023-06-12T13:21:26.139" v="5618" actId="1076"/>
          <ac:picMkLst>
            <pc:docMk/>
            <pc:sldMk cId="695393462" sldId="1280"/>
            <ac:picMk id="16" creationId="{3F698C9B-6CF9-754D-CB0D-DE4F83279D24}"/>
          </ac:picMkLst>
        </pc:picChg>
      </pc:sldChg>
      <pc:sldChg chg="delSp modSp add mod">
        <pc:chgData name="Jakub Berthoty" userId="de756da0-5b84-4624-a4da-d2a1b8dba0d7" providerId="ADAL" clId="{6BA5D82B-BDA9-4933-96E2-778D2CFCAC77}" dt="2023-06-12T14:01:34.872" v="8578" actId="20577"/>
        <pc:sldMkLst>
          <pc:docMk/>
          <pc:sldMk cId="799591826" sldId="1281"/>
        </pc:sldMkLst>
        <pc:spChg chg="mod">
          <ac:chgData name="Jakub Berthoty" userId="de756da0-5b84-4624-a4da-d2a1b8dba0d7" providerId="ADAL" clId="{6BA5D82B-BDA9-4933-96E2-778D2CFCAC77}" dt="2023-06-12T14:01:34.872" v="8578" actId="20577"/>
          <ac:spMkLst>
            <pc:docMk/>
            <pc:sldMk cId="799591826" sldId="1281"/>
            <ac:spMk id="3" creationId="{116A1DAE-AF60-B12B-4551-4CED44ACDE7E}"/>
          </ac:spMkLst>
        </pc:spChg>
        <pc:spChg chg="del">
          <ac:chgData name="Jakub Berthoty" userId="de756da0-5b84-4624-a4da-d2a1b8dba0d7" providerId="ADAL" clId="{6BA5D82B-BDA9-4933-96E2-778D2CFCAC77}" dt="2023-06-12T13:44:38.446" v="6482" actId="21"/>
          <ac:spMkLst>
            <pc:docMk/>
            <pc:sldMk cId="799591826" sldId="1281"/>
            <ac:spMk id="12" creationId="{86A18FC5-B563-E10F-3AF9-7749752CDFCA}"/>
          </ac:spMkLst>
        </pc:spChg>
        <pc:spChg chg="mod">
          <ac:chgData name="Jakub Berthoty" userId="de756da0-5b84-4624-a4da-d2a1b8dba0d7" providerId="ADAL" clId="{6BA5D82B-BDA9-4933-96E2-778D2CFCAC77}" dt="2023-06-12T13:41:07.314" v="6111" actId="20577"/>
          <ac:spMkLst>
            <pc:docMk/>
            <pc:sldMk cId="799591826" sldId="1281"/>
            <ac:spMk id="13" creationId="{274ED2AD-AF97-73BD-BA3A-8AAA09AC0441}"/>
          </ac:spMkLst>
        </pc:spChg>
      </pc:sldChg>
      <pc:sldChg chg="addSp modSp add mod">
        <pc:chgData name="Jakub Berthoty" userId="de756da0-5b84-4624-a4da-d2a1b8dba0d7" providerId="ADAL" clId="{6BA5D82B-BDA9-4933-96E2-778D2CFCAC77}" dt="2023-06-12T14:14:22.744" v="10419" actId="20577"/>
        <pc:sldMkLst>
          <pc:docMk/>
          <pc:sldMk cId="1394310081" sldId="1282"/>
        </pc:sldMkLst>
        <pc:spChg chg="mod">
          <ac:chgData name="Jakub Berthoty" userId="de756da0-5b84-4624-a4da-d2a1b8dba0d7" providerId="ADAL" clId="{6BA5D82B-BDA9-4933-96E2-778D2CFCAC77}" dt="2023-06-12T14:14:22.744" v="10419" actId="20577"/>
          <ac:spMkLst>
            <pc:docMk/>
            <pc:sldMk cId="1394310081" sldId="1282"/>
            <ac:spMk id="3" creationId="{116A1DAE-AF60-B12B-4551-4CED44ACDE7E}"/>
          </ac:spMkLst>
        </pc:spChg>
        <pc:spChg chg="add mod">
          <ac:chgData name="Jakub Berthoty" userId="de756da0-5b84-4624-a4da-d2a1b8dba0d7" providerId="ADAL" clId="{6BA5D82B-BDA9-4933-96E2-778D2CFCAC77}" dt="2023-06-12T14:11:31.553" v="10018" actId="113"/>
          <ac:spMkLst>
            <pc:docMk/>
            <pc:sldMk cId="1394310081" sldId="1282"/>
            <ac:spMk id="12" creationId="{A73EC864-AD39-FF74-AAAD-28F794EA681C}"/>
          </ac:spMkLst>
        </pc:spChg>
        <pc:spChg chg="mod">
          <ac:chgData name="Jakub Berthoty" userId="de756da0-5b84-4624-a4da-d2a1b8dba0d7" providerId="ADAL" clId="{6BA5D82B-BDA9-4933-96E2-778D2CFCAC77}" dt="2023-06-12T13:56:28.353" v="7366" actId="20577"/>
          <ac:spMkLst>
            <pc:docMk/>
            <pc:sldMk cId="1394310081" sldId="1282"/>
            <ac:spMk id="13" creationId="{274ED2AD-AF97-73BD-BA3A-8AAA09AC0441}"/>
          </ac:spMkLst>
        </pc:spChg>
      </pc:sldChg>
      <pc:sldChg chg="addSp modSp add mod">
        <pc:chgData name="Jakub Berthoty" userId="de756da0-5b84-4624-a4da-d2a1b8dba0d7" providerId="ADAL" clId="{6BA5D82B-BDA9-4933-96E2-778D2CFCAC77}" dt="2023-06-12T14:20:06.445" v="10971" actId="20577"/>
        <pc:sldMkLst>
          <pc:docMk/>
          <pc:sldMk cId="109462485" sldId="1283"/>
        </pc:sldMkLst>
        <pc:spChg chg="mod">
          <ac:chgData name="Jakub Berthoty" userId="de756da0-5b84-4624-a4da-d2a1b8dba0d7" providerId="ADAL" clId="{6BA5D82B-BDA9-4933-96E2-778D2CFCAC77}" dt="2023-06-12T14:18:56.735" v="10828" actId="20577"/>
          <ac:spMkLst>
            <pc:docMk/>
            <pc:sldMk cId="109462485" sldId="1283"/>
            <ac:spMk id="3" creationId="{116A1DAE-AF60-B12B-4551-4CED44ACDE7E}"/>
          </ac:spMkLst>
        </pc:spChg>
        <pc:spChg chg="add mod">
          <ac:chgData name="Jakub Berthoty" userId="de756da0-5b84-4624-a4da-d2a1b8dba0d7" providerId="ADAL" clId="{6BA5D82B-BDA9-4933-96E2-778D2CFCAC77}" dt="2023-06-12T14:20:06.445" v="10971" actId="20577"/>
          <ac:spMkLst>
            <pc:docMk/>
            <pc:sldMk cId="109462485" sldId="1283"/>
            <ac:spMk id="12" creationId="{8C2678C3-BB55-2F2E-840F-D0E0215AFBE8}"/>
          </ac:spMkLst>
        </pc:spChg>
      </pc:sldChg>
      <pc:sldChg chg="addSp delSp modSp add mod ord">
        <pc:chgData name="Jakub Berthoty" userId="de756da0-5b84-4624-a4da-d2a1b8dba0d7" providerId="ADAL" clId="{6BA5D82B-BDA9-4933-96E2-778D2CFCAC77}" dt="2023-06-12T14:37:09.167" v="11602"/>
        <pc:sldMkLst>
          <pc:docMk/>
          <pc:sldMk cId="3956953317" sldId="1284"/>
        </pc:sldMkLst>
        <pc:spChg chg="add mod">
          <ac:chgData name="Jakub Berthoty" userId="de756da0-5b84-4624-a4da-d2a1b8dba0d7" providerId="ADAL" clId="{6BA5D82B-BDA9-4933-96E2-778D2CFCAC77}" dt="2023-06-12T14:31:57.771" v="11391" actId="1076"/>
          <ac:spMkLst>
            <pc:docMk/>
            <pc:sldMk cId="3956953317" sldId="1284"/>
            <ac:spMk id="21" creationId="{195B74A3-3116-0AB9-92AD-A50C326EDDF2}"/>
          </ac:spMkLst>
        </pc:spChg>
        <pc:spChg chg="mod">
          <ac:chgData name="Jakub Berthoty" userId="de756da0-5b84-4624-a4da-d2a1b8dba0d7" providerId="ADAL" clId="{6BA5D82B-BDA9-4933-96E2-778D2CFCAC77}" dt="2023-06-12T14:28:22.183" v="11340" actId="20577"/>
          <ac:spMkLst>
            <pc:docMk/>
            <pc:sldMk cId="3956953317" sldId="1284"/>
            <ac:spMk id="23" creationId="{6AA793A1-D6E3-5B23-F227-BAF054ED7497}"/>
          </ac:spMkLst>
        </pc:spChg>
        <pc:spChg chg="add del mod">
          <ac:chgData name="Jakub Berthoty" userId="de756da0-5b84-4624-a4da-d2a1b8dba0d7" providerId="ADAL" clId="{6BA5D82B-BDA9-4933-96E2-778D2CFCAC77}" dt="2023-06-12T14:34:29.172" v="11600" actId="1076"/>
          <ac:spMkLst>
            <pc:docMk/>
            <pc:sldMk cId="3956953317" sldId="1284"/>
            <ac:spMk id="24" creationId="{28295B10-EAF1-EEDE-5225-EE960CDF9DD3}"/>
          </ac:spMkLst>
        </pc:spChg>
        <pc:spChg chg="add mod">
          <ac:chgData name="Jakub Berthoty" userId="de756da0-5b84-4624-a4da-d2a1b8dba0d7" providerId="ADAL" clId="{6BA5D82B-BDA9-4933-96E2-778D2CFCAC77}" dt="2023-06-12T14:32:59.309" v="11514" actId="20577"/>
          <ac:spMkLst>
            <pc:docMk/>
            <pc:sldMk cId="3956953317" sldId="1284"/>
            <ac:spMk id="26" creationId="{83A5C67B-D8C0-9547-7DF8-BFC1B6C2C4A3}"/>
          </ac:spMkLst>
        </pc:spChg>
        <pc:picChg chg="add mod">
          <ac:chgData name="Jakub Berthoty" userId="de756da0-5b84-4624-a4da-d2a1b8dba0d7" providerId="ADAL" clId="{6BA5D82B-BDA9-4933-96E2-778D2CFCAC77}" dt="2023-06-12T14:32:25.685" v="11467" actId="1076"/>
          <ac:picMkLst>
            <pc:docMk/>
            <pc:sldMk cId="3956953317" sldId="1284"/>
            <ac:picMk id="8" creationId="{DFC1731F-CFE7-0D23-2F06-FC629A7B8F27}"/>
          </ac:picMkLst>
        </pc:picChg>
        <pc:picChg chg="add mod">
          <ac:chgData name="Jakub Berthoty" userId="de756da0-5b84-4624-a4da-d2a1b8dba0d7" providerId="ADAL" clId="{6BA5D82B-BDA9-4933-96E2-778D2CFCAC77}" dt="2023-06-12T14:32:28.301" v="11469" actId="1076"/>
          <ac:picMkLst>
            <pc:docMk/>
            <pc:sldMk cId="3956953317" sldId="1284"/>
            <ac:picMk id="13" creationId="{ADB811E6-114B-59CC-450C-AB3FA5E2723E}"/>
          </ac:picMkLst>
        </pc:picChg>
        <pc:picChg chg="add mod">
          <ac:chgData name="Jakub Berthoty" userId="de756da0-5b84-4624-a4da-d2a1b8dba0d7" providerId="ADAL" clId="{6BA5D82B-BDA9-4933-96E2-778D2CFCAC77}" dt="2023-06-12T14:32:30.740" v="11470" actId="1076"/>
          <ac:picMkLst>
            <pc:docMk/>
            <pc:sldMk cId="3956953317" sldId="1284"/>
            <ac:picMk id="17" creationId="{1921F764-9BDB-7079-CCA3-DF7DAE7E35A7}"/>
          </ac:picMkLst>
        </pc:picChg>
        <pc:picChg chg="add mod">
          <ac:chgData name="Jakub Berthoty" userId="de756da0-5b84-4624-a4da-d2a1b8dba0d7" providerId="ADAL" clId="{6BA5D82B-BDA9-4933-96E2-778D2CFCAC77}" dt="2023-06-12T14:32:27.196" v="11468" actId="1076"/>
          <ac:picMkLst>
            <pc:docMk/>
            <pc:sldMk cId="3956953317" sldId="1284"/>
            <ac:picMk id="19" creationId="{11CC7F04-5FD9-2E8B-B3E3-F75DA159C122}"/>
          </ac:picMkLst>
        </pc:picChg>
        <pc:picChg chg="add mod">
          <ac:chgData name="Jakub Berthoty" userId="de756da0-5b84-4624-a4da-d2a1b8dba0d7" providerId="ADAL" clId="{6BA5D82B-BDA9-4933-96E2-778D2CFCAC77}" dt="2023-06-12T14:33:50.484" v="11519" actId="1076"/>
          <ac:picMkLst>
            <pc:docMk/>
            <pc:sldMk cId="3956953317" sldId="1284"/>
            <ac:picMk id="28" creationId="{B85D712C-0484-9B0A-3407-068D36CA4EB5}"/>
          </ac:picMkLst>
        </pc:picChg>
      </pc:sldChg>
      <pc:sldChg chg="add">
        <pc:chgData name="Jakub Berthoty" userId="de756da0-5b84-4624-a4da-d2a1b8dba0d7" providerId="ADAL" clId="{6BA5D82B-BDA9-4933-96E2-778D2CFCAC77}" dt="2023-06-12T14:38:00.511" v="11672"/>
        <pc:sldMkLst>
          <pc:docMk/>
          <pc:sldMk cId="4167506893" sldId="1285"/>
        </pc:sldMkLst>
      </pc:sldChg>
      <pc:sldChg chg="addSp modSp add mod">
        <pc:chgData name="Jakub Berthoty" userId="de756da0-5b84-4624-a4da-d2a1b8dba0d7" providerId="ADAL" clId="{6BA5D82B-BDA9-4933-96E2-778D2CFCAC77}" dt="2023-06-12T14:51:40.419" v="12676" actId="20577"/>
        <pc:sldMkLst>
          <pc:docMk/>
          <pc:sldMk cId="2485284301" sldId="1286"/>
        </pc:sldMkLst>
        <pc:spChg chg="mod">
          <ac:chgData name="Jakub Berthoty" userId="de756da0-5b84-4624-a4da-d2a1b8dba0d7" providerId="ADAL" clId="{6BA5D82B-BDA9-4933-96E2-778D2CFCAC77}" dt="2023-06-12T14:38:40.933" v="11703" actId="20577"/>
          <ac:spMkLst>
            <pc:docMk/>
            <pc:sldMk cId="2485284301" sldId="1286"/>
            <ac:spMk id="2" creationId="{D7E9625F-EC6E-1397-23F8-017E92E39D8C}"/>
          </ac:spMkLst>
        </pc:spChg>
        <pc:spChg chg="mod">
          <ac:chgData name="Jakub Berthoty" userId="de756da0-5b84-4624-a4da-d2a1b8dba0d7" providerId="ADAL" clId="{6BA5D82B-BDA9-4933-96E2-778D2CFCAC77}" dt="2023-06-12T14:51:40.419" v="12676" actId="20577"/>
          <ac:spMkLst>
            <pc:docMk/>
            <pc:sldMk cId="2485284301" sldId="1286"/>
            <ac:spMk id="23" creationId="{6AA793A1-D6E3-5B23-F227-BAF054ED7497}"/>
          </ac:spMkLst>
        </pc:spChg>
        <pc:picChg chg="add mod">
          <ac:chgData name="Jakub Berthoty" userId="de756da0-5b84-4624-a4da-d2a1b8dba0d7" providerId="ADAL" clId="{6BA5D82B-BDA9-4933-96E2-778D2CFCAC77}" dt="2023-06-12T14:43:16.860" v="11768" actId="1076"/>
          <ac:picMkLst>
            <pc:docMk/>
            <pc:sldMk cId="2485284301" sldId="1286"/>
            <ac:picMk id="8" creationId="{050C1856-A1DB-CF92-A009-F5D08D42A15A}"/>
          </ac:picMkLst>
        </pc:picChg>
      </pc:sldChg>
      <pc:sldChg chg="addSp delSp modSp add del mod">
        <pc:chgData name="Jakub Berthoty" userId="de756da0-5b84-4624-a4da-d2a1b8dba0d7" providerId="ADAL" clId="{6BA5D82B-BDA9-4933-96E2-778D2CFCAC77}" dt="2023-06-12T14:54:43.619" v="12780" actId="47"/>
        <pc:sldMkLst>
          <pc:docMk/>
          <pc:sldMk cId="4143233695" sldId="1287"/>
        </pc:sldMkLst>
        <pc:spChg chg="mod">
          <ac:chgData name="Jakub Berthoty" userId="de756da0-5b84-4624-a4da-d2a1b8dba0d7" providerId="ADAL" clId="{6BA5D82B-BDA9-4933-96E2-778D2CFCAC77}" dt="2023-06-12T14:52:43.469" v="12773" actId="14100"/>
          <ac:spMkLst>
            <pc:docMk/>
            <pc:sldMk cId="4143233695" sldId="1287"/>
            <ac:spMk id="23" creationId="{6AA793A1-D6E3-5B23-F227-BAF054ED7497}"/>
          </ac:spMkLst>
        </pc:spChg>
        <pc:picChg chg="del">
          <ac:chgData name="Jakub Berthoty" userId="de756da0-5b84-4624-a4da-d2a1b8dba0d7" providerId="ADAL" clId="{6BA5D82B-BDA9-4933-96E2-778D2CFCAC77}" dt="2023-06-12T14:52:22.511" v="12678" actId="478"/>
          <ac:picMkLst>
            <pc:docMk/>
            <pc:sldMk cId="4143233695" sldId="1287"/>
            <ac:picMk id="8" creationId="{050C1856-A1DB-CF92-A009-F5D08D42A15A}"/>
          </ac:picMkLst>
        </pc:picChg>
        <pc:picChg chg="add mod">
          <ac:chgData name="Jakub Berthoty" userId="de756da0-5b84-4624-a4da-d2a1b8dba0d7" providerId="ADAL" clId="{6BA5D82B-BDA9-4933-96E2-778D2CFCAC77}" dt="2023-06-12T14:53:14.282" v="12776" actId="1076"/>
          <ac:picMkLst>
            <pc:docMk/>
            <pc:sldMk cId="4143233695" sldId="1287"/>
            <ac:picMk id="12" creationId="{A48BE138-E9EE-32EE-0A39-D2B39FFFD85D}"/>
          </ac:picMkLst>
        </pc:picChg>
        <pc:picChg chg="add mod">
          <ac:chgData name="Jakub Berthoty" userId="de756da0-5b84-4624-a4da-d2a1b8dba0d7" providerId="ADAL" clId="{6BA5D82B-BDA9-4933-96E2-778D2CFCAC77}" dt="2023-06-12T14:54:14.651" v="12779" actId="1076"/>
          <ac:picMkLst>
            <pc:docMk/>
            <pc:sldMk cId="4143233695" sldId="1287"/>
            <ac:picMk id="16" creationId="{156569C9-A404-1EF5-289A-8A09B8BE89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A2B6D-7639-4FEE-BC7A-FDBBADC7B802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94D4B-3AA2-4291-A91A-B7BA1816D2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823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94D4B-3AA2-4291-A91A-B7BA1816D242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078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1D095-44EE-4074-944C-E9AFDF773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24442D-25B6-4543-9D36-A9D14C58A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25097E3-6861-4DE4-9BA7-63B75BB7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E4E7-A0A0-49E5-943C-5BA7136814A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D36811B-8770-4FEC-A429-2F3BEAC2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83E8C04-569E-43F3-9CCC-246B5DC4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61BA-5C9E-4703-BD07-368E0B1C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FC3CA-C57D-40E1-B480-0BC2D694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A9F7D74-641E-4658-9037-71A17A855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75734D1-D302-4802-A86F-1C999023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E4E7-A0A0-49E5-943C-5BA7136814A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F137C1A-CF41-4DAE-9FD7-C43F30AE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2DC216-3872-43A6-8F37-5AF0A107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61BA-5C9E-4703-BD07-368E0B1C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8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649D0C7-8FA0-42F9-B98E-7625F85DB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DBBED21-0A28-447F-AED3-A829C78BD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86597E5-9024-430A-9CE6-2F5B4410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E4E7-A0A0-49E5-943C-5BA7136814A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AE6347C-1696-4573-BE48-B2430951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7EABF9B-BA05-4CC0-8F2E-F31F1A39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61BA-5C9E-4703-BD07-368E0B1C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0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C6A22-3C61-4CD7-AA05-C8857D74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56E8364-DC25-4DE3-80EF-35116EBF6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5BF198B-3469-4219-9C64-F28780536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E4E7-A0A0-49E5-943C-5BA7136814A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1E893E0-637B-48D1-A3E3-2CBA5896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F0490D1-73BD-4654-BFFF-B02D7893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61BA-5C9E-4703-BD07-368E0B1C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3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0B825-7203-493C-93CD-EB3B84509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D16E7E-AC68-4A59-99A7-E69633AF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CD7E25-8712-4EEB-8FBE-2B2E70F4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E4E7-A0A0-49E5-943C-5BA7136814A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DCE9284-F3F7-4351-9BC0-754D0913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826DFBD-A437-4F8C-B44A-3479DD4D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61BA-5C9E-4703-BD07-368E0B1C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0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F4FF2-42D4-4881-BB27-A532B859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53633B-876D-4112-B53E-44604A158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5531955-9B6A-4E66-9FBB-F8F4BC131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5E688D5-54C6-42D4-8FCC-29B9D375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E4E7-A0A0-49E5-943C-5BA7136814A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CFC17CA-85C2-4C19-BB0D-3A827591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4BD4CFF-1216-4A28-8E92-02DC8CE6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61BA-5C9E-4703-BD07-368E0B1C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2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5AD5F-A4E8-411F-B85B-1E181C83C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23FD22-77EB-4335-8DC0-C4CE9C1B8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1591DDF-D395-433E-8EAE-93B8E3235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5CAD4B-7238-4F13-88D2-FE88D31CE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5F6D300-13DC-4AC3-B404-D0613F12E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8BD5351-134D-40C9-BC09-60A351DA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E4E7-A0A0-49E5-943C-5BA7136814A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0C38509-6CD8-4C5F-B071-6261F404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CAAE91A-299A-48CF-92D4-57ECA48C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61BA-5C9E-4703-BD07-368E0B1C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8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9EE1A-F6D7-4989-9A28-606EC14E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ECF4599-5FB0-4797-8454-867BB82F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E4E7-A0A0-49E5-943C-5BA7136814A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C224F84-5DC0-4179-A673-92B52CCC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6097EEB-218B-4BA9-A316-53648754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61BA-5C9E-4703-BD07-368E0B1C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9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E576AF3-8C68-4CF5-B86D-8EF6D434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E4E7-A0A0-49E5-943C-5BA7136814A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B5133C8-3EE3-45FE-A4E2-F94E83D8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86F294C-D600-47D3-BBB7-2BCF741D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61BA-5C9E-4703-BD07-368E0B1C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8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6FB19-8D47-4DE5-95AD-8888ED91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B2E6FFD-55F4-444F-A82F-AA21884F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9AA7F5-9C43-4FE0-8895-BCAA77D4F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EF6AFB1-955E-4B41-BD4D-39606019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E4E7-A0A0-49E5-943C-5BA7136814A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C0E4063-DA20-4847-9678-D05D7202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4B03708-D8FE-45BE-825C-4354DEDA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61BA-5C9E-4703-BD07-368E0B1C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2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D689A-9326-4257-BCAC-6A4B03CA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0547A0A-7214-4D41-9F47-CE55BB61A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E9DC88-B761-40F6-9E8C-3916A52B4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F411B57-81B9-4C3F-86C8-91123CED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E4E7-A0A0-49E5-943C-5BA7136814A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4F4BD78-6AF5-4D9F-9AB9-2F160D39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F9D849D-A4B1-4769-AA95-754B2DFF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61BA-5C9E-4703-BD07-368E0B1C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7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BF55325-0879-4C30-8FF3-903D5C7B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9DDCB4-C92C-41BA-AB94-309DF95B5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28C794-F0E6-4373-B767-92BA3C231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4E4E7-A0A0-49E5-943C-5BA7136814A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5F4EE8C-306B-4F20-9649-C417D4C3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1376559-28F2-4543-A570-3757FBF2B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61BA-5C9E-4703-BD07-368E0B1C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7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usiness.safety.google/adsprocessorterms/sccs/uk-c2p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business.safety.google/adsprocessorterms/sccs/eu-p2p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siness.safety.google/adsprocessorterms/sccs/eu-p2c/" TargetMode="External"/><Relationship Id="rId5" Type="http://schemas.openxmlformats.org/officeDocument/2006/relationships/hyperlink" Target="https://business.safety.google/adsprocessorterms/sccs/eu-c2p/" TargetMode="External"/><Relationship Id="rId10" Type="http://schemas.openxmlformats.org/officeDocument/2006/relationships/hyperlink" Target="https://support.google.com/analytics/answer/10089681?hl=sk&amp;ref_topic=12154439,12153943,2986333,&amp;visit_id=637945061472833314-1996115670&amp;rd=1" TargetMode="External"/><Relationship Id="rId4" Type="http://schemas.openxmlformats.org/officeDocument/2006/relationships/hyperlink" Target="https://business.safety.google/adsprocessorterms/" TargetMode="External"/><Relationship Id="rId9" Type="http://schemas.openxmlformats.org/officeDocument/2006/relationships/hyperlink" Target="https://services.google.com/fh/files/misc/safeguards_for_international_data_transfers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dpb.europa.eu/system/files/2021-06/edpb_recommendations_202001vo.2.0_supplementarymeasurestransferstools_en.pdf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loud.google.com/bigquery/docs/column-key-encry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nil.fr/en/google-analytics-and-data-transfers-how-make-your-analytics-tool-compliant-gdpr" TargetMode="External"/><Relationship Id="rId5" Type="http://schemas.openxmlformats.org/officeDocument/2006/relationships/hyperlink" Target="https://support.google.com/analytics/answer/1011397?hl=en&amp;ref_topic=2919631#zippy=%2Cin-this-article" TargetMode="External"/><Relationship Id="rId4" Type="http://schemas.openxmlformats.org/officeDocument/2006/relationships/hyperlink" Target="https://support.google.com/analytics/answer/9019185#disable-app&amp;zippy=%2Cin-this-articl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pb.europa.eu/system/files/2023-02/edpb_opinion52023_eu-us_dpf_en.pdf" TargetMode="External"/><Relationship Id="rId5" Type="http://schemas.openxmlformats.org/officeDocument/2006/relationships/hyperlink" Target="https://ec.europa.eu/commission/presscorner/detail/en/ip_22_7631" TargetMode="External"/><Relationship Id="rId4" Type="http://schemas.openxmlformats.org/officeDocument/2006/relationships/hyperlink" Target="https://www.whitehouse.gov/briefing-room/statements-releases/2022/03/25/fact-sheet-united-states-and-european-commission-announce-trans-atlantic-data-privacy-framewor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nil.fr/sites/default/files/atoms/files/cnil-in-a-nutshell-2022.pdf" TargetMode="External"/><Relationship Id="rId5" Type="http://schemas.openxmlformats.org/officeDocument/2006/relationships/hyperlink" Target="https://edpb.europa.eu/system/files/2023-04/edpb_annual_report_2022_en.pdf" TargetMode="External"/><Relationship Id="rId4" Type="http://schemas.openxmlformats.org/officeDocument/2006/relationships/hyperlink" Target="https://www.uoou.cz/assets/File.ashx?id_org=200144&amp;id_dokumenty=56846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protection.ie/en/news-media/press-releases/data-protection-commission-announces-decision-in-facebook-data-scraping-inquiry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dataprotection.ie/en/news-media/data-protection-commission-announces-conclusion-two-inquiries-meta-ireland" TargetMode="External"/><Relationship Id="rId12" Type="http://schemas.openxmlformats.org/officeDocument/2006/relationships/hyperlink" Target="https://noyb.eu/sites/default/files/2022-01/E-DSB%20-%20Google%20Analytics_EN_bk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yb.eu/sites/default/files/2023-03/Bescheid%20redacted-EN.pdf" TargetMode="External"/><Relationship Id="rId11" Type="http://schemas.openxmlformats.org/officeDocument/2006/relationships/hyperlink" Target="https://www.cnil.fr/en/use-google-analytics-and-data-transfers-united-states-cnil-orders-website-manageroperator-comply" TargetMode="External"/><Relationship Id="rId5" Type="http://schemas.openxmlformats.org/officeDocument/2006/relationships/hyperlink" Target="https://edpb.europa.eu/system/files/2023-05/edpb_bindingdecision_202301_ie_sa_facebooktransfers_en.pdf" TargetMode="External"/><Relationship Id="rId10" Type="http://schemas.openxmlformats.org/officeDocument/2006/relationships/hyperlink" Target="https://www.cnil.fr/en/cookies-cnil-fines-google-total-150-million-euros-and-facebook-60-million-euros-non-compliance" TargetMode="External"/><Relationship Id="rId4" Type="http://schemas.openxmlformats.org/officeDocument/2006/relationships/hyperlink" Target="https://edpb.europa.eu/system/files/2023-05/final_for_issue_ov_transfers_decision_12-05-23.pdf" TargetMode="External"/><Relationship Id="rId9" Type="http://schemas.openxmlformats.org/officeDocument/2006/relationships/hyperlink" Target="https://www.cnil.fr/en/cookies-facebook-ireland-limited-fined-60-million-euro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gital.eu/blog/tele-marketing-opt-out-eprivac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gital.sk/blog/tele-marketing-opt-out-eprivac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pb.europa.eu/sites/default/files/files/file1/edpb_recommendations_202002_europeanessentialguaranteessurveillance_en.pdf" TargetMode="External"/><Relationship Id="rId5" Type="http://schemas.openxmlformats.org/officeDocument/2006/relationships/hyperlink" Target="https://edpb.europa.eu/system/files/2021-06/edpb_recommendations_202001vo.2.0_supplementarymeasurestransferstools_en.pdf" TargetMode="External"/><Relationship Id="rId4" Type="http://schemas.openxmlformats.org/officeDocument/2006/relationships/hyperlink" Target="https://curia.europa.eu/juris/document/document.jsf;jsessionid=E18E85970FE7DDCB19D7C384F3496892?text=&amp;docid=228677&amp;pageIndex=0&amp;doclang=SK&amp;mode=lst&amp;dir=&amp;occ=first&amp;part=1&amp;cid=296025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firma.s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leoff.gov.sk/podnikatelia-pozor-kedy-je-povinnost-na-propagaciu-tovarov-alebo-sluzieb-pouzit-cislo-s-predvolbou-0888/" TargetMode="External"/><Relationship Id="rId4" Type="http://schemas.openxmlformats.org/officeDocument/2006/relationships/hyperlink" Target="https://www.epi.sk/zz/2022-28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vyziadanevolania.sk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edpb.europa.eu/our-work-tools/our-documents/opinion-board-art-64/opinion-242021-draft-decision-competent_e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dagital.sk/blog/aktualizovane-usmernenie-ku-cookies" TargetMode="External"/><Relationship Id="rId4" Type="http://schemas.openxmlformats.org/officeDocument/2006/relationships/hyperlink" Target="https://www.dagital.sk/blog/usmernenie-cook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6" t="10289" r="24401" b="34427"/>
          <a:stretch/>
        </p:blipFill>
        <p:spPr>
          <a:xfrm>
            <a:off x="68517" y="20087"/>
            <a:ext cx="12192000" cy="6858000"/>
          </a:xfrm>
          <a:prstGeom prst="rect">
            <a:avLst/>
          </a:prstGeom>
        </p:spPr>
      </p:pic>
      <p:sp>
        <p:nvSpPr>
          <p:cNvPr id="56" name="Freeform 5">
            <a:extLst>
              <a:ext uri="{FF2B5EF4-FFF2-40B4-BE49-F238E27FC236}">
                <a16:creationId xmlns:a16="http://schemas.microsoft.com/office/drawing/2014/main" id="{746832E2-5D41-A9F9-9CB1-247DA73B4301}"/>
              </a:ext>
            </a:extLst>
          </p:cNvPr>
          <p:cNvSpPr/>
          <p:nvPr/>
        </p:nvSpPr>
        <p:spPr>
          <a:xfrm>
            <a:off x="169349" y="1174826"/>
            <a:ext cx="5705557" cy="4782069"/>
          </a:xfrm>
          <a:custGeom>
            <a:avLst/>
            <a:gdLst/>
            <a:ahLst/>
            <a:cxnLst/>
            <a:rect l="l" t="t" r="r" b="b"/>
            <a:pathLst>
              <a:path w="1610601" h="1252139">
                <a:moveTo>
                  <a:pt x="0" y="0"/>
                </a:moveTo>
                <a:lnTo>
                  <a:pt x="1610601" y="0"/>
                </a:lnTo>
                <a:lnTo>
                  <a:pt x="1610601" y="1252139"/>
                </a:lnTo>
                <a:lnTo>
                  <a:pt x="0" y="1252139"/>
                </a:lnTo>
                <a:close/>
              </a:path>
            </a:pathLst>
          </a:custGeom>
          <a:solidFill>
            <a:srgbClr val="18B9C3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AutoShape 34">
            <a:extLst>
              <a:ext uri="{FF2B5EF4-FFF2-40B4-BE49-F238E27FC236}">
                <a16:creationId xmlns:a16="http://schemas.microsoft.com/office/drawing/2014/main" id="{67656CD8-67B0-3B1D-8694-038BA15E48E2}"/>
              </a:ext>
            </a:extLst>
          </p:cNvPr>
          <p:cNvSpPr/>
          <p:nvPr/>
        </p:nvSpPr>
        <p:spPr>
          <a:xfrm>
            <a:off x="605056" y="3429000"/>
            <a:ext cx="4214039" cy="0"/>
          </a:xfrm>
          <a:prstGeom prst="line">
            <a:avLst/>
          </a:prstGeom>
          <a:ln w="27093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6DE156B6-28A9-7B0B-E46E-6E8D4A0B2E25}"/>
              </a:ext>
            </a:extLst>
          </p:cNvPr>
          <p:cNvSpPr txBox="1"/>
          <p:nvPr/>
        </p:nvSpPr>
        <p:spPr>
          <a:xfrm>
            <a:off x="527952" y="1927009"/>
            <a:ext cx="4741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SLASPO </a:t>
            </a:r>
          </a:p>
          <a:p>
            <a:r>
              <a:rPr lang="sk-SK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Porada právnikov 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3A468234-7D44-B782-2779-1E67F27E6C00}"/>
              </a:ext>
            </a:extLst>
          </p:cNvPr>
          <p:cNvSpPr txBox="1"/>
          <p:nvPr/>
        </p:nvSpPr>
        <p:spPr>
          <a:xfrm>
            <a:off x="558993" y="3565861"/>
            <a:ext cx="492740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/>
              </a:rPr>
              <a:t>13. jún 2023</a:t>
            </a:r>
            <a:endParaRPr lang="en-US" sz="32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6" name="AutoShape 54">
            <a:extLst>
              <a:ext uri="{FF2B5EF4-FFF2-40B4-BE49-F238E27FC236}">
                <a16:creationId xmlns:a16="http://schemas.microsoft.com/office/drawing/2014/main" id="{B70C6DD7-D098-FB94-F2EE-EDCC18970D8C}"/>
              </a:ext>
            </a:extLst>
          </p:cNvPr>
          <p:cNvSpPr/>
          <p:nvPr/>
        </p:nvSpPr>
        <p:spPr>
          <a:xfrm>
            <a:off x="6936935" y="1635969"/>
            <a:ext cx="4062334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32510658-3B37-5CF8-963D-D18B88B74311}"/>
              </a:ext>
            </a:extLst>
          </p:cNvPr>
          <p:cNvSpPr txBox="1"/>
          <p:nvPr/>
        </p:nvSpPr>
        <p:spPr>
          <a:xfrm>
            <a:off x="6892527" y="1111014"/>
            <a:ext cx="264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OBSAH: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D9B0485D-7650-D219-4D2B-276A7EFB5A70}"/>
              </a:ext>
            </a:extLst>
          </p:cNvPr>
          <p:cNvSpPr txBox="1"/>
          <p:nvPr/>
        </p:nvSpPr>
        <p:spPr>
          <a:xfrm>
            <a:off x="6905982" y="2661450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5CE1603-4D7E-B621-D5F9-282247167820}"/>
              </a:ext>
            </a:extLst>
          </p:cNvPr>
          <p:cNvSpPr txBox="1"/>
          <p:nvPr/>
        </p:nvSpPr>
        <p:spPr>
          <a:xfrm>
            <a:off x="6905982" y="3122138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5ABC23AB-FDCB-F50E-5B2D-350CCE31CFCA}"/>
              </a:ext>
            </a:extLst>
          </p:cNvPr>
          <p:cNvSpPr txBox="1"/>
          <p:nvPr/>
        </p:nvSpPr>
        <p:spPr>
          <a:xfrm>
            <a:off x="6905982" y="2635485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37ED5F00-C9C5-D1C3-8336-BCD7FB388764}"/>
              </a:ext>
            </a:extLst>
          </p:cNvPr>
          <p:cNvSpPr txBox="1"/>
          <p:nvPr/>
        </p:nvSpPr>
        <p:spPr>
          <a:xfrm>
            <a:off x="6905982" y="3096173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>
                <a:solidFill>
                  <a:srgbClr val="FFFFFF"/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47" name="TextBox 20">
            <a:extLst>
              <a:ext uri="{FF2B5EF4-FFF2-40B4-BE49-F238E27FC236}">
                <a16:creationId xmlns:a16="http://schemas.microsoft.com/office/drawing/2014/main" id="{A37808D4-A006-3E40-7568-9E12ACA47505}"/>
              </a:ext>
            </a:extLst>
          </p:cNvPr>
          <p:cNvSpPr txBox="1"/>
          <p:nvPr/>
        </p:nvSpPr>
        <p:spPr>
          <a:xfrm>
            <a:off x="6905982" y="399532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00" dirty="0">
                <a:solidFill>
                  <a:srgbClr val="FFFFFF"/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>
                <a:solidFill>
                  <a:srgbClr val="FFFFFF"/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55" name="TextBox 30">
            <a:extLst>
              <a:ext uri="{FF2B5EF4-FFF2-40B4-BE49-F238E27FC236}">
                <a16:creationId xmlns:a16="http://schemas.microsoft.com/office/drawing/2014/main" id="{FD13E39B-B415-BDA0-B14E-1C998B4C4B6D}"/>
              </a:ext>
            </a:extLst>
          </p:cNvPr>
          <p:cNvSpPr txBox="1"/>
          <p:nvPr/>
        </p:nvSpPr>
        <p:spPr>
          <a:xfrm>
            <a:off x="6905982" y="491986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>
                <a:solidFill>
                  <a:srgbClr val="FFFFFF"/>
                </a:solidFill>
                <a:latin typeface="Century Gothic" panose="020B0502020202020204" pitchFamily="34" charset="0"/>
              </a:rPr>
              <a:t>3.</a:t>
            </a:r>
          </a:p>
        </p:txBody>
      </p:sp>
      <p:pic>
        <p:nvPicPr>
          <p:cNvPr id="57" name="Picture 32">
            <a:extLst>
              <a:ext uri="{FF2B5EF4-FFF2-40B4-BE49-F238E27FC236}">
                <a16:creationId xmlns:a16="http://schemas.microsoft.com/office/drawing/2014/main" id="{C49B3B63-1EB3-FBA8-3382-E93C0A596C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89644" y="322652"/>
            <a:ext cx="2774847" cy="545720"/>
          </a:xfrm>
          <a:prstGeom prst="rect">
            <a:avLst/>
          </a:prstGeom>
        </p:spPr>
      </p:pic>
      <p:sp>
        <p:nvSpPr>
          <p:cNvPr id="60" name="BlokTextu 59">
            <a:extLst>
              <a:ext uri="{FF2B5EF4-FFF2-40B4-BE49-F238E27FC236}">
                <a16:creationId xmlns:a16="http://schemas.microsoft.com/office/drawing/2014/main" id="{28C5B0D6-107C-64A0-24AF-6FA72A51AFAC}"/>
              </a:ext>
            </a:extLst>
          </p:cNvPr>
          <p:cNvSpPr txBox="1"/>
          <p:nvPr/>
        </p:nvSpPr>
        <p:spPr>
          <a:xfrm>
            <a:off x="6905982" y="1727377"/>
            <a:ext cx="446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>
                <a:solidFill>
                  <a:srgbClr val="000000"/>
                </a:solidFill>
                <a:latin typeface="Century Gothic" panose="020B0502020202020204" pitchFamily="34" charset="0"/>
                <a:ea typeface="Source Sans Pro" panose="020B0503030403020204" pitchFamily="34" charset="0"/>
              </a:rPr>
              <a:t>OCHRANA OSOBNÝCH ÚDAJOV</a:t>
            </a:r>
          </a:p>
        </p:txBody>
      </p:sp>
      <p:grpSp>
        <p:nvGrpSpPr>
          <p:cNvPr id="66" name="Group 38">
            <a:extLst>
              <a:ext uri="{FF2B5EF4-FFF2-40B4-BE49-F238E27FC236}">
                <a16:creationId xmlns:a16="http://schemas.microsoft.com/office/drawing/2014/main" id="{95206D32-D94B-065A-B1DA-2260F81EE684}"/>
              </a:ext>
            </a:extLst>
          </p:cNvPr>
          <p:cNvGrpSpPr/>
          <p:nvPr/>
        </p:nvGrpSpPr>
        <p:grpSpPr>
          <a:xfrm>
            <a:off x="-16835" y="6375181"/>
            <a:ext cx="12192000" cy="2033238"/>
            <a:chOff x="-378783" y="-51435"/>
            <a:chExt cx="13467771" cy="2245998"/>
          </a:xfrm>
        </p:grpSpPr>
        <p:grpSp>
          <p:nvGrpSpPr>
            <p:cNvPr id="67" name="Group 39">
              <a:extLst>
                <a:ext uri="{FF2B5EF4-FFF2-40B4-BE49-F238E27FC236}">
                  <a16:creationId xmlns:a16="http://schemas.microsoft.com/office/drawing/2014/main" id="{8D15A811-3150-31CA-074E-2DC27F1B6EF9}"/>
                </a:ext>
              </a:extLst>
            </p:cNvPr>
            <p:cNvGrpSpPr/>
            <p:nvPr/>
          </p:nvGrpSpPr>
          <p:grpSpPr>
            <a:xfrm>
              <a:off x="-378783" y="-51435"/>
              <a:ext cx="13467771" cy="2245998"/>
              <a:chOff x="-140290" y="-19050"/>
              <a:chExt cx="4988064" cy="831850"/>
            </a:xfrm>
          </p:grpSpPr>
          <p:sp>
            <p:nvSpPr>
              <p:cNvPr id="78" name="Freeform 40">
                <a:extLst>
                  <a:ext uri="{FF2B5EF4-FFF2-40B4-BE49-F238E27FC236}">
                    <a16:creationId xmlns:a16="http://schemas.microsoft.com/office/drawing/2014/main" id="{2DC4F862-9B6B-E8D5-25F2-4AF921199E16}"/>
                  </a:ext>
                </a:extLst>
              </p:cNvPr>
              <p:cNvSpPr/>
              <p:nvPr/>
            </p:nvSpPr>
            <p:spPr>
              <a:xfrm>
                <a:off x="-140290" y="-6636"/>
                <a:ext cx="4988064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3269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3269"/>
                    </a:lnTo>
                    <a:lnTo>
                      <a:pt x="0" y="223269"/>
                    </a:lnTo>
                    <a:close/>
                  </a:path>
                </a:pathLst>
              </a:custGeom>
              <a:solidFill>
                <a:srgbClr val="18B9C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79" name="TextBox 41">
                <a:extLst>
                  <a:ext uri="{FF2B5EF4-FFF2-40B4-BE49-F238E27FC236}">
                    <a16:creationId xmlns:a16="http://schemas.microsoft.com/office/drawing/2014/main" id="{EF8EFFCE-6ADD-A35F-95E3-76BEA176FB33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45"/>
                  </a:lnSpc>
                </a:pPr>
                <a:endParaRPr/>
              </a:p>
            </p:txBody>
          </p:sp>
        </p:grpSp>
        <p:pic>
          <p:nvPicPr>
            <p:cNvPr id="68" name="Picture 42">
              <a:extLst>
                <a:ext uri="{FF2B5EF4-FFF2-40B4-BE49-F238E27FC236}">
                  <a16:creationId xmlns:a16="http://schemas.microsoft.com/office/drawing/2014/main" id="{79E0910C-461D-61C2-69AD-CC350068A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530091" y="160498"/>
              <a:ext cx="342651" cy="281831"/>
            </a:xfrm>
            <a:prstGeom prst="rect">
              <a:avLst/>
            </a:prstGeom>
          </p:spPr>
        </p:pic>
        <p:pic>
          <p:nvPicPr>
            <p:cNvPr id="69" name="Picture 43">
              <a:extLst>
                <a:ext uri="{FF2B5EF4-FFF2-40B4-BE49-F238E27FC236}">
                  <a16:creationId xmlns:a16="http://schemas.microsoft.com/office/drawing/2014/main" id="{1B48F58D-6A9D-ADD5-18A8-28CFB86B0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448285" y="160498"/>
              <a:ext cx="281831" cy="281831"/>
            </a:xfrm>
            <a:prstGeom prst="rect">
              <a:avLst/>
            </a:prstGeom>
          </p:spPr>
        </p:pic>
        <p:pic>
          <p:nvPicPr>
            <p:cNvPr id="70" name="Picture 44">
              <a:extLst>
                <a:ext uri="{FF2B5EF4-FFF2-40B4-BE49-F238E27FC236}">
                  <a16:creationId xmlns:a16="http://schemas.microsoft.com/office/drawing/2014/main" id="{9512D823-7299-7C3D-3CB8-219F3ECF1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330398" y="160498"/>
              <a:ext cx="281831" cy="281831"/>
            </a:xfrm>
            <a:prstGeom prst="rect">
              <a:avLst/>
            </a:prstGeom>
          </p:spPr>
        </p:pic>
        <p:pic>
          <p:nvPicPr>
            <p:cNvPr id="71" name="Picture 45">
              <a:extLst>
                <a:ext uri="{FF2B5EF4-FFF2-40B4-BE49-F238E27FC236}">
                  <a16:creationId xmlns:a16="http://schemas.microsoft.com/office/drawing/2014/main" id="{BFE21B61-4B30-015B-5A78-E59E1711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430611" y="160498"/>
              <a:ext cx="231454" cy="281831"/>
            </a:xfrm>
            <a:prstGeom prst="rect">
              <a:avLst/>
            </a:prstGeom>
          </p:spPr>
        </p:pic>
        <p:pic>
          <p:nvPicPr>
            <p:cNvPr id="72" name="Picture 46">
              <a:extLst>
                <a:ext uri="{FF2B5EF4-FFF2-40B4-BE49-F238E27FC236}">
                  <a16:creationId xmlns:a16="http://schemas.microsoft.com/office/drawing/2014/main" id="{E946C34E-AD58-B84B-B678-A9A200ED8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96955" y="228018"/>
              <a:ext cx="146056" cy="146790"/>
            </a:xfrm>
            <a:prstGeom prst="rect">
              <a:avLst/>
            </a:prstGeom>
          </p:spPr>
        </p:pic>
        <p:sp>
          <p:nvSpPr>
            <p:cNvPr id="73" name="TextBox 47">
              <a:extLst>
                <a:ext uri="{FF2B5EF4-FFF2-40B4-BE49-F238E27FC236}">
                  <a16:creationId xmlns:a16="http://schemas.microsoft.com/office/drawing/2014/main" id="{B814F09D-83A3-3043-F1F3-05298412C216}"/>
                </a:ext>
              </a:extLst>
            </p:cNvPr>
            <p:cNvSpPr txBox="1"/>
            <p:nvPr/>
          </p:nvSpPr>
          <p:spPr>
            <a:xfrm>
              <a:off x="2806940" y="176746"/>
              <a:ext cx="1528441" cy="230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Open Sans Light"/>
                </a:rPr>
                <a:t>+421 911 195 133</a:t>
              </a:r>
            </a:p>
          </p:txBody>
        </p:sp>
        <p:sp>
          <p:nvSpPr>
            <p:cNvPr id="74" name="TextBox 48">
              <a:extLst>
                <a:ext uri="{FF2B5EF4-FFF2-40B4-BE49-F238E27FC236}">
                  <a16:creationId xmlns:a16="http://schemas.microsoft.com/office/drawing/2014/main" id="{34677C4B-AF60-34D6-7092-7F1FB5A9ED60}"/>
                </a:ext>
              </a:extLst>
            </p:cNvPr>
            <p:cNvSpPr txBox="1"/>
            <p:nvPr/>
          </p:nvSpPr>
          <p:spPr>
            <a:xfrm>
              <a:off x="5067453" y="176746"/>
              <a:ext cx="2186121" cy="230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Open Sans Light"/>
                </a:rPr>
                <a:t>jakub.berthoty@dagital.eu</a:t>
              </a:r>
            </a:p>
          </p:txBody>
        </p:sp>
        <p:sp>
          <p:nvSpPr>
            <p:cNvPr id="75" name="TextBox 49">
              <a:extLst>
                <a:ext uri="{FF2B5EF4-FFF2-40B4-BE49-F238E27FC236}">
                  <a16:creationId xmlns:a16="http://schemas.microsoft.com/office/drawing/2014/main" id="{696A6B04-8D25-B0A0-4311-BB3CAAEB9469}"/>
                </a:ext>
              </a:extLst>
            </p:cNvPr>
            <p:cNvSpPr txBox="1"/>
            <p:nvPr/>
          </p:nvSpPr>
          <p:spPr>
            <a:xfrm>
              <a:off x="7924827" y="176746"/>
              <a:ext cx="1311073" cy="199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Open Sans Light"/>
                </a:rPr>
                <a:t>www.dagital.sk</a:t>
              </a:r>
            </a:p>
          </p:txBody>
        </p:sp>
        <p:sp>
          <p:nvSpPr>
            <p:cNvPr id="76" name="TextBox 50">
              <a:extLst>
                <a:ext uri="{FF2B5EF4-FFF2-40B4-BE49-F238E27FC236}">
                  <a16:creationId xmlns:a16="http://schemas.microsoft.com/office/drawing/2014/main" id="{9D7EF00D-56E0-51CD-0058-BC3D936D0ECE}"/>
                </a:ext>
              </a:extLst>
            </p:cNvPr>
            <p:cNvSpPr txBox="1"/>
            <p:nvPr/>
          </p:nvSpPr>
          <p:spPr>
            <a:xfrm>
              <a:off x="9856775" y="176746"/>
              <a:ext cx="2951070" cy="230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err="1">
                  <a:solidFill>
                    <a:srgbClr val="000000"/>
                  </a:solidFill>
                  <a:latin typeface="Open Sans Light"/>
                </a:rPr>
                <a:t>Nové</a:t>
              </a:r>
              <a:r>
                <a:rPr lang="en-US" sz="1100">
                  <a:solidFill>
                    <a:srgbClr val="000000"/>
                  </a:solidFill>
                  <a:latin typeface="Open Sans Light"/>
                </a:rPr>
                <a:t> </a:t>
              </a:r>
              <a:r>
                <a:rPr lang="en-US" sz="1100" err="1">
                  <a:solidFill>
                    <a:srgbClr val="000000"/>
                  </a:solidFill>
                  <a:latin typeface="Open Sans Light"/>
                </a:rPr>
                <a:t>Záhrady</a:t>
              </a:r>
              <a:r>
                <a:rPr lang="en-US" sz="1100">
                  <a:solidFill>
                    <a:srgbClr val="000000"/>
                  </a:solidFill>
                  <a:latin typeface="Open Sans Light"/>
                </a:rPr>
                <a:t> I/9, 821 05 Bratislava</a:t>
              </a:r>
            </a:p>
          </p:txBody>
        </p:sp>
        <p:sp>
          <p:nvSpPr>
            <p:cNvPr id="77" name="TextBox 51">
              <a:extLst>
                <a:ext uri="{FF2B5EF4-FFF2-40B4-BE49-F238E27FC236}">
                  <a16:creationId xmlns:a16="http://schemas.microsoft.com/office/drawing/2014/main" id="{131BA3C0-D66F-0BCE-5464-514D6905B861}"/>
                </a:ext>
              </a:extLst>
            </p:cNvPr>
            <p:cNvSpPr txBox="1"/>
            <p:nvPr/>
          </p:nvSpPr>
          <p:spPr>
            <a:xfrm>
              <a:off x="537722" y="176746"/>
              <a:ext cx="1597966" cy="230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Open Sans Light"/>
                </a:rPr>
                <a:t>Dagital Legal, s.r.o.</a:t>
              </a:r>
            </a:p>
          </p:txBody>
        </p:sp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D2B356C3-11DD-7460-313C-FAE505EB66EB}"/>
              </a:ext>
            </a:extLst>
          </p:cNvPr>
          <p:cNvSpPr txBox="1"/>
          <p:nvPr/>
        </p:nvSpPr>
        <p:spPr>
          <a:xfrm>
            <a:off x="6039743" y="2218687"/>
            <a:ext cx="58414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600" dirty="0">
                <a:latin typeface="Century Gothic" panose="020B0502020202020204" pitchFamily="34" charset="0"/>
              </a:rPr>
              <a:t>1.	</a:t>
            </a:r>
            <a:r>
              <a:rPr lang="sk-SK" sz="1400" dirty="0">
                <a:latin typeface="Century Gothic" panose="020B0502020202020204" pitchFamily="34" charset="0"/>
              </a:rPr>
              <a:t>Cezhraničný prenos údajov – </a:t>
            </a:r>
            <a:r>
              <a:rPr lang="sk-SK" sz="1400" b="1" dirty="0">
                <a:latin typeface="Century Gothic" panose="020B0502020202020204" pitchFamily="34" charset="0"/>
              </a:rPr>
              <a:t>TIA</a:t>
            </a:r>
          </a:p>
          <a:p>
            <a:pPr>
              <a:lnSpc>
                <a:spcPct val="150000"/>
              </a:lnSpc>
            </a:pPr>
            <a:r>
              <a:rPr lang="sk-SK" sz="1400" dirty="0">
                <a:latin typeface="Century Gothic" panose="020B0502020202020204" pitchFamily="34" charset="0"/>
              </a:rPr>
              <a:t>2.	Problematika </a:t>
            </a:r>
            <a:r>
              <a:rPr lang="sk-SK" sz="1400" b="1" dirty="0">
                <a:latin typeface="Century Gothic" panose="020B0502020202020204" pitchFamily="34" charset="0"/>
              </a:rPr>
              <a:t>COOKIES</a:t>
            </a:r>
          </a:p>
          <a:p>
            <a:pPr>
              <a:lnSpc>
                <a:spcPct val="150000"/>
              </a:lnSpc>
            </a:pPr>
            <a:r>
              <a:rPr lang="sk-SK" sz="1400" dirty="0">
                <a:latin typeface="Century Gothic" panose="020B0502020202020204" pitchFamily="34" charset="0"/>
              </a:rPr>
              <a:t>3.	Vybrané otázky k téme </a:t>
            </a:r>
            <a:r>
              <a:rPr lang="sk-SK" sz="1400" b="1" dirty="0">
                <a:latin typeface="Century Gothic" panose="020B0502020202020204" pitchFamily="34" charset="0"/>
              </a:rPr>
              <a:t>Google </a:t>
            </a:r>
            <a:r>
              <a:rPr lang="sk-SK" sz="1400" b="1" dirty="0" err="1">
                <a:latin typeface="Century Gothic" panose="020B0502020202020204" pitchFamily="34" charset="0"/>
              </a:rPr>
              <a:t>Analytics</a:t>
            </a:r>
            <a:r>
              <a:rPr lang="sk-SK" sz="1400" b="1" dirty="0">
                <a:latin typeface="Century Gothic" panose="020B0502020202020204" pitchFamily="34" charset="0"/>
              </a:rPr>
              <a:t>, Google 	</a:t>
            </a:r>
            <a:r>
              <a:rPr lang="sk-SK" sz="1400" b="1" dirty="0" err="1">
                <a:latin typeface="Century Gothic" panose="020B0502020202020204" pitchFamily="34" charset="0"/>
              </a:rPr>
              <a:t>recaptcha</a:t>
            </a:r>
            <a:r>
              <a:rPr lang="sk-SK" sz="1400" b="1" dirty="0">
                <a:latin typeface="Century Gothic" panose="020B0502020202020204" pitchFamily="34" charset="0"/>
              </a:rPr>
              <a:t>, </a:t>
            </a:r>
            <a:r>
              <a:rPr lang="sk-SK" sz="1400" b="1" dirty="0" err="1">
                <a:latin typeface="Century Gothic" panose="020B0502020202020204" pitchFamily="34" charset="0"/>
              </a:rPr>
              <a:t>Meta</a:t>
            </a:r>
            <a:r>
              <a:rPr lang="sk-SK" sz="1400" b="1" dirty="0">
                <a:latin typeface="Century Gothic" panose="020B0502020202020204" pitchFamily="34" charset="0"/>
              </a:rPr>
              <a:t> </a:t>
            </a:r>
            <a:r>
              <a:rPr lang="sk-SK" sz="1400" b="1" dirty="0" err="1">
                <a:latin typeface="Century Gothic" panose="020B0502020202020204" pitchFamily="34" charset="0"/>
              </a:rPr>
              <a:t>tracking</a:t>
            </a:r>
            <a:r>
              <a:rPr lang="sk-SK" sz="1400" b="1" dirty="0">
                <a:latin typeface="Century Gothic" panose="020B0502020202020204" pitchFamily="34" charset="0"/>
              </a:rPr>
              <a:t> </a:t>
            </a:r>
            <a:r>
              <a:rPr lang="sk-SK" sz="1400" b="1" dirty="0" err="1">
                <a:latin typeface="Century Gothic" panose="020B0502020202020204" pitchFamily="34" charset="0"/>
              </a:rPr>
              <a:t>tools</a:t>
            </a:r>
            <a:endParaRPr lang="sk-SK" sz="14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>
                <a:latin typeface="Century Gothic" panose="020B0502020202020204" pitchFamily="34" charset="0"/>
              </a:rPr>
              <a:t>4.	Správa v oblasti GDPR za rok 2022</a:t>
            </a:r>
          </a:p>
          <a:p>
            <a:pPr>
              <a:lnSpc>
                <a:spcPct val="150000"/>
              </a:lnSpc>
            </a:pPr>
            <a:r>
              <a:rPr lang="sk-SK" sz="1400" dirty="0">
                <a:latin typeface="Century Gothic" panose="020B0502020202020204" pitchFamily="34" charset="0"/>
              </a:rPr>
              <a:t>5.	Nový </a:t>
            </a:r>
            <a:r>
              <a:rPr lang="sk-SK" sz="1400" b="1" dirty="0">
                <a:latin typeface="Century Gothic" panose="020B0502020202020204" pitchFamily="34" charset="0"/>
              </a:rPr>
              <a:t>Zákon o elektronických komunikáciách</a:t>
            </a:r>
          </a:p>
          <a:p>
            <a:pPr>
              <a:lnSpc>
                <a:spcPct val="150000"/>
              </a:lnSpc>
            </a:pPr>
            <a:r>
              <a:rPr lang="sk-SK" sz="1400" dirty="0">
                <a:latin typeface="Century Gothic" panose="020B0502020202020204" pitchFamily="34" charset="0"/>
              </a:rPr>
              <a:t>6.	Predvoľba </a:t>
            </a:r>
            <a:r>
              <a:rPr lang="sk-SK" sz="1400" b="1" dirty="0">
                <a:latin typeface="Century Gothic" panose="020B0502020202020204" pitchFamily="34" charset="0"/>
              </a:rPr>
              <a:t>(0)888 </a:t>
            </a:r>
            <a:endParaRPr lang="sk-SK" sz="1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>
                <a:latin typeface="Century Gothic" panose="020B0502020202020204" pitchFamily="34" charset="0"/>
              </a:rPr>
              <a:t>7.	</a:t>
            </a:r>
            <a:r>
              <a:rPr lang="sk-SK" sz="1400" b="1" dirty="0" err="1">
                <a:latin typeface="Century Gothic" panose="020B0502020202020204" pitchFamily="34" charset="0"/>
              </a:rPr>
              <a:t>Robinsonov</a:t>
            </a:r>
            <a:r>
              <a:rPr lang="sk-SK" sz="1400" b="1" dirty="0">
                <a:latin typeface="Century Gothic" panose="020B0502020202020204" pitchFamily="34" charset="0"/>
              </a:rPr>
              <a:t> zoznam</a:t>
            </a:r>
          </a:p>
          <a:p>
            <a:pPr>
              <a:lnSpc>
                <a:spcPct val="150000"/>
              </a:lnSpc>
            </a:pPr>
            <a:r>
              <a:rPr lang="sk-SK" sz="1400" dirty="0">
                <a:latin typeface="Century Gothic" panose="020B0502020202020204" pitchFamily="34" charset="0"/>
              </a:rPr>
              <a:t>8.</a:t>
            </a:r>
            <a:r>
              <a:rPr lang="sk-SK" sz="1400" b="1" dirty="0">
                <a:latin typeface="Century Gothic" panose="020B0502020202020204" pitchFamily="34" charset="0"/>
              </a:rPr>
              <a:t>	Kódex správania – SLASPO </a:t>
            </a:r>
          </a:p>
          <a:p>
            <a:pPr marL="285750" indent="-285750">
              <a:buFontTx/>
              <a:buChar char="-"/>
            </a:pPr>
            <a:endParaRPr lang="sk-SK" dirty="0">
              <a:latin typeface="Century Gothic" panose="020B0502020202020204" pitchFamily="34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2FFB8824-6D92-07B3-EC9E-3CC28FCF7C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9" y="3925370"/>
            <a:ext cx="2300109" cy="230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0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153470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0"/>
            <a:ext cx="12192000" cy="1542198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1" y="247899"/>
            <a:ext cx="8272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2.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Google Analytics, Google </a:t>
            </a:r>
            <a:r>
              <a:rPr lang="en-US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recaptcha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</a:p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 Meta tracking tools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1325117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k-SK" dirty="0"/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grpSp>
        <p:nvGrpSpPr>
          <p:cNvPr id="25" name="Skupina 24">
            <a:extLst>
              <a:ext uri="{FF2B5EF4-FFF2-40B4-BE49-F238E27FC236}">
                <a16:creationId xmlns:a16="http://schemas.microsoft.com/office/drawing/2014/main" id="{2BF80C69-2A9F-00C7-350F-9E7BE39BA6E1}"/>
              </a:ext>
            </a:extLst>
          </p:cNvPr>
          <p:cNvGrpSpPr/>
          <p:nvPr/>
        </p:nvGrpSpPr>
        <p:grpSpPr>
          <a:xfrm>
            <a:off x="0" y="6389871"/>
            <a:ext cx="12194496" cy="465437"/>
            <a:chOff x="0" y="6392562"/>
            <a:chExt cx="12194496" cy="465437"/>
          </a:xfrm>
        </p:grpSpPr>
        <p:sp>
          <p:nvSpPr>
            <p:cNvPr id="26" name="Obdĺžnik 25">
              <a:extLst>
                <a:ext uri="{FF2B5EF4-FFF2-40B4-BE49-F238E27FC236}">
                  <a16:creationId xmlns:a16="http://schemas.microsoft.com/office/drawing/2014/main" id="{53652740-DC21-A735-BC65-634DD4E6E235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E7576835-A045-4DF7-B2B5-C88FA2838F6B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B0E6FCA0-A1DF-43E4-A587-846584774F73}"/>
              </a:ext>
            </a:extLst>
          </p:cNvPr>
          <p:cNvSpPr txBox="1"/>
          <p:nvPr/>
        </p:nvSpPr>
        <p:spPr>
          <a:xfrm>
            <a:off x="216092" y="1413562"/>
            <a:ext cx="11759816" cy="755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E77D0AA-713D-B784-86D3-CF0AF9F55CA2}"/>
              </a:ext>
            </a:extLst>
          </p:cNvPr>
          <p:cNvSpPr txBox="1"/>
          <p:nvPr/>
        </p:nvSpPr>
        <p:spPr>
          <a:xfrm>
            <a:off x="0" y="1684503"/>
            <a:ext cx="1197590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sk-SK" sz="1600" b="1" dirty="0">
                <a:latin typeface="Century Gothic" panose="020B0502020202020204" pitchFamily="34" charset="0"/>
                <a:ea typeface="Source Sans Pro" panose="020B0503030403020204" pitchFamily="34" charset="0"/>
              </a:rPr>
              <a:t>Google </a:t>
            </a:r>
            <a:r>
              <a:rPr lang="sk-SK" sz="1600" b="1" dirty="0" err="1">
                <a:latin typeface="Century Gothic" panose="020B0502020202020204" pitchFamily="34" charset="0"/>
                <a:ea typeface="Source Sans Pro" panose="020B0503030403020204" pitchFamily="34" charset="0"/>
              </a:rPr>
              <a:t>Analytics</a:t>
            </a:r>
            <a:endParaRPr lang="sk-SK" sz="1600" b="1" dirty="0">
              <a:latin typeface="Century Gothic" panose="020B0502020202020204" pitchFamily="34" charset="0"/>
              <a:ea typeface="Source Sans Pro" panose="020B0503030403020204" pitchFamily="34" charset="0"/>
            </a:endParaRPr>
          </a:p>
          <a:p>
            <a:pPr algn="just">
              <a:buClr>
                <a:srgbClr val="0267C1"/>
              </a:buClr>
            </a:pPr>
            <a:endParaRPr lang="sk-SK" sz="1600" b="1" dirty="0">
              <a:latin typeface="Century Gothic" panose="020B0502020202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</a:rPr>
              <a:t>Doterajšie rozhodnutia dozorných orgánov sa viažu k používaniu GA </a:t>
            </a:r>
            <a:r>
              <a:rPr lang="sk-SK" sz="1600" dirty="0" err="1">
                <a:latin typeface="Century Gothic" panose="020B0502020202020204" pitchFamily="34" charset="0"/>
              </a:rPr>
              <a:t>Universal</a:t>
            </a:r>
            <a:r>
              <a:rPr lang="sk-SK" sz="1600" dirty="0">
                <a:latin typeface="Century Gothic" panose="020B0502020202020204" pitchFamily="34" charset="0"/>
              </a:rPr>
              <a:t> </a:t>
            </a:r>
            <a:r>
              <a:rPr lang="sk-SK" sz="1600" dirty="0" err="1">
                <a:latin typeface="Century Gothic" panose="020B0502020202020204" pitchFamily="34" charset="0"/>
              </a:rPr>
              <a:t>Analytics</a:t>
            </a:r>
            <a:r>
              <a:rPr lang="sk-SK" sz="1600" dirty="0">
                <a:latin typeface="Century Gothic" panose="020B0502020202020204" pitchFamily="34" charset="0"/>
              </a:rPr>
              <a:t> a často zohľadňovali ešte staré zmluvy, SCC a pôvodné nastavenia „</a:t>
            </a:r>
            <a:r>
              <a:rPr lang="sk-SK" sz="1600" dirty="0" err="1">
                <a:latin typeface="Century Gothic" panose="020B0502020202020204" pitchFamily="34" charset="0"/>
              </a:rPr>
              <a:t>privacy</a:t>
            </a:r>
            <a:r>
              <a:rPr lang="sk-SK" sz="1600" dirty="0">
                <a:latin typeface="Century Gothic" panose="020B0502020202020204" pitchFamily="34" charset="0"/>
              </a:rPr>
              <a:t> </a:t>
            </a:r>
            <a:r>
              <a:rPr lang="sk-SK" sz="1600" dirty="0" err="1">
                <a:latin typeface="Century Gothic" panose="020B0502020202020204" pitchFamily="34" charset="0"/>
              </a:rPr>
              <a:t>features</a:t>
            </a:r>
            <a:r>
              <a:rPr lang="sk-SK" sz="1600" dirty="0">
                <a:latin typeface="Century Gothic" panose="020B0502020202020204" pitchFamily="34" charset="0"/>
              </a:rPr>
              <a:t>“ v GA UA.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</a:rPr>
              <a:t>Google postupne reagoval v II. polovici r. 2021 </a:t>
            </a:r>
            <a:r>
              <a:rPr lang="sk-SK" sz="1600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novou DPA</a:t>
            </a:r>
            <a:r>
              <a:rPr lang="sk-SK" sz="1600" dirty="0">
                <a:latin typeface="Century Gothic" panose="020B0502020202020204" pitchFamily="34" charset="0"/>
              </a:rPr>
              <a:t> a nových modulov </a:t>
            </a:r>
            <a:r>
              <a:rPr lang="sk-SK" sz="1600" dirty="0" err="1">
                <a:latin typeface="Century Gothic" panose="020B0502020202020204" pitchFamily="34" charset="0"/>
              </a:rPr>
              <a:t>SCCs</a:t>
            </a:r>
            <a:r>
              <a:rPr lang="sk-SK" sz="1600" dirty="0">
                <a:latin typeface="Century Gothic" panose="020B0502020202020204" pitchFamily="34" charset="0"/>
              </a:rPr>
              <a:t> (</a:t>
            </a:r>
            <a:r>
              <a:rPr lang="sk-SK" sz="1600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C2P</a:t>
            </a:r>
            <a:r>
              <a:rPr lang="sk-SK" sz="1600" dirty="0">
                <a:latin typeface="Century Gothic" panose="020B0502020202020204" pitchFamily="34" charset="0"/>
              </a:rPr>
              <a:t>, </a:t>
            </a:r>
            <a:r>
              <a:rPr lang="sk-SK" sz="1600" dirty="0"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P2C</a:t>
            </a:r>
            <a:r>
              <a:rPr lang="sk-SK" sz="1600" dirty="0">
                <a:latin typeface="Century Gothic" panose="020B0502020202020204" pitchFamily="34" charset="0"/>
              </a:rPr>
              <a:t>, </a:t>
            </a:r>
            <a:r>
              <a:rPr lang="sk-SK" sz="1600" dirty="0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P2P</a:t>
            </a:r>
            <a:r>
              <a:rPr lang="sk-SK" sz="1600" dirty="0">
                <a:latin typeface="Century Gothic" panose="020B0502020202020204" pitchFamily="34" charset="0"/>
              </a:rPr>
              <a:t>, </a:t>
            </a:r>
            <a:r>
              <a:rPr lang="sk-SK" sz="1600" dirty="0"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 C2P</a:t>
            </a:r>
            <a:r>
              <a:rPr lang="sk-SK" sz="1600" dirty="0">
                <a:latin typeface="Century Gothic" panose="020B0502020202020204" pitchFamily="34" charset="0"/>
              </a:rPr>
              <a:t>) pre GA + publikovaním podkladu pre TIA „</a:t>
            </a:r>
            <a:r>
              <a:rPr lang="sk-SK" sz="1600" dirty="0" err="1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Safeguards</a:t>
            </a:r>
            <a:r>
              <a:rPr lang="sk-SK" sz="1600" dirty="0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</a:t>
            </a:r>
            <a:r>
              <a:rPr lang="sk-SK" sz="1600" dirty="0" err="1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</a:t>
            </a:r>
            <a:r>
              <a:rPr lang="sk-SK" sz="1600" dirty="0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sz="1600" dirty="0" err="1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transfers</a:t>
            </a:r>
            <a:r>
              <a:rPr lang="sk-SK" sz="1600" dirty="0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sz="1600" dirty="0" err="1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</a:t>
            </a:r>
            <a:r>
              <a:rPr lang="sk-SK" sz="1600" dirty="0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sz="1600" dirty="0" err="1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Google´s</a:t>
            </a:r>
            <a:r>
              <a:rPr lang="sk-SK" sz="1600" dirty="0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sz="1600" dirty="0" err="1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advertising</a:t>
            </a:r>
            <a:r>
              <a:rPr lang="sk-SK" sz="1600" dirty="0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sk-SK" sz="1600" dirty="0" err="1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analytics</a:t>
            </a:r>
            <a:r>
              <a:rPr lang="sk-SK" sz="1600" dirty="0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sk-SK" sz="1600" dirty="0" err="1"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products</a:t>
            </a:r>
            <a:r>
              <a:rPr lang="sk-SK" sz="1600" dirty="0">
                <a:latin typeface="Century Gothic" panose="020B0502020202020204" pitchFamily="34" charset="0"/>
              </a:rPr>
              <a:t>“.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</a:rPr>
              <a:t>GA 4 sa dá používať od konca r. 2021, pričom nahradí globálne GA </a:t>
            </a:r>
            <a:r>
              <a:rPr lang="sk-SK" sz="1600" dirty="0" err="1">
                <a:latin typeface="Century Gothic" panose="020B0502020202020204" pitchFamily="34" charset="0"/>
              </a:rPr>
              <a:t>Universal</a:t>
            </a:r>
            <a:r>
              <a:rPr lang="sk-SK" sz="1600" dirty="0">
                <a:latin typeface="Century Gothic" panose="020B0502020202020204" pitchFamily="34" charset="0"/>
              </a:rPr>
              <a:t> </a:t>
            </a:r>
            <a:r>
              <a:rPr lang="sk-SK" sz="1600" dirty="0" err="1">
                <a:latin typeface="Century Gothic" panose="020B0502020202020204" pitchFamily="34" charset="0"/>
              </a:rPr>
              <a:t>Analytics</a:t>
            </a:r>
            <a:r>
              <a:rPr lang="sk-SK" sz="1600" dirty="0">
                <a:latin typeface="Century Gothic" panose="020B0502020202020204" pitchFamily="34" charset="0"/>
              </a:rPr>
              <a:t> od 1. júla 2023 – migráciu je možné vykonať kedykoľvek </a:t>
            </a:r>
            <a:r>
              <a:rPr lang="sk-SK" sz="1600" dirty="0">
                <a:latin typeface="Century Gothic" panose="020B0502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 rôznymi spôsobmi</a:t>
            </a:r>
            <a:r>
              <a:rPr lang="sk-SK" sz="1600" dirty="0">
                <a:latin typeface="Century Gothic" panose="020B0502020202020204" pitchFamily="34" charset="0"/>
              </a:rPr>
              <a:t>. GA 4 reaguje na vzniknuté regulačné problémy viacerými zmenami „</a:t>
            </a:r>
            <a:r>
              <a:rPr lang="sk-SK" sz="1600" dirty="0" err="1">
                <a:latin typeface="Century Gothic" panose="020B0502020202020204" pitchFamily="34" charset="0"/>
              </a:rPr>
              <a:t>privacy</a:t>
            </a:r>
            <a:r>
              <a:rPr lang="sk-SK" sz="1600" dirty="0">
                <a:latin typeface="Century Gothic" panose="020B0502020202020204" pitchFamily="34" charset="0"/>
              </a:rPr>
              <a:t> </a:t>
            </a:r>
            <a:r>
              <a:rPr lang="sk-SK" sz="1600" dirty="0" err="1">
                <a:latin typeface="Century Gothic" panose="020B0502020202020204" pitchFamily="34" charset="0"/>
              </a:rPr>
              <a:t>features</a:t>
            </a:r>
            <a:r>
              <a:rPr lang="sk-SK" sz="1600" dirty="0">
                <a:latin typeface="Century Gothic" panose="020B0502020202020204" pitchFamily="34" charset="0"/>
              </a:rPr>
              <a:t>“ a nastaveniami, ktoré sú viac „</a:t>
            </a:r>
            <a:r>
              <a:rPr lang="sk-SK" sz="1600" b="1" dirty="0" err="1">
                <a:latin typeface="Century Gothic" panose="020B0502020202020204" pitchFamily="34" charset="0"/>
              </a:rPr>
              <a:t>privacy</a:t>
            </a:r>
            <a:r>
              <a:rPr lang="sk-SK" sz="1600" b="1" dirty="0">
                <a:latin typeface="Century Gothic" panose="020B0502020202020204" pitchFamily="34" charset="0"/>
              </a:rPr>
              <a:t> by design</a:t>
            </a:r>
            <a:r>
              <a:rPr lang="sk-SK" sz="1600" dirty="0">
                <a:latin typeface="Century Gothic" panose="020B0502020202020204" pitchFamily="34" charset="0"/>
              </a:rPr>
              <a:t>“:</a:t>
            </a:r>
          </a:p>
          <a:p>
            <a:pPr marL="358775" indent="-358775" algn="just">
              <a:buClr>
                <a:srgbClr val="0267C1"/>
              </a:buClr>
              <a:buFont typeface="Wingdings" panose="05000000000000000000" pitchFamily="2" charset="2"/>
              <a:buChar char="Ø"/>
            </a:pPr>
            <a:endParaRPr lang="sk-SK" sz="1600" dirty="0">
              <a:latin typeface="Century Gothic" panose="020B0502020202020204" pitchFamily="34" charset="0"/>
            </a:endParaRPr>
          </a:p>
          <a:p>
            <a:pPr marL="647700" lvl="2" indent="-285750" algn="just"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sk-SK" sz="1400" b="1" u="sng" dirty="0">
                <a:latin typeface="Century Gothic" panose="020B0502020202020204" pitchFamily="34" charset="0"/>
              </a:rPr>
              <a:t>GA 4 viac neloguje IP adresy do reportov</a:t>
            </a:r>
            <a:r>
              <a:rPr lang="sk-SK" sz="1400" b="1" dirty="0">
                <a:latin typeface="Century Gothic" panose="020B0502020202020204" pitchFamily="34" charset="0"/>
              </a:rPr>
              <a:t> </a:t>
            </a:r>
            <a:r>
              <a:rPr lang="sk-SK" sz="1400" dirty="0">
                <a:latin typeface="Century Gothic" panose="020B0502020202020204" pitchFamily="34" charset="0"/>
              </a:rPr>
              <a:t>(ani maskované) a </a:t>
            </a:r>
            <a:r>
              <a:rPr lang="sk-SK" sz="1400" b="1" u="sng" dirty="0">
                <a:latin typeface="Century Gothic" panose="020B0502020202020204" pitchFamily="34" charset="0"/>
              </a:rPr>
              <a:t>časť spracúvania pred zamaskovaním IP prebieha výlučne na EÚ serveroch</a:t>
            </a:r>
            <a:r>
              <a:rPr lang="sk-SK" sz="1400" b="1" dirty="0">
                <a:latin typeface="Century Gothic" panose="020B0502020202020204" pitchFamily="34" charset="0"/>
              </a:rPr>
              <a:t> </a:t>
            </a:r>
            <a:r>
              <a:rPr lang="sk-SK" sz="1400" dirty="0">
                <a:latin typeface="Century Gothic" panose="020B0502020202020204" pitchFamily="34" charset="0"/>
              </a:rPr>
              <a:t>bez vykonania prenosu do USA. Okrem toho tiež prináša </a:t>
            </a:r>
            <a:r>
              <a:rPr lang="sk-SK" sz="1400" b="1" u="sng" dirty="0">
                <a:latin typeface="Century Gothic" panose="020B0502020202020204" pitchFamily="34" charset="0"/>
              </a:rPr>
              <a:t>nové nastavenia umožňujúce zakázať zhromažďovanie dát</a:t>
            </a:r>
            <a:r>
              <a:rPr lang="sk-SK" sz="1400" b="1" dirty="0">
                <a:latin typeface="Century Gothic" panose="020B0502020202020204" pitchFamily="34" charset="0"/>
              </a:rPr>
              <a:t> </a:t>
            </a:r>
            <a:r>
              <a:rPr lang="sk-SK" sz="1400" dirty="0">
                <a:latin typeface="Century Gothic" panose="020B0502020202020204" pitchFamily="34" charset="0"/>
              </a:rPr>
              <a:t>(signály, </a:t>
            </a:r>
            <a:r>
              <a:rPr lang="sk-SK" sz="1400" dirty="0" err="1">
                <a:latin typeface="Century Gothic" panose="020B0502020202020204" pitchFamily="34" charset="0"/>
              </a:rPr>
              <a:t>geo</a:t>
            </a:r>
            <a:r>
              <a:rPr lang="sk-SK" sz="1400" dirty="0">
                <a:latin typeface="Century Gothic" panose="020B0502020202020204" pitchFamily="34" charset="0"/>
              </a:rPr>
              <a:t>-lokalizáciu konečných zariadení) </a:t>
            </a:r>
            <a:r>
              <a:rPr lang="sk-SK" sz="1400" b="1" u="sng" dirty="0">
                <a:latin typeface="Century Gothic" panose="020B0502020202020204" pitchFamily="34" charset="0"/>
              </a:rPr>
              <a:t>z konkrétnych regiónov</a:t>
            </a:r>
            <a:r>
              <a:rPr lang="sk-SK" sz="1400" dirty="0">
                <a:latin typeface="Century Gothic" panose="020B0502020202020204" pitchFamily="34" charset="0"/>
              </a:rPr>
              <a:t>.</a:t>
            </a:r>
          </a:p>
          <a:p>
            <a:pPr marL="647700" lvl="2" indent="-285750" algn="just"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sk-SK" sz="1400" b="1" u="sng" dirty="0">
                <a:latin typeface="Century Gothic" panose="020B0502020202020204" pitchFamily="34" charset="0"/>
              </a:rPr>
              <a:t>GA 4 uchováva by default dáta EÚ zákazníkov výlučne na svojich serveroch v EÚ a EÚ zákazníci uzatvárajú zmluvy s Google </a:t>
            </a:r>
            <a:r>
              <a:rPr lang="sk-SK" sz="1400" b="1" u="sng" dirty="0" err="1">
                <a:latin typeface="Century Gothic" panose="020B0502020202020204" pitchFamily="34" charset="0"/>
              </a:rPr>
              <a:t>Ireland</a:t>
            </a:r>
            <a:r>
              <a:rPr lang="sk-SK" sz="1400" b="1" dirty="0">
                <a:latin typeface="Century Gothic" panose="020B0502020202020204" pitchFamily="34" charset="0"/>
              </a:rPr>
              <a:t> </a:t>
            </a:r>
            <a:r>
              <a:rPr lang="sk-SK" sz="1400" dirty="0">
                <a:latin typeface="Century Gothic" panose="020B0502020202020204" pitchFamily="34" charset="0"/>
              </a:rPr>
              <a:t>(</a:t>
            </a:r>
            <a:r>
              <a:rPr lang="sk-SK" sz="1400" dirty="0" err="1">
                <a:latin typeface="Century Gothic" panose="020B0502020202020204" pitchFamily="34" charset="0"/>
              </a:rPr>
              <a:t>t.j</a:t>
            </a:r>
            <a:r>
              <a:rPr lang="sk-SK" sz="1400" dirty="0">
                <a:latin typeface="Century Gothic" panose="020B0502020202020204" pitchFamily="34" charset="0"/>
              </a:rPr>
              <a:t>. nemáme teda jasný formálny cezhraničný prenos na strane zákazníka, ale až následne medzi Google </a:t>
            </a:r>
            <a:r>
              <a:rPr lang="sk-SK" sz="1400" dirty="0" err="1">
                <a:latin typeface="Century Gothic" panose="020B0502020202020204" pitchFamily="34" charset="0"/>
              </a:rPr>
              <a:t>Ireland</a:t>
            </a:r>
            <a:r>
              <a:rPr lang="sk-SK" sz="1400" dirty="0">
                <a:latin typeface="Century Gothic" panose="020B0502020202020204" pitchFamily="34" charset="0"/>
              </a:rPr>
              <a:t> a Google LLC – USA, ale aj tak je tu riziko kvôli exteritoriálnej pôsobnosti FISA, </a:t>
            </a:r>
            <a:r>
              <a:rPr lang="sk-SK" sz="1400" dirty="0" err="1">
                <a:latin typeface="Century Gothic" panose="020B0502020202020204" pitchFamily="34" charset="0"/>
              </a:rPr>
              <a:t>Cloud</a:t>
            </a:r>
            <a:r>
              <a:rPr lang="sk-SK" sz="1400" dirty="0">
                <a:latin typeface="Century Gothic" panose="020B0502020202020204" pitchFamily="34" charset="0"/>
              </a:rPr>
              <a:t> </a:t>
            </a:r>
            <a:r>
              <a:rPr lang="sk-SK" sz="1400" dirty="0" err="1">
                <a:latin typeface="Century Gothic" panose="020B0502020202020204" pitchFamily="34" charset="0"/>
              </a:rPr>
              <a:t>Act</a:t>
            </a:r>
            <a:r>
              <a:rPr lang="sk-SK" sz="1400" dirty="0">
                <a:latin typeface="Century Gothic" panose="020B0502020202020204" pitchFamily="34" charset="0"/>
              </a:rPr>
              <a:t>).</a:t>
            </a:r>
          </a:p>
          <a:p>
            <a:pPr marL="647700" lvl="2" indent="-285750" algn="just"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sk-SK" sz="1400" b="1" u="sng" dirty="0">
                <a:latin typeface="Century Gothic" panose="020B0502020202020204" pitchFamily="34" charset="0"/>
              </a:rPr>
              <a:t>GA 4 poskytuje ďalšie možnosti konfigurácie</a:t>
            </a:r>
            <a:r>
              <a:rPr lang="sk-SK" sz="1400" dirty="0">
                <a:latin typeface="Century Gothic" panose="020B0502020202020204" pitchFamily="34" charset="0"/>
              </a:rPr>
              <a:t> nastavení a využívania </a:t>
            </a:r>
            <a:r>
              <a:rPr lang="sk-SK" sz="1400" b="1" u="sng" dirty="0">
                <a:latin typeface="Century Gothic" panose="020B0502020202020204" pitchFamily="34" charset="0"/>
              </a:rPr>
              <a:t>spojiteľné s akceptovateľnými dodatočnými opatreniami požadovanými EDPB</a:t>
            </a:r>
            <a:r>
              <a:rPr lang="sk-SK" sz="1400" dirty="0">
                <a:latin typeface="Century Gothic" panose="020B0502020202020204" pitchFamily="34" charset="0"/>
              </a:rPr>
              <a:t>.</a:t>
            </a:r>
          </a:p>
          <a:p>
            <a:pPr algn="just">
              <a:buClr>
                <a:schemeClr val="tx1"/>
              </a:buClr>
            </a:pPr>
            <a:endParaRPr lang="sk-SK" sz="1600" dirty="0">
              <a:latin typeface="Century Gothic" panose="020B0502020202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0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153470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0"/>
            <a:ext cx="12192000" cy="1542198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1" y="247899"/>
            <a:ext cx="8272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2.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Google Analytics, Google </a:t>
            </a:r>
            <a:r>
              <a:rPr lang="en-US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recaptcha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</a:p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 Meta tracking tools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1325117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k-SK" dirty="0"/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grpSp>
        <p:nvGrpSpPr>
          <p:cNvPr id="25" name="Skupina 24">
            <a:extLst>
              <a:ext uri="{FF2B5EF4-FFF2-40B4-BE49-F238E27FC236}">
                <a16:creationId xmlns:a16="http://schemas.microsoft.com/office/drawing/2014/main" id="{2BF80C69-2A9F-00C7-350F-9E7BE39BA6E1}"/>
              </a:ext>
            </a:extLst>
          </p:cNvPr>
          <p:cNvGrpSpPr/>
          <p:nvPr/>
        </p:nvGrpSpPr>
        <p:grpSpPr>
          <a:xfrm>
            <a:off x="0" y="6389871"/>
            <a:ext cx="12194496" cy="465437"/>
            <a:chOff x="0" y="6392562"/>
            <a:chExt cx="12194496" cy="465437"/>
          </a:xfrm>
        </p:grpSpPr>
        <p:sp>
          <p:nvSpPr>
            <p:cNvPr id="26" name="Obdĺžnik 25">
              <a:extLst>
                <a:ext uri="{FF2B5EF4-FFF2-40B4-BE49-F238E27FC236}">
                  <a16:creationId xmlns:a16="http://schemas.microsoft.com/office/drawing/2014/main" id="{53652740-DC21-A735-BC65-634DD4E6E235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E7576835-A045-4DF7-B2B5-C88FA2838F6B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B0E6FCA0-A1DF-43E4-A587-846584774F73}"/>
              </a:ext>
            </a:extLst>
          </p:cNvPr>
          <p:cNvSpPr txBox="1"/>
          <p:nvPr/>
        </p:nvSpPr>
        <p:spPr>
          <a:xfrm>
            <a:off x="216092" y="1413562"/>
            <a:ext cx="11759816" cy="755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E77D0AA-713D-B784-86D3-CF0AF9F55CA2}"/>
              </a:ext>
            </a:extLst>
          </p:cNvPr>
          <p:cNvSpPr txBox="1"/>
          <p:nvPr/>
        </p:nvSpPr>
        <p:spPr>
          <a:xfrm>
            <a:off x="0" y="1684503"/>
            <a:ext cx="1197590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sk-SK" sz="1600" b="1" dirty="0">
                <a:latin typeface="Century Gothic" panose="020B0502020202020204" pitchFamily="34" charset="0"/>
                <a:ea typeface="Source Sans Pro" panose="020B0503030403020204" pitchFamily="34" charset="0"/>
              </a:rPr>
              <a:t>Google </a:t>
            </a:r>
            <a:r>
              <a:rPr lang="sk-SK" sz="1600" b="1" dirty="0" err="1">
                <a:latin typeface="Century Gothic" panose="020B0502020202020204" pitchFamily="34" charset="0"/>
                <a:ea typeface="Source Sans Pro" panose="020B0503030403020204" pitchFamily="34" charset="0"/>
              </a:rPr>
              <a:t>Analytics</a:t>
            </a:r>
            <a:endParaRPr lang="sk-SK" sz="1600" b="1" dirty="0">
              <a:latin typeface="Century Gothic" panose="020B0502020202020204" pitchFamily="34" charset="0"/>
              <a:ea typeface="Source Sans Pro" panose="020B0503030403020204" pitchFamily="34" charset="0"/>
            </a:endParaRPr>
          </a:p>
          <a:p>
            <a:pPr algn="just">
              <a:buClr>
                <a:srgbClr val="0267C1"/>
              </a:buClr>
            </a:pPr>
            <a:endParaRPr lang="sk-SK" sz="1600" b="1" dirty="0">
              <a:latin typeface="Century Gothic" panose="020B0502020202020204" pitchFamily="34" charset="0"/>
              <a:ea typeface="Source Sans Pro" panose="020B0503030403020204" pitchFamily="34" charset="0"/>
            </a:endParaRPr>
          </a:p>
          <a:p>
            <a:pPr algn="just">
              <a:buClr>
                <a:srgbClr val="0267C1"/>
              </a:buClr>
            </a:pPr>
            <a:r>
              <a:rPr lang="sk-SK" sz="1600" dirty="0">
                <a:latin typeface="Century Gothic" panose="020B0502020202020204" pitchFamily="34" charset="0"/>
              </a:rPr>
              <a:t>Existuje cesta ako reagovať na odporúčania EDPB 1/2020 nastaveniami GA 4 a dosiahnuť akceptovateľné dodatočné opatrenia v rámci TIA:</a:t>
            </a:r>
          </a:p>
          <a:p>
            <a:pPr algn="just">
              <a:buClr>
                <a:srgbClr val="0267C1"/>
              </a:buClr>
            </a:pPr>
            <a:endParaRPr lang="sk-SK" sz="1600" dirty="0">
              <a:latin typeface="Century Gothic" panose="020B0502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sk-SK" sz="1600" b="1" dirty="0">
                <a:latin typeface="Century Gothic" panose="020B0502020202020204" pitchFamily="34" charset="0"/>
              </a:rPr>
              <a:t>pseudonymizácia dát ešte pred prenosom</a:t>
            </a:r>
            <a:r>
              <a:rPr lang="sk-SK" sz="1600" dirty="0">
                <a:latin typeface="Century Gothic" panose="020B0502020202020204" pitchFamily="34" charset="0"/>
              </a:rPr>
              <a:t>: a) používanie vlastných </a:t>
            </a:r>
            <a:r>
              <a:rPr lang="sk-SK" sz="1600" dirty="0" err="1">
                <a:latin typeface="Century Gothic" panose="020B0502020202020204" pitchFamily="34" charset="0"/>
              </a:rPr>
              <a:t>IDs</a:t>
            </a:r>
            <a:r>
              <a:rPr lang="sk-SK" sz="1600" dirty="0">
                <a:latin typeface="Century Gothic" panose="020B0502020202020204" pitchFamily="34" charset="0"/>
              </a:rPr>
              <a:t> zbavených osobných údajov pred nahratím do GA, b) používanie </a:t>
            </a:r>
            <a:r>
              <a:rPr lang="sk-SK" sz="1600" dirty="0" err="1">
                <a:latin typeface="Century Gothic" panose="020B0502020202020204" pitchFamily="34" charset="0"/>
              </a:rPr>
              <a:t>first</a:t>
            </a:r>
            <a:r>
              <a:rPr lang="sk-SK" sz="1600" dirty="0">
                <a:latin typeface="Century Gothic" panose="020B0502020202020204" pitchFamily="34" charset="0"/>
              </a:rPr>
              <a:t>-party </a:t>
            </a:r>
            <a:r>
              <a:rPr lang="sk-SK" sz="1600" dirty="0" err="1">
                <a:latin typeface="Century Gothic" panose="020B0502020202020204" pitchFamily="34" charset="0"/>
              </a:rPr>
              <a:t>cookies</a:t>
            </a:r>
            <a:r>
              <a:rPr lang="sk-SK" sz="1600" dirty="0">
                <a:latin typeface="Century Gothic" panose="020B0502020202020204" pitchFamily="34" charset="0"/>
              </a:rPr>
              <a:t>, c) maskovanie IP adries, d) zabezpečený prenos </a:t>
            </a:r>
            <a:r>
              <a:rPr lang="sk-SK" sz="1600" dirty="0" err="1">
                <a:latin typeface="Century Gothic" panose="020B0502020202020204" pitchFamily="34" charset="0"/>
              </a:rPr>
              <a:t>java</a:t>
            </a:r>
            <a:r>
              <a:rPr lang="sk-SK" sz="1600" dirty="0">
                <a:latin typeface="Century Gothic" panose="020B0502020202020204" pitchFamily="34" charset="0"/>
              </a:rPr>
              <a:t> </a:t>
            </a:r>
            <a:r>
              <a:rPr lang="sk-SK" sz="1600" dirty="0" err="1">
                <a:latin typeface="Century Gothic" panose="020B0502020202020204" pitchFamily="34" charset="0"/>
              </a:rPr>
              <a:t>script</a:t>
            </a:r>
            <a:r>
              <a:rPr lang="sk-SK" sz="1600" dirty="0">
                <a:latin typeface="Century Gothic" panose="020B0502020202020204" pitchFamily="34" charset="0"/>
              </a:rPr>
              <a:t> knižníc do GA cez </a:t>
            </a:r>
            <a:r>
              <a:rPr lang="sk-SK" sz="1600" dirty="0" err="1">
                <a:latin typeface="Century Gothic" panose="020B0502020202020204" pitchFamily="34" charset="0"/>
              </a:rPr>
              <a:t>https</a:t>
            </a:r>
            <a:r>
              <a:rPr lang="sk-SK" sz="1600" dirty="0">
                <a:latin typeface="Century Gothic" panose="020B0502020202020204" pitchFamily="34" charset="0"/>
              </a:rPr>
              <a:t> na celú komunikáciu klient-server, e) </a:t>
            </a:r>
            <a:r>
              <a:rPr lang="sk-SK" sz="1600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používateľské nastavenia </a:t>
            </a:r>
            <a:r>
              <a:rPr lang="sk-SK" sz="1600" dirty="0">
                <a:latin typeface="Century Gothic" panose="020B0502020202020204" pitchFamily="34" charset="0"/>
              </a:rPr>
              <a:t>týkajúce sa </a:t>
            </a:r>
            <a:r>
              <a:rPr lang="sk-SK" sz="1600" dirty="0" err="1">
                <a:latin typeface="Century Gothic" panose="020B0502020202020204" pitchFamily="34" charset="0"/>
              </a:rPr>
              <a:t>granularity</a:t>
            </a:r>
            <a:r>
              <a:rPr lang="sk-SK" sz="1600" dirty="0">
                <a:latin typeface="Century Gothic" panose="020B0502020202020204" pitchFamily="34" charset="0"/>
              </a:rPr>
              <a:t> a </a:t>
            </a:r>
            <a:r>
              <a:rPr lang="sk-SK" sz="1600" dirty="0" err="1">
                <a:latin typeface="Century Gothic" panose="020B0502020202020204" pitchFamily="34" charset="0"/>
              </a:rPr>
              <a:t>retencie</a:t>
            </a:r>
            <a:r>
              <a:rPr lang="sk-SK" sz="1600" dirty="0">
                <a:latin typeface="Century Gothic" panose="020B0502020202020204" pitchFamily="34" charset="0"/>
              </a:rPr>
              <a:t> analyzovaných dát umožňujúce povoľovať aj rozsah </a:t>
            </a:r>
            <a:r>
              <a:rPr lang="sk-SK" sz="1600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zdieľania dát</a:t>
            </a:r>
            <a:r>
              <a:rPr lang="sk-SK" sz="1600" dirty="0">
                <a:latin typeface="Century Gothic" panose="020B0502020202020204" pitchFamily="34" charset="0"/>
              </a:rPr>
              <a:t>,</a:t>
            </a:r>
          </a:p>
          <a:p>
            <a:pPr marL="342900" indent="-342900" algn="just">
              <a:buAutoNum type="arabicPeriod"/>
            </a:pPr>
            <a:endParaRPr lang="sk-SK" sz="1600" dirty="0">
              <a:latin typeface="Century Gothic" panose="020B0502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sk-SK" sz="1600" b="1" dirty="0">
                <a:latin typeface="Century Gothic" panose="020B0502020202020204" pitchFamily="34" charset="0"/>
              </a:rPr>
              <a:t>využívanie proxy servera podľa </a:t>
            </a:r>
            <a:r>
              <a:rPr lang="sk-SK" sz="1600" b="1" dirty="0"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odporúčaní </a:t>
            </a:r>
            <a:r>
              <a:rPr lang="sk-SK" sz="1600" b="1" dirty="0">
                <a:latin typeface="Century Gothic" panose="020B0502020202020204" pitchFamily="34" charset="0"/>
              </a:rPr>
              <a:t>CNIL / </a:t>
            </a:r>
            <a:r>
              <a:rPr lang="sk-SK" sz="1600" dirty="0">
                <a:latin typeface="Century Gothic" panose="020B0502020202020204" pitchFamily="34" charset="0"/>
              </a:rPr>
              <a:t>nastavenie</a:t>
            </a:r>
            <a:r>
              <a:rPr lang="sk-SK" sz="1600" b="1" dirty="0">
                <a:latin typeface="Century Gothic" panose="020B0502020202020204" pitchFamily="34" charset="0"/>
              </a:rPr>
              <a:t> </a:t>
            </a:r>
            <a:r>
              <a:rPr lang="sk-SK" sz="1600" dirty="0">
                <a:latin typeface="Century Gothic" panose="020B0502020202020204" pitchFamily="34" charset="0"/>
              </a:rPr>
              <a:t>server </a:t>
            </a:r>
            <a:r>
              <a:rPr lang="sk-SK" sz="1600" dirty="0" err="1">
                <a:latin typeface="Century Gothic" panose="020B0502020202020204" pitchFamily="34" charset="0"/>
              </a:rPr>
              <a:t>side</a:t>
            </a:r>
            <a:r>
              <a:rPr lang="sk-SK" sz="1600" dirty="0">
                <a:latin typeface="Century Gothic" panose="020B0502020202020204" pitchFamily="34" charset="0"/>
              </a:rPr>
              <a:t> </a:t>
            </a:r>
            <a:r>
              <a:rPr lang="sk-SK" sz="1600" dirty="0" err="1">
                <a:latin typeface="Century Gothic" panose="020B0502020202020204" pitchFamily="34" charset="0"/>
              </a:rPr>
              <a:t>tracking</a:t>
            </a:r>
            <a:r>
              <a:rPr lang="sk-SK" sz="1600" dirty="0">
                <a:latin typeface="Century Gothic" panose="020B0502020202020204" pitchFamily="34" charset="0"/>
              </a:rPr>
              <a:t> v Google Tag Manager?</a:t>
            </a:r>
          </a:p>
          <a:p>
            <a:pPr algn="just">
              <a:buClr>
                <a:srgbClr val="0267C1"/>
              </a:buClr>
            </a:pPr>
            <a:endParaRPr lang="sk-SK" sz="1600" dirty="0">
              <a:latin typeface="Century Gothic" panose="020B0502020202020204" pitchFamily="34" charset="0"/>
            </a:endParaRPr>
          </a:p>
          <a:p>
            <a:pPr algn="just">
              <a:buClr>
                <a:srgbClr val="0267C1"/>
              </a:buClr>
            </a:pPr>
            <a:r>
              <a:rPr lang="sk-SK" sz="1600" dirty="0">
                <a:latin typeface="Century Gothic" panose="020B0502020202020204" pitchFamily="34" charset="0"/>
              </a:rPr>
              <a:t>Okrem toho ešte existuje teoretická cesta pre GA 360:</a:t>
            </a:r>
          </a:p>
          <a:p>
            <a:pPr algn="just">
              <a:buClr>
                <a:srgbClr val="0267C1"/>
              </a:buClr>
            </a:pPr>
            <a:endParaRPr lang="sk-SK" sz="1600" dirty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sk-SK" sz="1600" b="1" dirty="0">
                <a:latin typeface="Century Gothic" panose="020B0502020202020204" pitchFamily="34" charset="0"/>
              </a:rPr>
              <a:t>Šifrovanie dát „in </a:t>
            </a:r>
            <a:r>
              <a:rPr lang="sk-SK" sz="1600" b="1" dirty="0" err="1">
                <a:latin typeface="Century Gothic" panose="020B0502020202020204" pitchFamily="34" charset="0"/>
              </a:rPr>
              <a:t>transit</a:t>
            </a:r>
            <a:r>
              <a:rPr lang="sk-SK" sz="1600" b="1" dirty="0">
                <a:latin typeface="Century Gothic" panose="020B0502020202020204" pitchFamily="34" charset="0"/>
              </a:rPr>
              <a:t>“ + „at rest“ </a:t>
            </a:r>
            <a:r>
              <a:rPr lang="sk-SK" sz="1600" dirty="0">
                <a:latin typeface="Century Gothic" panose="020B0502020202020204" pitchFamily="34" charset="0"/>
              </a:rPr>
              <a:t>s využitím Big </a:t>
            </a:r>
            <a:r>
              <a:rPr lang="sk-SK" sz="1600" dirty="0" err="1">
                <a:latin typeface="Century Gothic" panose="020B0502020202020204" pitchFamily="34" charset="0"/>
              </a:rPr>
              <a:t>Query</a:t>
            </a:r>
            <a:r>
              <a:rPr lang="sk-SK" sz="1600" dirty="0">
                <a:latin typeface="Century Gothic" panose="020B0502020202020204" pitchFamily="34" charset="0"/>
              </a:rPr>
              <a:t> a </a:t>
            </a:r>
            <a:r>
              <a:rPr lang="sk-SK" sz="1600" dirty="0" err="1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Cloud</a:t>
            </a:r>
            <a:r>
              <a:rPr lang="sk-SK" sz="1600" dirty="0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sz="1600" dirty="0" err="1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</a:t>
            </a:r>
            <a:r>
              <a:rPr lang="sk-SK" sz="1600" dirty="0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sz="1600" dirty="0" err="1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Managment</a:t>
            </a:r>
            <a:r>
              <a:rPr lang="sk-SK" sz="1600" dirty="0"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Service</a:t>
            </a:r>
            <a:r>
              <a:rPr lang="sk-SK" sz="1600" dirty="0">
                <a:latin typeface="Century Gothic" panose="020B0502020202020204" pitchFamily="34" charset="0"/>
              </a:rPr>
              <a:t> (toto je možnosť dostupná len pre platenú verziu </a:t>
            </a:r>
            <a:r>
              <a:rPr lang="sk-SK" sz="1600" dirty="0" err="1">
                <a:latin typeface="Century Gothic" panose="020B0502020202020204" pitchFamily="34" charset="0"/>
              </a:rPr>
              <a:t>Analytics</a:t>
            </a:r>
            <a:r>
              <a:rPr lang="sk-SK" sz="1600" dirty="0">
                <a:latin typeface="Century Gothic" panose="020B0502020202020204" pitchFamily="34" charset="0"/>
              </a:rPr>
              <a:t> 360), keď sa GA využíva ako cloudová služba </a:t>
            </a:r>
            <a:r>
              <a:rPr lang="sk-SK" sz="1600" dirty="0" err="1">
                <a:latin typeface="Century Gothic" panose="020B0502020202020204" pitchFamily="34" charset="0"/>
              </a:rPr>
              <a:t>SaaS</a:t>
            </a:r>
            <a:r>
              <a:rPr lang="sk-SK" sz="1600" dirty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endParaRPr lang="sk-SK" sz="1600" dirty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sk-SK" sz="1600" dirty="0">
              <a:latin typeface="Century Gothic" panose="020B0502020202020204" pitchFamily="34" charset="0"/>
            </a:endParaRPr>
          </a:p>
          <a:p>
            <a:pPr algn="just"/>
            <a:r>
              <a:rPr lang="sk-SK" sz="1600" dirty="0">
                <a:latin typeface="Century Gothic" panose="020B0502020202020204" pitchFamily="34" charset="0"/>
              </a:rPr>
              <a:t>Všetko viď prvé 4 prípady v rámci usmernení EDPB č. </a:t>
            </a:r>
            <a:r>
              <a:rPr lang="sk-SK" sz="160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1/2020</a:t>
            </a:r>
            <a:r>
              <a:rPr lang="sk-SK" sz="160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sk-SK" sz="1600" dirty="0">
              <a:latin typeface="Century Gothic" panose="020B0502020202020204" pitchFamily="34" charset="0"/>
            </a:endParaRPr>
          </a:p>
          <a:p>
            <a:pPr algn="just">
              <a:buClr>
                <a:srgbClr val="18B9C3"/>
              </a:buClr>
            </a:pPr>
            <a:endParaRPr lang="sk-SK" sz="1600" dirty="0">
              <a:latin typeface="Century Gothic" panose="020B0502020202020204" pitchFamily="34" charset="0"/>
            </a:endParaRPr>
          </a:p>
          <a:p>
            <a:pPr algn="just">
              <a:buClr>
                <a:schemeClr val="tx1"/>
              </a:buClr>
            </a:pPr>
            <a:endParaRPr lang="sk-SK" sz="1600" dirty="0">
              <a:latin typeface="Century Gothic" panose="020B0502020202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2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153470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0"/>
            <a:ext cx="12192000" cy="1542198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1" y="247899"/>
            <a:ext cx="8272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2.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Google Analytics, Google </a:t>
            </a:r>
            <a:r>
              <a:rPr lang="en-US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recaptcha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</a:p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 Meta tracking tools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1325117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k-SK" dirty="0"/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grpSp>
        <p:nvGrpSpPr>
          <p:cNvPr id="25" name="Skupina 24">
            <a:extLst>
              <a:ext uri="{FF2B5EF4-FFF2-40B4-BE49-F238E27FC236}">
                <a16:creationId xmlns:a16="http://schemas.microsoft.com/office/drawing/2014/main" id="{2BF80C69-2A9F-00C7-350F-9E7BE39BA6E1}"/>
              </a:ext>
            </a:extLst>
          </p:cNvPr>
          <p:cNvGrpSpPr/>
          <p:nvPr/>
        </p:nvGrpSpPr>
        <p:grpSpPr>
          <a:xfrm>
            <a:off x="0" y="6389871"/>
            <a:ext cx="12194496" cy="465437"/>
            <a:chOff x="0" y="6392562"/>
            <a:chExt cx="12194496" cy="465437"/>
          </a:xfrm>
        </p:grpSpPr>
        <p:sp>
          <p:nvSpPr>
            <p:cNvPr id="26" name="Obdĺžnik 25">
              <a:extLst>
                <a:ext uri="{FF2B5EF4-FFF2-40B4-BE49-F238E27FC236}">
                  <a16:creationId xmlns:a16="http://schemas.microsoft.com/office/drawing/2014/main" id="{53652740-DC21-A735-BC65-634DD4E6E235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E7576835-A045-4DF7-B2B5-C88FA2838F6B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B0E6FCA0-A1DF-43E4-A587-846584774F73}"/>
              </a:ext>
            </a:extLst>
          </p:cNvPr>
          <p:cNvSpPr txBox="1"/>
          <p:nvPr/>
        </p:nvSpPr>
        <p:spPr>
          <a:xfrm>
            <a:off x="216092" y="1413562"/>
            <a:ext cx="11759816" cy="755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E77D0AA-713D-B784-86D3-CF0AF9F55CA2}"/>
              </a:ext>
            </a:extLst>
          </p:cNvPr>
          <p:cNvSpPr txBox="1"/>
          <p:nvPr/>
        </p:nvSpPr>
        <p:spPr>
          <a:xfrm>
            <a:off x="-2496" y="1540414"/>
            <a:ext cx="12192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267C1"/>
              </a:buClr>
            </a:pPr>
            <a:r>
              <a:rPr lang="sk-SK" sz="1200" b="1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sk-SK" sz="1200" b="1" u="sng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Analytics</a:t>
            </a:r>
            <a:r>
              <a:rPr lang="sk-SK" sz="1200" b="1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 dá používať v súlade s GDPR, ale vyžaduje si to značné právne a technické úsilie</a:t>
            </a:r>
            <a:r>
              <a:rPr lang="sk-SK" sz="1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ktoré by sa malo zamerať na:</a:t>
            </a:r>
          </a:p>
          <a:p>
            <a:pPr lvl="0" algn="just"/>
            <a:endParaRPr lang="sk-SK" sz="12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8763" indent="-354013" algn="just">
              <a:buFont typeface="Wingdings" panose="05000000000000000000" pitchFamily="2" charset="2"/>
              <a:buChar char="§"/>
            </a:pP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v</a:t>
            </a:r>
            <a:r>
              <a:rPr lang="sk-SK" sz="1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ýber vhodného riešenia, ktorým sa dajú teoreticky splniť odporúčania EDPB 1/2020</a:t>
            </a:r>
            <a:r>
              <a:rPr lang="sk-SK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endParaRPr lang="sk-SK" sz="12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58763" indent="-354013" algn="just">
              <a:buFont typeface="Wingdings" panose="05000000000000000000" pitchFamily="2" charset="2"/>
              <a:buChar char="§"/>
            </a:pP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migrácia na GA4</a:t>
            </a:r>
            <a:r>
              <a:rPr lang="sk-SK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, ak sa využíva ešte GA UA,</a:t>
            </a:r>
          </a:p>
          <a:p>
            <a:pPr marL="258763" indent="-354013" algn="just">
              <a:buFont typeface="Wingdings" panose="05000000000000000000" pitchFamily="2" charset="2"/>
              <a:buChar char="§"/>
            </a:pP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správna konfigurácia </a:t>
            </a:r>
            <a:r>
              <a:rPr lang="sk-SK" sz="12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IDs</a:t>
            </a: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2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pseudonymným</a:t>
            </a: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spôsobom </a:t>
            </a:r>
            <a:r>
              <a:rPr lang="sk-SK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paralelné uchovávanie dát spojiteľných s </a:t>
            </a:r>
            <a:r>
              <a:rPr lang="sk-SK" sz="12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pseudonymizovanými</a:t>
            </a:r>
            <a:r>
              <a:rPr lang="sk-SK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údajmi výlučne mimo Google infraštruktúry v EÚ,</a:t>
            </a:r>
          </a:p>
          <a:p>
            <a:pPr marL="258763" indent="-354013" algn="just">
              <a:buFont typeface="Wingdings" panose="05000000000000000000" pitchFamily="2" charset="2"/>
              <a:buChar char="§"/>
            </a:pP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optimálne nastavenie „</a:t>
            </a:r>
            <a:r>
              <a:rPr lang="sk-SK" sz="12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privacy</a:t>
            </a: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2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features</a:t>
            </a: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“ </a:t>
            </a:r>
            <a:r>
              <a:rPr lang="sk-SK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pre zvolené riešenie (napr. vždy vypnúť zdieľanie údajov na účely Google, vypnúť personalizáciu reklám, aktiváciu signálov, nastaviť minimálnu dobu uchovávania a osobitne venovať pozornosť nastaveniu </a:t>
            </a:r>
            <a:r>
              <a:rPr lang="sk-SK" sz="12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granularity</a:t>
            </a:r>
            <a:r>
              <a:rPr lang="sk-SK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analyzovaných dát – vylúčiť PII, nastaviť uchovávanie šifrovacích kľúčov mimo Google, nastaviť server </a:t>
            </a:r>
            <a:r>
              <a:rPr lang="sk-SK" sz="12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side</a:t>
            </a:r>
            <a:r>
              <a:rPr lang="sk-SK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tracking</a:t>
            </a:r>
            <a:r>
              <a:rPr lang="sk-SK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na proxy server cez GTM a pod.),</a:t>
            </a:r>
          </a:p>
          <a:p>
            <a:pPr marL="258763" indent="-354013" algn="just">
              <a:buFont typeface="Wingdings" panose="05000000000000000000" pitchFamily="2" charset="2"/>
              <a:buChar char="§"/>
            </a:pP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kontrola funkčnosti „</a:t>
            </a:r>
            <a:r>
              <a:rPr lang="sk-SK" sz="12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privacy</a:t>
            </a: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by </a:t>
            </a:r>
            <a:r>
              <a:rPr lang="sk-SK" sz="12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deafult</a:t>
            </a: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“ nastavení v GA 4 </a:t>
            </a:r>
            <a:r>
              <a:rPr lang="sk-SK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(zapnutie anonymizovania IP adries, in </a:t>
            </a:r>
            <a:r>
              <a:rPr lang="sk-SK" sz="12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transit</a:t>
            </a:r>
            <a:r>
              <a:rPr lang="sk-SK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šifrovania a pod.),</a:t>
            </a:r>
          </a:p>
          <a:p>
            <a:pPr marL="258763" indent="-354013" algn="just">
              <a:buFont typeface="Wingdings" panose="05000000000000000000" pitchFamily="2" charset="2"/>
              <a:buChar char="§"/>
            </a:pPr>
            <a:r>
              <a:rPr lang="sk-SK" sz="1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kontrola</a:t>
            </a: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riadneho uzatvorenia zmluvnej dokumentácie s Google </a:t>
            </a:r>
            <a:r>
              <a:rPr lang="sk-SK" sz="12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Ireland</a:t>
            </a: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2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Limited</a:t>
            </a:r>
            <a:r>
              <a:rPr lang="sk-SK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(DPA, </a:t>
            </a:r>
            <a:r>
              <a:rPr lang="sk-SK" sz="12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SCCs</a:t>
            </a:r>
            <a:r>
              <a:rPr lang="sk-SK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),</a:t>
            </a:r>
          </a:p>
          <a:p>
            <a:pPr marL="258763" indent="-354013" algn="just">
              <a:buFont typeface="Wingdings" panose="05000000000000000000" pitchFamily="2" charset="2"/>
              <a:buChar char="§"/>
            </a:pP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k</a:t>
            </a:r>
            <a:r>
              <a:rPr lang="sk-SK" sz="1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orektné informácie podľa čl. 13 GDPR a funkčný </a:t>
            </a:r>
            <a:r>
              <a:rPr lang="sk-SK" sz="12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opt</a:t>
            </a:r>
            <a:r>
              <a:rPr lang="sk-SK" sz="1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-in </a:t>
            </a:r>
            <a:r>
              <a:rPr lang="sk-SK" sz="12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consent</a:t>
            </a:r>
            <a:r>
              <a:rPr lang="sk-SK" sz="1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s </a:t>
            </a:r>
            <a:r>
              <a:rPr lang="sk-SK" sz="12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cookies</a:t>
            </a:r>
            <a:r>
              <a:rPr lang="sk-SK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ktorý pokrýva GA </a:t>
            </a:r>
            <a:r>
              <a:rPr lang="sk-SK" sz="12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cookies</a:t>
            </a:r>
            <a:r>
              <a:rPr lang="sk-SK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na analyzovanej webstránke,</a:t>
            </a:r>
          </a:p>
          <a:p>
            <a:pPr marL="258763" indent="-354013" algn="just">
              <a:buFont typeface="Wingdings" panose="05000000000000000000" pitchFamily="2" charset="2"/>
              <a:buChar char="§"/>
            </a:pP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vlastný kvalitný a odôvodnený Transfer </a:t>
            </a:r>
            <a:r>
              <a:rPr lang="sk-SK" sz="12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Impact</a:t>
            </a: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2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Assessment</a:t>
            </a:r>
            <a:r>
              <a:rPr lang="sk-SK" sz="1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zohľadňujúci konkrétne detaily zvoleného riešenia a skutkového stavu.</a:t>
            </a:r>
          </a:p>
          <a:p>
            <a:pPr algn="just"/>
            <a:endParaRPr lang="sk-SK" sz="12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58763" indent="-354013" algn="just">
              <a:buFont typeface="Wingdings" panose="05000000000000000000" pitchFamily="2" charset="2"/>
              <a:buChar char="§"/>
            </a:pPr>
            <a:r>
              <a:rPr lang="sk-SK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Pri rozhodovaní, či GA4 alebo radšej EÚ alternatíva možno zobrať do úvahy, aj že: </a:t>
            </a:r>
          </a:p>
          <a:p>
            <a:pPr marL="285750" indent="-285750" algn="just">
              <a:buFontTx/>
              <a:buChar char="-"/>
            </a:pPr>
            <a:r>
              <a:rPr lang="sk-SK" sz="1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nepadla zatiaľ žiadna vážna pokuta pre prevádzkovateľa využívajúceho Google </a:t>
            </a:r>
            <a:r>
              <a:rPr lang="sk-SK" sz="1200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Analytics</a:t>
            </a:r>
            <a:r>
              <a:rPr lang="sk-SK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Tx/>
              <a:buChar char="-"/>
            </a:pPr>
            <a:r>
              <a:rPr lang="sk-SK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ide o politický tlak </a:t>
            </a:r>
            <a:r>
              <a:rPr lang="sk-SK" sz="12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katalyzovaný</a:t>
            </a:r>
            <a:r>
              <a:rPr lang="sk-SK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EDPB, ktorému dozorné orgány podliehajú, než o racionálnu ochranu dát pred aktivitami US spravodajských služieb, a teda nemožno vylúčiť, že aj pri optimálnom splnení všetkých dostupných </a:t>
            </a:r>
            <a:r>
              <a:rPr lang="sk-SK" sz="12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compliance</a:t>
            </a:r>
            <a:r>
              <a:rPr lang="sk-SK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nastavení môže byť GA ďalej tlačené do rozporu s GDPR,</a:t>
            </a:r>
          </a:p>
          <a:p>
            <a:pPr marL="285750" indent="-285750" algn="just">
              <a:buFontTx/>
              <a:buChar char="-"/>
            </a:pPr>
            <a:r>
              <a:rPr lang="sk-SK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súdy ešte nemali možnosť rozhodovať o zákonnosti rozhodnutí dozorných orgánov,</a:t>
            </a:r>
          </a:p>
          <a:p>
            <a:pPr marL="285750" indent="-285750" algn="just">
              <a:buFontTx/>
              <a:buChar char="-"/>
            </a:pPr>
            <a:r>
              <a:rPr lang="sk-SK" sz="1200" b="1" u="sng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Privacy</a:t>
            </a:r>
            <a:r>
              <a:rPr lang="sk-SK" sz="1200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200" b="1" u="sng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Shield</a:t>
            </a:r>
            <a:r>
              <a:rPr lang="sk-SK" sz="1200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 2.0 je otázkou času </a:t>
            </a:r>
            <a:r>
              <a:rPr lang="sk-SK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(</a:t>
            </a:r>
            <a:r>
              <a:rPr lang="sk-SK" sz="12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Leyden</a:t>
            </a:r>
            <a:r>
              <a:rPr lang="sk-SK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a </a:t>
            </a:r>
            <a:r>
              <a:rPr lang="sk-SK" sz="12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Biden</a:t>
            </a:r>
            <a:r>
              <a:rPr lang="sk-SK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uzavreli v marci 2022 </a:t>
            </a:r>
            <a:r>
              <a:rPr lang="sk-SK" sz="1200" dirty="0">
                <a:latin typeface="Century Gothic" panose="020B0502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dohodu</a:t>
            </a:r>
            <a:r>
              <a:rPr lang="sk-SK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) a v decembri 22 Komisia predstavila </a:t>
            </a:r>
            <a:r>
              <a:rPr lang="sk-SK" sz="1200" dirty="0">
                <a:latin typeface="Century Gothic" panose="020B0502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návrh nového rozhodnutia o primeranosti</a:t>
            </a:r>
            <a:r>
              <a:rPr lang="sk-SK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ku ktorému vo februári vydal </a:t>
            </a:r>
            <a:r>
              <a:rPr lang="sk-SK" sz="1200" dirty="0">
                <a:latin typeface="Century Gothic" panose="020B050202020202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stanovisko EDPB</a:t>
            </a:r>
            <a:r>
              <a:rPr lang="sk-SK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sk-SK" sz="1200" dirty="0">
              <a:latin typeface="Century Gothic" panose="020B0502020202020204" pitchFamily="34" charset="0"/>
            </a:endParaRPr>
          </a:p>
          <a:p>
            <a:pPr algn="just">
              <a:buClr>
                <a:srgbClr val="18B9C3"/>
              </a:buClr>
            </a:pPr>
            <a:endParaRPr lang="sk-SK" sz="1200" dirty="0">
              <a:latin typeface="Century Gothic" panose="020B0502020202020204" pitchFamily="34" charset="0"/>
            </a:endParaRPr>
          </a:p>
          <a:p>
            <a:pPr algn="just">
              <a:buClr>
                <a:schemeClr val="tx1"/>
              </a:buClr>
            </a:pPr>
            <a:endParaRPr lang="sk-SK" sz="1200" dirty="0">
              <a:latin typeface="Century Gothic" panose="020B0502020202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2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-74918" y="-213051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2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3" y="359387"/>
            <a:ext cx="541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5. SPRÁVA za rok 2022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22" name="BlokTextu 21">
            <a:extLst>
              <a:ext uri="{FF2B5EF4-FFF2-40B4-BE49-F238E27FC236}">
                <a16:creationId xmlns:a16="http://schemas.microsoft.com/office/drawing/2014/main" id="{E3F6B3C6-C61A-207D-5CAD-51C23C59645C}"/>
              </a:ext>
            </a:extLst>
          </p:cNvPr>
          <p:cNvSpPr txBox="1"/>
          <p:nvPr/>
        </p:nvSpPr>
        <p:spPr>
          <a:xfrm>
            <a:off x="205437" y="1379602"/>
            <a:ext cx="10472238" cy="381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pl-PL" sz="1800" b="1" i="0" u="none" strike="noStrike" baseline="0" dirty="0">
                <a:latin typeface="Century Gothic"/>
              </a:rPr>
              <a:t>Správa o stave ochrany osobných údajov za rok 2022 </a:t>
            </a:r>
            <a:r>
              <a:rPr lang="pl-PL" b="1" dirty="0">
                <a:latin typeface="Century Gothic"/>
              </a:rPr>
              <a:t> </a:t>
            </a:r>
            <a:endParaRPr lang="pl-PL" sz="1800" b="1" i="0" u="none" strike="noStrike" baseline="0" dirty="0">
              <a:latin typeface="Century Gothic" panose="020B0502020202020204" pitchFamily="34" charset="0"/>
            </a:endParaRPr>
          </a:p>
        </p:txBody>
      </p:sp>
      <p:sp>
        <p:nvSpPr>
          <p:cNvPr id="3" name="BlokTextu 22">
            <a:extLst>
              <a:ext uri="{FF2B5EF4-FFF2-40B4-BE49-F238E27FC236}">
                <a16:creationId xmlns:a16="http://schemas.microsoft.com/office/drawing/2014/main" id="{116A1DAE-AF60-B12B-4551-4CED44ACDE7E}"/>
              </a:ext>
            </a:extLst>
          </p:cNvPr>
          <p:cNvSpPr txBox="1"/>
          <p:nvPr/>
        </p:nvSpPr>
        <p:spPr>
          <a:xfrm>
            <a:off x="205437" y="1813313"/>
            <a:ext cx="11609978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sk-SK" sz="1600" b="1" dirty="0">
                <a:latin typeface="Century Gothic" panose="020B0502020202020204" pitchFamily="34" charset="0"/>
                <a:ea typeface="+mn-lt"/>
                <a:cs typeface="+mn-lt"/>
              </a:rPr>
              <a:t>Všeobecne: </a:t>
            </a:r>
          </a:p>
          <a:p>
            <a:pPr algn="just">
              <a:buClr>
                <a:schemeClr val="tx1"/>
              </a:buClr>
            </a:pPr>
            <a:endParaRPr lang="sk-SK" sz="1600" dirty="0">
              <a:latin typeface="Century Gothic" panose="020B0502020202020204" pitchFamily="34" charset="0"/>
              <a:ea typeface="+mn-lt"/>
              <a:cs typeface="+mn-lt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  <a:ea typeface="+mn-lt"/>
                <a:cs typeface="+mn-lt"/>
              </a:rPr>
              <a:t>Úrad naďalej informuje o stave „pred kolapsom“, o nízkom počte zamestnancov, o fluktuácii zamestnancov a súvisiacej preťaženosti;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  <a:ea typeface="+mn-lt"/>
                <a:cs typeface="+mn-lt"/>
              </a:rPr>
              <a:t>Úrad tvrdí, že nie je schopný si plniť svoje úlohy;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  <a:ea typeface="+mn-lt"/>
                <a:cs typeface="+mn-lt"/>
              </a:rPr>
              <a:t>EK odporúča navýšiť počet zamestnancov, vláda odporúčala v roku 2020 znížiť o 10 percent;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  <a:ea typeface="+mn-lt"/>
                <a:cs typeface="+mn-lt"/>
              </a:rPr>
              <a:t>Úrad už hovorí o zodpovednosti štátu voči EÚ za nesplnenie záväzkov;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  <a:ea typeface="+mn-lt"/>
                <a:cs typeface="+mn-lt"/>
              </a:rPr>
              <a:t>Kontroly evidované v roku 2022 - pokuty - úrad uložil dokopy 52 pokút v priemernej výške takmer </a:t>
            </a:r>
            <a:r>
              <a:rPr lang="sk-SK" sz="1600" b="1" dirty="0">
                <a:latin typeface="Century Gothic" panose="020B0502020202020204" pitchFamily="34" charset="0"/>
                <a:ea typeface="+mn-lt"/>
                <a:cs typeface="+mn-lt"/>
              </a:rPr>
              <a:t>1.166 eur</a:t>
            </a:r>
            <a:r>
              <a:rPr lang="sk-SK" sz="1600" dirty="0">
                <a:latin typeface="Century Gothic" panose="020B0502020202020204" pitchFamily="34" charset="0"/>
                <a:ea typeface="+mn-lt"/>
                <a:cs typeface="+mn-lt"/>
              </a:rPr>
              <a:t>, spolu za približne 106-tisíc eur.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b="1" dirty="0">
                <a:latin typeface="Century Gothic" panose="020B0502020202020204" pitchFamily="34" charset="0"/>
                <a:ea typeface="+mn-lt"/>
                <a:cs typeface="+mn-lt"/>
              </a:rPr>
              <a:t>Pre porovnanie s rokom 2015, teda pred prijatím GDPR, úrad síce vydá dvakrát viac pokút, no vyberie na nich menej. Počet udelených pokút síce rastie, no ich priemerná výška teda výrazne klesá.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  <a:ea typeface="+mn-lt"/>
                <a:cs typeface="+mn-lt"/>
              </a:rPr>
              <a:t>Pre porovnanie francúzsky úrad CNIL vybral v roku 2021 iba 18 pokút v celkovej výške 214 miliónov eur.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  <a:ea typeface="+mn-lt"/>
                <a:cs typeface="+mn-lt"/>
              </a:rPr>
              <a:t>Prvé usmernenie ohľadom ukladania a spracúvania </a:t>
            </a:r>
            <a:r>
              <a:rPr lang="sk-SK" sz="1600" dirty="0" err="1">
                <a:latin typeface="Century Gothic" panose="020B0502020202020204" pitchFamily="34" charset="0"/>
                <a:ea typeface="+mn-lt"/>
                <a:cs typeface="+mn-lt"/>
              </a:rPr>
              <a:t>cookies</a:t>
            </a:r>
            <a:r>
              <a:rPr lang="sk-SK" sz="1600" dirty="0">
                <a:latin typeface="Century Gothic" panose="020B0502020202020204" pitchFamily="34" charset="0"/>
                <a:ea typeface="+mn-lt"/>
                <a:cs typeface="+mn-lt"/>
              </a:rPr>
              <a:t>.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9F250F31-741A-0268-284A-443EAC7A4B39}"/>
              </a:ext>
            </a:extLst>
          </p:cNvPr>
          <p:cNvGrpSpPr/>
          <p:nvPr/>
        </p:nvGrpSpPr>
        <p:grpSpPr>
          <a:xfrm>
            <a:off x="0" y="6389871"/>
            <a:ext cx="12194496" cy="465437"/>
            <a:chOff x="0" y="6392562"/>
            <a:chExt cx="12194496" cy="465437"/>
          </a:xfrm>
        </p:grpSpPr>
        <p:sp>
          <p:nvSpPr>
            <p:cNvPr id="5" name="Obdĺžnik 4">
              <a:extLst>
                <a:ext uri="{FF2B5EF4-FFF2-40B4-BE49-F238E27FC236}">
                  <a16:creationId xmlns:a16="http://schemas.microsoft.com/office/drawing/2014/main" id="{BA7C97C7-CDCC-D9B3-97CD-0A5E6F552A59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lokTextu 5">
              <a:extLst>
                <a:ext uri="{FF2B5EF4-FFF2-40B4-BE49-F238E27FC236}">
                  <a16:creationId xmlns:a16="http://schemas.microsoft.com/office/drawing/2014/main" id="{6039104A-B78A-8066-0A8A-747ECC5A690E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72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-74918" y="-213051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2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3" y="359387"/>
            <a:ext cx="541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5. SPRÁVA za rok 2022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22" name="BlokTextu 21">
            <a:extLst>
              <a:ext uri="{FF2B5EF4-FFF2-40B4-BE49-F238E27FC236}">
                <a16:creationId xmlns:a16="http://schemas.microsoft.com/office/drawing/2014/main" id="{E3F6B3C6-C61A-207D-5CAD-51C23C59645C}"/>
              </a:ext>
            </a:extLst>
          </p:cNvPr>
          <p:cNvSpPr txBox="1"/>
          <p:nvPr/>
        </p:nvSpPr>
        <p:spPr>
          <a:xfrm>
            <a:off x="205437" y="1379602"/>
            <a:ext cx="10472238" cy="381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pl-PL" sz="1800" b="1" i="0" u="none" strike="noStrike" baseline="0" dirty="0">
                <a:latin typeface="Century Gothic"/>
              </a:rPr>
              <a:t>Správa o stave ochrany osobných údajov za rok 2022 – udeľovanie pokút</a:t>
            </a:r>
            <a:r>
              <a:rPr lang="pl-PL" b="1" dirty="0">
                <a:latin typeface="Century Gothic"/>
              </a:rPr>
              <a:t> </a:t>
            </a:r>
            <a:endParaRPr lang="pl-PL" sz="1800" b="1" i="0" u="none" strike="noStrike" baseline="0" dirty="0">
              <a:latin typeface="Century Gothic" panose="020B0502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676765A-C538-38B8-AF80-8BB1AAA93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93" y="2155168"/>
            <a:ext cx="11424894" cy="3261643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56682FBA-FFA4-9EC2-E7E3-4FBF036B534B}"/>
              </a:ext>
            </a:extLst>
          </p:cNvPr>
          <p:cNvGrpSpPr/>
          <p:nvPr/>
        </p:nvGrpSpPr>
        <p:grpSpPr>
          <a:xfrm>
            <a:off x="0" y="6399046"/>
            <a:ext cx="12194496" cy="465437"/>
            <a:chOff x="0" y="6392562"/>
            <a:chExt cx="12194496" cy="465437"/>
          </a:xfrm>
        </p:grpSpPr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DCC09497-5AD3-0B6C-B95A-7E4FC77E02A9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lokTextu 7">
              <a:extLst>
                <a:ext uri="{FF2B5EF4-FFF2-40B4-BE49-F238E27FC236}">
                  <a16:creationId xmlns:a16="http://schemas.microsoft.com/office/drawing/2014/main" id="{24B3C2F8-5991-F687-77E8-B43B2D7D0629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75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-74918" y="-213051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2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3" y="359387"/>
            <a:ext cx="541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5. SPRÁVA za rok 2022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22" name="BlokTextu 21">
            <a:extLst>
              <a:ext uri="{FF2B5EF4-FFF2-40B4-BE49-F238E27FC236}">
                <a16:creationId xmlns:a16="http://schemas.microsoft.com/office/drawing/2014/main" id="{E3F6B3C6-C61A-207D-5CAD-51C23C59645C}"/>
              </a:ext>
            </a:extLst>
          </p:cNvPr>
          <p:cNvSpPr txBox="1"/>
          <p:nvPr/>
        </p:nvSpPr>
        <p:spPr>
          <a:xfrm>
            <a:off x="205437" y="1379602"/>
            <a:ext cx="10472238" cy="381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pl-PL" sz="1800" b="1" i="0" u="none" strike="noStrike" baseline="0" dirty="0">
                <a:latin typeface="Century Gothic"/>
              </a:rPr>
              <a:t>Správa o stave ochrany osobných údajov za rok 2022 – udeľovanie pokút</a:t>
            </a:r>
            <a:r>
              <a:rPr lang="pl-PL" b="1" dirty="0">
                <a:latin typeface="Century Gothic"/>
              </a:rPr>
              <a:t> </a:t>
            </a:r>
            <a:endParaRPr lang="pl-PL" sz="1800" b="1" i="0" u="none" strike="noStrike" baseline="0" dirty="0">
              <a:latin typeface="Century Gothic" panose="020B0502020202020204" pitchFamily="34" charset="0"/>
            </a:endParaRPr>
          </a:p>
        </p:txBody>
      </p:sp>
      <p:sp>
        <p:nvSpPr>
          <p:cNvPr id="2" name="BlokTextu 22">
            <a:extLst>
              <a:ext uri="{FF2B5EF4-FFF2-40B4-BE49-F238E27FC236}">
                <a16:creationId xmlns:a16="http://schemas.microsoft.com/office/drawing/2014/main" id="{B309ABD0-E70A-AE49-80D0-0017F5EF6371}"/>
              </a:ext>
            </a:extLst>
          </p:cNvPr>
          <p:cNvSpPr txBox="1"/>
          <p:nvPr/>
        </p:nvSpPr>
        <p:spPr>
          <a:xfrm>
            <a:off x="151061" y="1975602"/>
            <a:ext cx="11609978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sk-SK" sz="1600" b="1" dirty="0">
                <a:ea typeface="+mn-lt"/>
                <a:cs typeface="+mn-lt"/>
              </a:rPr>
              <a:t>Porovnanie s inými úradmi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ea typeface="+mn-lt"/>
                <a:cs typeface="+mn-lt"/>
              </a:rPr>
              <a:t>Výročná správa </a:t>
            </a:r>
            <a:r>
              <a:rPr lang="sk-SK" sz="1600" dirty="0">
                <a:ea typeface="+mn-lt"/>
                <a:cs typeface="+mn-lt"/>
                <a:hlinkClick r:id="rId4"/>
              </a:rPr>
              <a:t>českého úradu za rok 2022</a:t>
            </a:r>
            <a:endParaRPr lang="sk-SK" sz="1600" dirty="0">
              <a:ea typeface="+mn-lt"/>
              <a:cs typeface="+mn-lt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ea typeface="+mn-lt"/>
                <a:cs typeface="+mn-lt"/>
              </a:rPr>
              <a:t>Výročná správa </a:t>
            </a:r>
            <a:r>
              <a:rPr lang="sk-SK" sz="1600" dirty="0">
                <a:ea typeface="+mn-lt"/>
                <a:cs typeface="+mn-lt"/>
                <a:hlinkClick r:id="rId5"/>
              </a:rPr>
              <a:t>Výboru za rok 2022 </a:t>
            </a:r>
            <a:endParaRPr lang="sk-SK" sz="1600" dirty="0">
              <a:ea typeface="+mn-lt"/>
              <a:cs typeface="+mn-lt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ea typeface="+mn-lt"/>
                <a:cs typeface="+mn-lt"/>
              </a:rPr>
              <a:t>Výročná správa </a:t>
            </a:r>
            <a:r>
              <a:rPr lang="sk-SK" sz="1600" dirty="0">
                <a:ea typeface="+mn-lt"/>
                <a:cs typeface="+mn-lt"/>
                <a:hlinkClick r:id="rId6"/>
              </a:rPr>
              <a:t>CNIL za rok 2022 </a:t>
            </a:r>
            <a:endParaRPr lang="sk-SK" sz="1600" dirty="0">
              <a:ea typeface="+mn-lt"/>
              <a:cs typeface="+mn-lt"/>
            </a:endParaRPr>
          </a:p>
          <a:p>
            <a:pPr algn="just">
              <a:buClr>
                <a:schemeClr val="tx1"/>
              </a:buClr>
            </a:pPr>
            <a:endParaRPr lang="sk-SK" sz="1600" dirty="0">
              <a:ea typeface="+mn-lt"/>
              <a:cs typeface="+mn-lt"/>
            </a:endParaRPr>
          </a:p>
          <a:p>
            <a:pPr algn="just">
              <a:buClr>
                <a:schemeClr val="tx1"/>
              </a:buClr>
            </a:pPr>
            <a:endParaRPr lang="sk-SK" sz="1600" dirty="0">
              <a:ea typeface="+mn-lt"/>
              <a:cs typeface="+mn-lt"/>
            </a:endParaRPr>
          </a:p>
          <a:p>
            <a:pPr algn="just">
              <a:buClr>
                <a:schemeClr val="tx1"/>
              </a:buClr>
            </a:pPr>
            <a:endParaRPr lang="sk-SK" sz="1600" dirty="0">
              <a:ea typeface="+mn-lt"/>
              <a:cs typeface="+mn-lt"/>
            </a:endParaRPr>
          </a:p>
          <a:p>
            <a:pPr algn="just">
              <a:buClr>
                <a:schemeClr val="tx1"/>
              </a:buClr>
            </a:pPr>
            <a:endParaRPr lang="sk-SK" sz="1600" dirty="0">
              <a:ea typeface="+mn-lt"/>
              <a:cs typeface="+mn-lt"/>
            </a:endParaRPr>
          </a:p>
          <a:p>
            <a:pPr algn="just">
              <a:buClr>
                <a:schemeClr val="tx1"/>
              </a:buClr>
            </a:pPr>
            <a:endParaRPr lang="sk-SK" sz="1600" dirty="0">
              <a:ea typeface="+mn-lt"/>
              <a:cs typeface="+mn-lt"/>
            </a:endParaRPr>
          </a:p>
          <a:p>
            <a:pPr algn="just">
              <a:buClr>
                <a:schemeClr val="tx1"/>
              </a:buClr>
            </a:pPr>
            <a:endParaRPr lang="sk-SK" sz="1600" dirty="0">
              <a:ea typeface="+mn-lt"/>
              <a:cs typeface="+mn-lt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effectLst/>
                <a:ea typeface="Calibri" panose="020F0502020204030204" pitchFamily="34" charset="0"/>
              </a:rPr>
              <a:t>CNIL vybral v roku 2021 iba </a:t>
            </a:r>
            <a:r>
              <a:rPr lang="sk-SK" sz="1400" b="1" dirty="0">
                <a:effectLst/>
                <a:ea typeface="Calibri" panose="020F0502020204030204" pitchFamily="34" charset="0"/>
              </a:rPr>
              <a:t>18 pokút </a:t>
            </a:r>
            <a:r>
              <a:rPr lang="sk-SK" sz="1400" dirty="0">
                <a:effectLst/>
                <a:ea typeface="Calibri" panose="020F0502020204030204" pitchFamily="34" charset="0"/>
              </a:rPr>
              <a:t>v celkovej výške </a:t>
            </a:r>
            <a:r>
              <a:rPr lang="sk-SK" sz="1400" b="1" dirty="0">
                <a:effectLst/>
                <a:ea typeface="Calibri" panose="020F0502020204030204" pitchFamily="34" charset="0"/>
              </a:rPr>
              <a:t>214 miliónov euro</a:t>
            </a:r>
            <a:r>
              <a:rPr lang="sk-SK" sz="1400" dirty="0">
                <a:effectLst/>
                <a:ea typeface="Calibri" panose="020F0502020204030204" pitchFamily="34" charset="0"/>
              </a:rPr>
              <a:t>.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effectLst/>
                <a:ea typeface="Calibri" panose="020F0502020204030204" pitchFamily="34" charset="0"/>
              </a:rPr>
              <a:t>Pri priemernej výške pokút na úrovni </a:t>
            </a:r>
            <a:r>
              <a:rPr lang="sk-SK" sz="1400" b="1" dirty="0">
                <a:effectLst/>
                <a:ea typeface="Calibri" panose="020F0502020204030204" pitchFamily="34" charset="0"/>
              </a:rPr>
              <a:t>12 miliónov eur </a:t>
            </a:r>
            <a:r>
              <a:rPr lang="sk-SK" sz="1400" dirty="0">
                <a:effectLst/>
                <a:ea typeface="Calibri" panose="020F0502020204030204" pitchFamily="34" charset="0"/>
              </a:rPr>
              <a:t>a s kapacitou </a:t>
            </a:r>
            <a:r>
              <a:rPr lang="sk-SK" sz="1400" b="1" dirty="0">
                <a:effectLst/>
                <a:ea typeface="Calibri" panose="020F0502020204030204" pitchFamily="34" charset="0"/>
              </a:rPr>
              <a:t>121</a:t>
            </a:r>
            <a:r>
              <a:rPr lang="sk-SK" sz="1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k-SK" sz="1400" b="1" dirty="0">
                <a:effectLst/>
                <a:ea typeface="Calibri" panose="020F0502020204030204" pitchFamily="34" charset="0"/>
              </a:rPr>
              <a:t>zamestnancov.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effectLst/>
                <a:ea typeface="Calibri" panose="020F0502020204030204" pitchFamily="34" charset="0"/>
              </a:rPr>
              <a:t>Pokutu teda CNIL udelí len </a:t>
            </a:r>
            <a:r>
              <a:rPr lang="sk-SK" sz="1400" b="1" dirty="0">
                <a:effectLst/>
                <a:ea typeface="Calibri" panose="020F0502020204030204" pitchFamily="34" charset="0"/>
              </a:rPr>
              <a:t>v každom tisícom prípade</a:t>
            </a:r>
            <a:r>
              <a:rPr lang="sk-SK" sz="1400" dirty="0">
                <a:effectLst/>
                <a:ea typeface="Calibri" panose="020F0502020204030204" pitchFamily="34" charset="0"/>
              </a:rPr>
              <a:t>, ale ak ju udelí, tak je obrovská.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effectLst/>
                <a:ea typeface="Calibri" panose="020F0502020204030204" pitchFamily="34" charset="0"/>
              </a:rPr>
              <a:t>Pritom paradoxné je, že CNIL má v skutočnosti len tri krát vyšší počet zamestnancov ako náš Úrad a pracuje s ročným rozpočtom </a:t>
            </a:r>
            <a:r>
              <a:rPr lang="sk-SK" sz="1400" b="1" dirty="0">
                <a:effectLst/>
                <a:ea typeface="Calibri" panose="020F0502020204030204" pitchFamily="34" charset="0"/>
              </a:rPr>
              <a:t>20 miliónov eur</a:t>
            </a:r>
            <a:r>
              <a:rPr lang="sk-SK" sz="1400" dirty="0">
                <a:effectLst/>
                <a:ea typeface="Calibri" panose="020F0502020204030204" pitchFamily="34" charset="0"/>
              </a:rPr>
              <a:t>. </a:t>
            </a:r>
            <a:endParaRPr lang="sk-SK" sz="1200" dirty="0">
              <a:ea typeface="+mn-lt"/>
              <a:cs typeface="+mn-lt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600" dirty="0">
              <a:latin typeface="Century Gothic"/>
              <a:ea typeface="+mn-lt"/>
              <a:cs typeface="+mn-lt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600" dirty="0">
              <a:latin typeface="Century Gothic"/>
              <a:ea typeface="+mn-lt"/>
              <a:cs typeface="+mn-lt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600" dirty="0">
              <a:latin typeface="Century Gothic"/>
              <a:ea typeface="+mn-lt"/>
              <a:cs typeface="+mn-lt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600" dirty="0">
              <a:latin typeface="Century Gothic"/>
              <a:ea typeface="+mn-lt"/>
              <a:cs typeface="+mn-lt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41F7941-76DD-E6ED-21BE-65F4285D9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35" y="3296175"/>
            <a:ext cx="11424894" cy="951058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4A27C309-B020-5373-C613-6AE7494C64A2}"/>
              </a:ext>
            </a:extLst>
          </p:cNvPr>
          <p:cNvGrpSpPr/>
          <p:nvPr/>
        </p:nvGrpSpPr>
        <p:grpSpPr>
          <a:xfrm>
            <a:off x="0" y="6389871"/>
            <a:ext cx="12194496" cy="465437"/>
            <a:chOff x="0" y="6392562"/>
            <a:chExt cx="12194496" cy="465437"/>
          </a:xfrm>
        </p:grpSpPr>
        <p:sp>
          <p:nvSpPr>
            <p:cNvPr id="16" name="Obdĺžnik 15">
              <a:extLst>
                <a:ext uri="{FF2B5EF4-FFF2-40B4-BE49-F238E27FC236}">
                  <a16:creationId xmlns:a16="http://schemas.microsoft.com/office/drawing/2014/main" id="{9360FD1D-EB20-076C-C16D-2893C6B90A88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BlokTextu 16">
              <a:extLst>
                <a:ext uri="{FF2B5EF4-FFF2-40B4-BE49-F238E27FC236}">
                  <a16:creationId xmlns:a16="http://schemas.microsoft.com/office/drawing/2014/main" id="{542D82EF-2AE2-C0CB-EAA0-0299883B3193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80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-74918" y="-213051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2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3" y="359387"/>
            <a:ext cx="541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5. SPRÁVA za rok 2022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22" name="BlokTextu 21">
            <a:extLst>
              <a:ext uri="{FF2B5EF4-FFF2-40B4-BE49-F238E27FC236}">
                <a16:creationId xmlns:a16="http://schemas.microsoft.com/office/drawing/2014/main" id="{E3F6B3C6-C61A-207D-5CAD-51C23C59645C}"/>
              </a:ext>
            </a:extLst>
          </p:cNvPr>
          <p:cNvSpPr txBox="1"/>
          <p:nvPr/>
        </p:nvSpPr>
        <p:spPr>
          <a:xfrm>
            <a:off x="205437" y="1379602"/>
            <a:ext cx="10472238" cy="381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pl-PL" sz="1800" b="1" i="0" u="none" strike="noStrike" baseline="0" dirty="0">
                <a:latin typeface="Century Gothic"/>
              </a:rPr>
              <a:t>Správa o stave ochrany osobných – prehľad dôležitých rozhodnutí o uložení pokút</a:t>
            </a:r>
            <a:endParaRPr lang="pl-PL" sz="1800" b="1" i="0" u="none" strike="noStrike" baseline="0" dirty="0">
              <a:latin typeface="Century Gothic" panose="020B0502020202020204" pitchFamily="34" charset="0"/>
            </a:endParaRPr>
          </a:p>
        </p:txBody>
      </p:sp>
      <p:sp>
        <p:nvSpPr>
          <p:cNvPr id="2" name="BlokTextu 22">
            <a:extLst>
              <a:ext uri="{FF2B5EF4-FFF2-40B4-BE49-F238E27FC236}">
                <a16:creationId xmlns:a16="http://schemas.microsoft.com/office/drawing/2014/main" id="{B309ABD0-E70A-AE49-80D0-0017F5EF6371}"/>
              </a:ext>
            </a:extLst>
          </p:cNvPr>
          <p:cNvSpPr txBox="1"/>
          <p:nvPr/>
        </p:nvSpPr>
        <p:spPr>
          <a:xfrm>
            <a:off x="248609" y="1984759"/>
            <a:ext cx="11544945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Meta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Platforms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Ireland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Limited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– DPC / </a:t>
            </a:r>
            <a:r>
              <a:rPr lang="sk-SK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1,2 miliardy eur 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/ máj 2023 za systematické dlhodobé nedodržiavanie V. kapitoly GDPR, resp. čl. 46 GDPR (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4"/>
              </a:rPr>
              <a:t>link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4"/>
              </a:rPr>
              <a:t> na rozhodnutie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) vykonávajúce stanovisko 1/2023 EDPB (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5"/>
              </a:rPr>
              <a:t>link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5"/>
              </a:rPr>
              <a:t> na stanovisko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Rakúsky prevádzkovateľ 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/ DSB / </a:t>
            </a:r>
            <a:r>
              <a:rPr lang="sk-SK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bez uloženie pokuty 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/ marec 2023 za používanie Facebook Pixel a Facebook 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Login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v súvislosti s cezhraničným prenosom do USA (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6"/>
              </a:rPr>
              <a:t>link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6"/>
              </a:rPr>
              <a:t> na rozhodnutie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WhatsApp </a:t>
            </a: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Ireland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Limited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– DPC / </a:t>
            </a:r>
            <a:r>
              <a:rPr lang="sk-SK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5,5 milióna eur 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/ január 2023  za vynútené súhlasy (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7"/>
              </a:rPr>
              <a:t>link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7"/>
              </a:rPr>
              <a:t> na rozhodnutie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Meta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Platforms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Ireland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Limited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– DPC/ </a:t>
            </a:r>
            <a:r>
              <a:rPr lang="sk-SK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spolu 390 miliónov eur 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/ január 2023 za neplatné povolenie na zhromažďovanie údajov spracúvaných na 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personalizovanú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reklamu a nedostatočnú transparentnosť na FB a Instagrame (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7"/>
              </a:rPr>
              <a:t>link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7"/>
              </a:rPr>
              <a:t> na rozhodnutia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)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Meta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Platforms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Ireland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Limited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– DPC / </a:t>
            </a:r>
            <a:r>
              <a:rPr lang="sk-SK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265 miliónov eur 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/ november 2022 za únik údajov o 533 miliónov používateľov spôsobený v dôsledku nedostatočnej štandardnej a špecifickej ochrany osobných údajov v službe 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Messanger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Contact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Importer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a Instagram 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contact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Importer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Tools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8"/>
              </a:rPr>
              <a:t>link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8"/>
              </a:rPr>
              <a:t> na zdroj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Facebook </a:t>
            </a: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Ireland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Limited</a:t>
            </a:r>
            <a:r>
              <a:rPr lang="sk-SK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/ CNIL / </a:t>
            </a:r>
            <a:r>
              <a:rPr lang="sk-SK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60 miliónov EUR 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/ január 2022 za to, že používatelia FB s bydliskom vo Francúzsku nemôžu 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cookies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odmietnuť rovnako ľahko, ako ich prijať (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9"/>
              </a:rPr>
              <a:t>link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9"/>
              </a:rPr>
              <a:t> na rozhodnutie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)</a:t>
            </a:r>
            <a:r>
              <a:rPr lang="sk-SK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Rovnaký postup aj voči Google LLC, ktorému v decembri 2021 dal CNIL pokutu </a:t>
            </a:r>
            <a:r>
              <a:rPr lang="sk-SK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150 miliónov eur 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10"/>
              </a:rPr>
              <a:t>link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10"/>
              </a:rPr>
              <a:t> na rozhodnutie pre Google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). </a:t>
            </a:r>
          </a:p>
          <a:p>
            <a:pPr algn="just"/>
            <a:endParaRPr lang="sk-SK" sz="1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Reakcie viacerých dozorných orgánov (napr. CNIL, DSB) na 101 „dalmatíncov“ 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Noybu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konštatujúce protiprávnosť používania Google 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Analytics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prevádzkovateľmi rôznych webstránok v dôsledku nezabezpečených prenosov osobných údajov do USA (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11"/>
              </a:rPr>
              <a:t>link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11"/>
              </a:rPr>
              <a:t> na rozhodnutia CNIL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sk-SK" sz="14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12"/>
              </a:rPr>
              <a:t>link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hlinkClick r:id="rId12"/>
              </a:rPr>
              <a:t> na rozhodnutie DSB</a:t>
            </a:r>
            <a:r>
              <a:rPr lang="sk-SK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4A27C309-B020-5373-C613-6AE7494C64A2}"/>
              </a:ext>
            </a:extLst>
          </p:cNvPr>
          <p:cNvGrpSpPr/>
          <p:nvPr/>
        </p:nvGrpSpPr>
        <p:grpSpPr>
          <a:xfrm>
            <a:off x="0" y="6389871"/>
            <a:ext cx="12194496" cy="465437"/>
            <a:chOff x="0" y="6392562"/>
            <a:chExt cx="12194496" cy="465437"/>
          </a:xfrm>
        </p:grpSpPr>
        <p:sp>
          <p:nvSpPr>
            <p:cNvPr id="16" name="Obdĺžnik 15">
              <a:extLst>
                <a:ext uri="{FF2B5EF4-FFF2-40B4-BE49-F238E27FC236}">
                  <a16:creationId xmlns:a16="http://schemas.microsoft.com/office/drawing/2014/main" id="{9360FD1D-EB20-076C-C16D-2893C6B90A88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BlokTextu 16">
              <a:extLst>
                <a:ext uri="{FF2B5EF4-FFF2-40B4-BE49-F238E27FC236}">
                  <a16:creationId xmlns:a16="http://schemas.microsoft.com/office/drawing/2014/main" id="{542D82EF-2AE2-C0CB-EAA0-0299883B3193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77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2692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2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3" name="BlokTextu 22">
            <a:extLst>
              <a:ext uri="{FF2B5EF4-FFF2-40B4-BE49-F238E27FC236}">
                <a16:creationId xmlns:a16="http://schemas.microsoft.com/office/drawing/2014/main" id="{116A1DAE-AF60-B12B-4551-4CED44ACDE7E}"/>
              </a:ext>
            </a:extLst>
          </p:cNvPr>
          <p:cNvSpPr txBox="1"/>
          <p:nvPr/>
        </p:nvSpPr>
        <p:spPr>
          <a:xfrm>
            <a:off x="196226" y="1944008"/>
            <a:ext cx="1160997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sk-SK" sz="1600" b="1" dirty="0">
                <a:latin typeface="Century Gothic"/>
                <a:ea typeface="+mn-lt"/>
                <a:cs typeface="+mn-lt"/>
              </a:rPr>
              <a:t>Lepší prehľad rozhodnutí a pokút však nájdete v našej správe:</a:t>
            </a:r>
          </a:p>
          <a:p>
            <a:pPr algn="just">
              <a:buClr>
                <a:schemeClr val="tx1"/>
              </a:buClr>
            </a:pPr>
            <a:endParaRPr lang="sk-SK" sz="1600" b="1" dirty="0">
              <a:latin typeface="Century Gothic"/>
              <a:ea typeface="+mn-lt"/>
              <a:cs typeface="+mn-lt"/>
            </a:endParaRPr>
          </a:p>
          <a:p>
            <a:pPr algn="just">
              <a:buClr>
                <a:schemeClr val="tx1"/>
              </a:buClr>
            </a:pPr>
            <a:r>
              <a:rPr lang="sk-SK" sz="1600" b="1" dirty="0">
                <a:latin typeface="Century Gothic"/>
                <a:ea typeface="+mn-lt"/>
                <a:cs typeface="+mn-lt"/>
              </a:rPr>
              <a:t> </a:t>
            </a:r>
          </a:p>
          <a:p>
            <a:pPr algn="just">
              <a:buClr>
                <a:schemeClr val="tx1"/>
              </a:buClr>
            </a:pPr>
            <a:r>
              <a:rPr lang="sk-SK" sz="1600" b="1" dirty="0">
                <a:latin typeface="Century Gothic"/>
                <a:ea typeface="+mn-lt"/>
                <a:cs typeface="+mn-lt"/>
              </a:rPr>
              <a:t> </a:t>
            </a:r>
          </a:p>
          <a:p>
            <a:pPr algn="just">
              <a:buClr>
                <a:schemeClr val="tx1"/>
              </a:buClr>
            </a:pPr>
            <a:endParaRPr lang="sk-SK" sz="1600" b="1" dirty="0">
              <a:latin typeface="Century Gothic"/>
              <a:ea typeface="+mn-lt"/>
              <a:cs typeface="+mn-lt"/>
            </a:endParaRPr>
          </a:p>
          <a:p>
            <a:pPr algn="just">
              <a:buClr>
                <a:schemeClr val="tx1"/>
              </a:buClr>
            </a:pPr>
            <a:endParaRPr lang="sk-SK" sz="1600" dirty="0">
              <a:latin typeface="Century Gothic"/>
              <a:ea typeface="+mn-lt"/>
              <a:cs typeface="+mn-lt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600" dirty="0">
              <a:latin typeface="Century Gothic"/>
              <a:ea typeface="+mn-lt"/>
              <a:cs typeface="+mn-lt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84325027-9EFB-3085-C2C0-26E260B7C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01" y="2496875"/>
            <a:ext cx="4228110" cy="3530183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D0835FB3-C2BA-518C-6BEB-0FC35E79D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010" y="2496875"/>
            <a:ext cx="3710293" cy="3530183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EDD25FBC-2273-4324-06B3-CD33A63EF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502" y="2496875"/>
            <a:ext cx="3710293" cy="3575538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C01DD021-15AC-4C7B-805E-9233A41F1454}"/>
              </a:ext>
            </a:extLst>
          </p:cNvPr>
          <p:cNvSpPr txBox="1"/>
          <p:nvPr/>
        </p:nvSpPr>
        <p:spPr>
          <a:xfrm>
            <a:off x="196226" y="381795"/>
            <a:ext cx="541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5. SPRÁVA za rok 2022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F5A7F04-4594-1980-FEBA-FF2F1B49F667}"/>
              </a:ext>
            </a:extLst>
          </p:cNvPr>
          <p:cNvSpPr txBox="1"/>
          <p:nvPr/>
        </p:nvSpPr>
        <p:spPr>
          <a:xfrm>
            <a:off x="205437" y="1379602"/>
            <a:ext cx="10472238" cy="381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pl-PL" sz="1800" b="1" i="0" u="none" strike="noStrike" baseline="0" dirty="0">
                <a:latin typeface="Century Gothic"/>
              </a:rPr>
              <a:t>Správa o stave ochrany osobných údajov za rok 2022</a:t>
            </a:r>
            <a:endParaRPr lang="pl-PL" sz="1800" b="1" i="0" u="none" strike="noStrike" baseline="0" dirty="0">
              <a:latin typeface="Century Gothic" panose="020B050202020202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86A28CB-2F37-56C1-7DD2-995050C5D41C}"/>
              </a:ext>
            </a:extLst>
          </p:cNvPr>
          <p:cNvGrpSpPr/>
          <p:nvPr/>
        </p:nvGrpSpPr>
        <p:grpSpPr>
          <a:xfrm>
            <a:off x="0" y="6412659"/>
            <a:ext cx="12194496" cy="465437"/>
            <a:chOff x="0" y="6392562"/>
            <a:chExt cx="12194496" cy="465437"/>
          </a:xfrm>
        </p:grpSpPr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9513E1A9-6791-9C4B-4497-0050BFD3D348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lokTextu 7">
              <a:extLst>
                <a:ext uri="{FF2B5EF4-FFF2-40B4-BE49-F238E27FC236}">
                  <a16:creationId xmlns:a16="http://schemas.microsoft.com/office/drawing/2014/main" id="{031C8BB0-BBB3-6D59-9722-0A268BCA309D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2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121082" y="-2692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2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3" name="BlokTextu 22">
            <a:extLst>
              <a:ext uri="{FF2B5EF4-FFF2-40B4-BE49-F238E27FC236}">
                <a16:creationId xmlns:a16="http://schemas.microsoft.com/office/drawing/2014/main" id="{116A1DAE-AF60-B12B-4551-4CED44ACDE7E}"/>
              </a:ext>
            </a:extLst>
          </p:cNvPr>
          <p:cNvSpPr txBox="1"/>
          <p:nvPr/>
        </p:nvSpPr>
        <p:spPr>
          <a:xfrm>
            <a:off x="222886" y="1570392"/>
            <a:ext cx="11609978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Ministerstvo dopravy predložilo </a:t>
            </a:r>
            <a:r>
              <a:rPr lang="en-US" sz="1400" dirty="0">
                <a:latin typeface="Century Gothic" panose="020B0502020202020204" pitchFamily="34" charset="0"/>
              </a:rPr>
              <a:t>do MPK </a:t>
            </a:r>
            <a:r>
              <a:rPr lang="sk-SK" sz="1400" b="1" dirty="0">
                <a:latin typeface="Century Gothic" panose="020B0502020202020204" pitchFamily="34" charset="0"/>
              </a:rPr>
              <a:t>novelu zákona o elektronických komunikáciách, zatiaľ nie je v NRSR. </a:t>
            </a:r>
          </a:p>
          <a:p>
            <a:pPr marL="361950" indent="-3619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Century Gothic" panose="020B0502020202020204" pitchFamily="34" charset="0"/>
              </a:rPr>
              <a:t>Na </a:t>
            </a:r>
            <a:r>
              <a:rPr lang="en-US" sz="1400" dirty="0" err="1">
                <a:latin typeface="Century Gothic" panose="020B0502020202020204" pitchFamily="34" charset="0"/>
              </a:rPr>
              <a:t>nedostatky</a:t>
            </a:r>
            <a:r>
              <a:rPr lang="en-US" sz="1400" dirty="0">
                <a:latin typeface="Century Gothic" panose="020B0502020202020204" pitchFamily="34" charset="0"/>
              </a:rPr>
              <a:t> v </a:t>
            </a:r>
            <a:r>
              <a:rPr lang="en-US" sz="1400" dirty="0" err="1">
                <a:latin typeface="Century Gothic" panose="020B0502020202020204" pitchFamily="34" charset="0"/>
              </a:rPr>
              <a:t>oblasti</a:t>
            </a:r>
            <a:r>
              <a:rPr lang="en-US" sz="1400" dirty="0">
                <a:latin typeface="Century Gothic" panose="020B0502020202020204" pitchFamily="34" charset="0"/>
              </a:rPr>
              <a:t> tele-</a:t>
            </a:r>
            <a:r>
              <a:rPr lang="en-US" sz="1400" dirty="0" err="1">
                <a:latin typeface="Century Gothic" panose="020B0502020202020204" pitchFamily="34" charset="0"/>
              </a:rPr>
              <a:t>marketingu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sme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poukazovali</a:t>
            </a:r>
            <a:r>
              <a:rPr lang="en-US" sz="1400" dirty="0">
                <a:latin typeface="Century Gothic" panose="020B0502020202020204" pitchFamily="34" charset="0"/>
              </a:rPr>
              <a:t> v </a:t>
            </a:r>
            <a:r>
              <a:rPr lang="en-US" sz="1400" dirty="0" err="1">
                <a:latin typeface="Century Gothic" panose="020B0502020202020204" pitchFamily="34" charset="0"/>
                <a:hlinkClick r:id="rId4"/>
              </a:rPr>
              <a:t>našom</a:t>
            </a:r>
            <a:r>
              <a:rPr lang="en-US" sz="1400" dirty="0">
                <a:latin typeface="Century Gothic" panose="020B0502020202020204" pitchFamily="34" charset="0"/>
                <a:hlinkClick r:id="rId4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  <a:hlinkClick r:id="rId4"/>
              </a:rPr>
              <a:t>blogu</a:t>
            </a:r>
            <a:r>
              <a:rPr lang="en-US" sz="1400" dirty="0">
                <a:latin typeface="Century Gothic" panose="020B0502020202020204" pitchFamily="34" charset="0"/>
              </a:rPr>
              <a:t>.</a:t>
            </a:r>
            <a:r>
              <a:rPr lang="sk-SK" sz="1400" dirty="0">
                <a:latin typeface="Century Gothic" panose="020B0502020202020204" pitchFamily="34" charset="0"/>
              </a:rPr>
              <a:t> Netýka sa však priamo tejto novely. </a:t>
            </a:r>
          </a:p>
          <a:p>
            <a:pPr marL="361950" indent="-3619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Century Gothic" panose="020B0502020202020204" pitchFamily="34" charset="0"/>
              </a:rPr>
              <a:t>Predpokladaná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účinnosť</a:t>
            </a:r>
            <a:r>
              <a:rPr lang="en-US" sz="1400" dirty="0">
                <a:latin typeface="Century Gothic" panose="020B0502020202020204" pitchFamily="34" charset="0"/>
              </a:rPr>
              <a:t> 1. </a:t>
            </a:r>
            <a:r>
              <a:rPr lang="en-US" sz="1400" dirty="0" err="1">
                <a:latin typeface="Century Gothic" panose="020B0502020202020204" pitchFamily="34" charset="0"/>
              </a:rPr>
              <a:t>júla</a:t>
            </a:r>
            <a:r>
              <a:rPr lang="en-US" sz="1400" dirty="0">
                <a:latin typeface="Century Gothic" panose="020B0502020202020204" pitchFamily="34" charset="0"/>
              </a:rPr>
              <a:t> 2023</a:t>
            </a:r>
            <a:r>
              <a:rPr lang="sk-SK" sz="1400" dirty="0">
                <a:latin typeface="Century Gothic" panose="020B0502020202020204" pitchFamily="34" charset="0"/>
              </a:rPr>
              <a:t>;</a:t>
            </a:r>
          </a:p>
          <a:p>
            <a:pPr marL="361950" indent="-3619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latin typeface="Century Gothic" panose="020B0502020202020204" pitchFamily="34" charset="0"/>
              </a:rPr>
              <a:t>Cieľom spresniť niektoré výkladovo sporné časti ZEK</a:t>
            </a:r>
            <a:r>
              <a:rPr lang="en-US" sz="1400" dirty="0">
                <a:latin typeface="Century Gothic" panose="020B0502020202020204" pitchFamily="34" charset="0"/>
              </a:rPr>
              <a:t> + </a:t>
            </a:r>
            <a:r>
              <a:rPr lang="en-US" sz="1400" dirty="0" err="1">
                <a:latin typeface="Century Gothic" panose="020B0502020202020204" pitchFamily="34" charset="0"/>
              </a:rPr>
              <a:t>úpravy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legislatívno-technick</a:t>
            </a:r>
            <a:r>
              <a:rPr lang="sk-SK" sz="1400" dirty="0">
                <a:latin typeface="Century Gothic" panose="020B0502020202020204" pitchFamily="34" charset="0"/>
              </a:rPr>
              <a:t>ej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povahy</a:t>
            </a:r>
            <a:r>
              <a:rPr lang="en-US" sz="1400" dirty="0">
                <a:latin typeface="Century Gothic" panose="020B0502020202020204" pitchFamily="34" charset="0"/>
              </a:rPr>
              <a:t>.</a:t>
            </a: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b="1" dirty="0">
                <a:latin typeface="Century Gothic" panose="020B0502020202020204" pitchFamily="34" charset="0"/>
              </a:rPr>
              <a:t>Zmeny v § 116 ZEK (priamy marketing):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latin typeface="Century Gothic" panose="020B0502020202020204" pitchFamily="34" charset="0"/>
              </a:rPr>
              <a:t>Dôvodová správa nijako nevysvetľuje, prečo je potrebné upraviť § 116;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latin typeface="Century Gothic" panose="020B0502020202020204" pitchFamily="34" charset="0"/>
              </a:rPr>
              <a:t>Namiesto pojmu krátke správy = výslovne používa </a:t>
            </a:r>
            <a:r>
              <a:rPr lang="en-US" sz="1400" dirty="0">
                <a:latin typeface="Century Gothic" panose="020B0502020202020204" pitchFamily="34" charset="0"/>
              </a:rPr>
              <a:t>SMS a MMS</a:t>
            </a:r>
            <a:r>
              <a:rPr lang="sk-SK" sz="1400" dirty="0">
                <a:latin typeface="Century Gothic" panose="020B0502020202020204" pitchFamily="34" charset="0"/>
              </a:rPr>
              <a:t> </a:t>
            </a:r>
            <a:r>
              <a:rPr lang="sk-SK" sz="1400" b="1" dirty="0">
                <a:latin typeface="Century Gothic" panose="020B0502020202020204" pitchFamily="34" charset="0"/>
              </a:rPr>
              <a:t>(prečo?);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b="1" dirty="0">
                <a:latin typeface="Century Gothic" panose="020B0502020202020204" pitchFamily="34" charset="0"/>
              </a:rPr>
              <a:t>Zmeny sa týkajú aj rozšírenia </a:t>
            </a:r>
            <a:r>
              <a:rPr lang="en-US" sz="1400" b="1" dirty="0" err="1">
                <a:latin typeface="Century Gothic" panose="020B0502020202020204" pitchFamily="34" charset="0"/>
              </a:rPr>
              <a:t>informačn</a:t>
            </a:r>
            <a:r>
              <a:rPr lang="sk-SK" sz="1400" b="1" dirty="0" err="1">
                <a:latin typeface="Century Gothic" panose="020B0502020202020204" pitchFamily="34" charset="0"/>
              </a:rPr>
              <a:t>ých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povinnost</a:t>
            </a:r>
            <a:r>
              <a:rPr lang="sk-SK" sz="1400" b="1" dirty="0">
                <a:latin typeface="Century Gothic" panose="020B0502020202020204" pitchFamily="34" charset="0"/>
              </a:rPr>
              <a:t>í pri súhlase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sk-SK" sz="1400" dirty="0">
                <a:latin typeface="Century Gothic" panose="020B0502020202020204" pitchFamily="34" charset="0"/>
              </a:rPr>
              <a:t>v odseku 5;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latin typeface="Century Gothic" panose="020B0502020202020204" pitchFamily="34" charset="0"/>
              </a:rPr>
              <a:t>Úpravy výnimiek vlastných a podobných služieb v odseku 14 a 15;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Century Gothic" panose="020B0502020202020204" pitchFamily="34" charset="0"/>
              </a:rPr>
              <a:t>nová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lehota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na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potvrdenie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odvolania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súhlasu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alebo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prijatia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námietky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volania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b="1" dirty="0">
                <a:latin typeface="Century Gothic" panose="020B0502020202020204" pitchFamily="34" charset="0"/>
              </a:rPr>
              <a:t>do 5 </a:t>
            </a:r>
            <a:r>
              <a:rPr lang="en-US" sz="1400" b="1" dirty="0" err="1">
                <a:latin typeface="Century Gothic" panose="020B0502020202020204" pitchFamily="34" charset="0"/>
              </a:rPr>
              <a:t>pracovných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latin typeface="Century Gothic" panose="020B0502020202020204" pitchFamily="34" charset="0"/>
              </a:rPr>
              <a:t>dní</a:t>
            </a:r>
            <a:r>
              <a:rPr lang="en-US" sz="1400" dirty="0">
                <a:latin typeface="Century Gothic" panose="020B0502020202020204" pitchFamily="34" charset="0"/>
              </a:rPr>
              <a:t>;</a:t>
            </a:r>
            <a:endParaRPr lang="sk-SK" sz="1400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Century Gothic" panose="020B0502020202020204" pitchFamily="34" charset="0"/>
              </a:rPr>
              <a:t>dopĺňa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sa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právny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základ</a:t>
            </a:r>
            <a:r>
              <a:rPr lang="en-US" sz="1400" dirty="0">
                <a:latin typeface="Century Gothic" panose="020B0502020202020204" pitchFamily="34" charset="0"/>
              </a:rPr>
              <a:t> pre </a:t>
            </a:r>
            <a:r>
              <a:rPr lang="en-US" sz="1400" dirty="0" err="1">
                <a:latin typeface="Century Gothic" panose="020B0502020202020204" pitchFamily="34" charset="0"/>
              </a:rPr>
              <a:t>úrad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na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spracovávanie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osobných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údajov</a:t>
            </a:r>
            <a:r>
              <a:rPr lang="en-US" sz="1400" dirty="0">
                <a:latin typeface="Century Gothic" panose="020B0502020202020204" pitchFamily="34" charset="0"/>
              </a:rPr>
              <a:t> (</a:t>
            </a:r>
            <a:r>
              <a:rPr lang="en-US" sz="1400" dirty="0" err="1">
                <a:latin typeface="Century Gothic" panose="020B0502020202020204" pitchFamily="34" charset="0"/>
              </a:rPr>
              <a:t>aj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na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overovanie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čísel</a:t>
            </a:r>
            <a:r>
              <a:rPr lang="en-US" sz="1400" dirty="0">
                <a:latin typeface="Century Gothic" panose="020B0502020202020204" pitchFamily="34" charset="0"/>
              </a:rPr>
              <a:t> v </a:t>
            </a:r>
            <a:r>
              <a:rPr lang="en-US" sz="1400" dirty="0" err="1">
                <a:latin typeface="Century Gothic" panose="020B0502020202020204" pitchFamily="34" charset="0"/>
              </a:rPr>
              <a:t>zozname</a:t>
            </a:r>
            <a:r>
              <a:rPr lang="en-US" sz="1400" dirty="0">
                <a:latin typeface="Century Gothic" panose="020B0502020202020204" pitchFamily="34" charset="0"/>
              </a:rPr>
              <a:t>)</a:t>
            </a:r>
            <a:endParaRPr lang="sk-SK" sz="1400" dirty="0">
              <a:latin typeface="Century Gothic" panose="020B0502020202020204" pitchFamily="34" charset="0"/>
              <a:ea typeface="+mn-lt"/>
              <a:cs typeface="+mn-lt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01DD021-15AC-4C7B-805E-9233A41F1454}"/>
              </a:ext>
            </a:extLst>
          </p:cNvPr>
          <p:cNvSpPr txBox="1"/>
          <p:nvPr/>
        </p:nvSpPr>
        <p:spPr>
          <a:xfrm>
            <a:off x="68389" y="278319"/>
            <a:ext cx="888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6. Zákon o elektronických komunikáciách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86A28CB-2F37-56C1-7DD2-995050C5D41C}"/>
              </a:ext>
            </a:extLst>
          </p:cNvPr>
          <p:cNvGrpSpPr/>
          <p:nvPr/>
        </p:nvGrpSpPr>
        <p:grpSpPr>
          <a:xfrm>
            <a:off x="141260" y="6622589"/>
            <a:ext cx="12194496" cy="465437"/>
            <a:chOff x="121082" y="6541876"/>
            <a:chExt cx="12194496" cy="465437"/>
          </a:xfrm>
        </p:grpSpPr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9513E1A9-6791-9C4B-4497-0050BFD3D348}"/>
                </a:ext>
              </a:extLst>
            </p:cNvPr>
            <p:cNvSpPr/>
            <p:nvPr/>
          </p:nvSpPr>
          <p:spPr>
            <a:xfrm>
              <a:off x="121082" y="6541876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BlokTextu 7">
              <a:extLst>
                <a:ext uri="{FF2B5EF4-FFF2-40B4-BE49-F238E27FC236}">
                  <a16:creationId xmlns:a16="http://schemas.microsoft.com/office/drawing/2014/main" id="{031C8BB0-BBB3-6D59-9722-0A268BCA309D}"/>
                </a:ext>
              </a:extLst>
            </p:cNvPr>
            <p:cNvSpPr txBox="1"/>
            <p:nvPr/>
          </p:nvSpPr>
          <p:spPr>
            <a:xfrm>
              <a:off x="5421150" y="6626020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274ED2AD-AF97-73BD-BA3A-8AAA09AC0441}"/>
              </a:ext>
            </a:extLst>
          </p:cNvPr>
          <p:cNvSpPr txBox="1"/>
          <p:nvPr/>
        </p:nvSpPr>
        <p:spPr>
          <a:xfrm>
            <a:off x="141260" y="1239525"/>
            <a:ext cx="10472238" cy="389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sk-SK" sz="1800" b="1" i="0" u="none" strike="noStrike" baseline="0" dirty="0">
                <a:latin typeface="Century Gothic" panose="020B0502020202020204" pitchFamily="34" charset="0"/>
              </a:rPr>
              <a:t>Novela zákona o elektronických komunikáciách v MPK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86A18FC5-B563-E10F-3AF9-7749752CDFCA}"/>
              </a:ext>
            </a:extLst>
          </p:cNvPr>
          <p:cNvSpPr txBox="1"/>
          <p:nvPr/>
        </p:nvSpPr>
        <p:spPr>
          <a:xfrm>
            <a:off x="222886" y="4851855"/>
            <a:ext cx="11969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200" b="1" dirty="0">
                <a:latin typeface="Century Gothic" panose="020B0502020202020204" pitchFamily="34" charset="0"/>
              </a:rPr>
              <a:t>Zmena informačných povinností pri súhlase: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200" dirty="0">
                <a:latin typeface="Century Gothic" panose="020B0502020202020204" pitchFamily="34" charset="0"/>
              </a:rPr>
              <a:t>Nie len pri získavaní súhlasu, ale aj </a:t>
            </a:r>
            <a:r>
              <a:rPr lang="sk-SK" sz="1200" b="1" dirty="0">
                <a:latin typeface="Century Gothic" panose="020B0502020202020204" pitchFamily="34" charset="0"/>
              </a:rPr>
              <a:t>pri každom kontaktovaní </a:t>
            </a:r>
            <a:r>
              <a:rPr lang="sk-SK" sz="1200" dirty="0">
                <a:latin typeface="Century Gothic" panose="020B0502020202020204" pitchFamily="34" charset="0"/>
              </a:rPr>
              <a:t>uviesť informáciu o tom, akým spôsobom je možné jednoducho a bezplatne odvolať súhlas;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200" dirty="0">
                <a:latin typeface="Century Gothic" panose="020B0502020202020204" pitchFamily="34" charset="0"/>
              </a:rPr>
              <a:t>Stále má ísť o súhlas podľa GDPR;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200" dirty="0">
                <a:latin typeface="Century Gothic" panose="020B0502020202020204" pitchFamily="34" charset="0"/>
              </a:rPr>
              <a:t>Čl. 7 ods. 3 GDPR vyžaduje len: </a:t>
            </a:r>
            <a:r>
              <a:rPr lang="sk-SK" sz="1200" i="1" dirty="0">
                <a:latin typeface="Century Gothic" panose="020B0502020202020204" pitchFamily="34" charset="0"/>
              </a:rPr>
              <a:t>„Dotknutá osoba má právo kedykoľvek odvolať svoj súhlas. Odvolanie súhlasu nemá vplyv na zákonnosť spracúvania vychádzajúceho zo súhlasu pred jeho odvolaním. </a:t>
            </a:r>
            <a:r>
              <a:rPr lang="sk-SK" sz="1200" b="1" i="1" u="sng" dirty="0">
                <a:latin typeface="Century Gothic" panose="020B0502020202020204" pitchFamily="34" charset="0"/>
              </a:rPr>
              <a:t>Pred poskytnutím súhlasu musí byť dotknutá osoba o tejto skutočnosti informovaná</a:t>
            </a:r>
            <a:r>
              <a:rPr lang="sk-SK" sz="1200" i="1" dirty="0">
                <a:latin typeface="Century Gothic" panose="020B0502020202020204" pitchFamily="34" charset="0"/>
              </a:rPr>
              <a:t>. Odvolanie súhlasu musí byť také jednoduché ako jeho poskytnutie. “</a:t>
            </a:r>
            <a:endParaRPr lang="sk-SK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68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121082" y="-2692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2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3" name="BlokTextu 22">
            <a:extLst>
              <a:ext uri="{FF2B5EF4-FFF2-40B4-BE49-F238E27FC236}">
                <a16:creationId xmlns:a16="http://schemas.microsoft.com/office/drawing/2014/main" id="{116A1DAE-AF60-B12B-4551-4CED44ACDE7E}"/>
              </a:ext>
            </a:extLst>
          </p:cNvPr>
          <p:cNvSpPr txBox="1"/>
          <p:nvPr/>
        </p:nvSpPr>
        <p:spPr>
          <a:xfrm>
            <a:off x="222886" y="1570392"/>
            <a:ext cx="11609978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Účinný od 1.2.2022, 1.8.2022, a 1.11.2022 – už plne účinný 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Hlavné </a:t>
            </a:r>
            <a:r>
              <a:rPr lang="sk-SK" sz="1400" b="1" dirty="0">
                <a:latin typeface="Century Gothic" panose="020B0502020202020204" pitchFamily="34" charset="0"/>
              </a:rPr>
              <a:t>zmeny sa týkajú nevyžiadanej komunikácie v § 116 ZEK</a:t>
            </a:r>
            <a:r>
              <a:rPr lang="sk-SK" sz="1400" dirty="0">
                <a:latin typeface="Century Gothic" panose="020B0502020202020204" pitchFamily="34" charset="0"/>
              </a:rPr>
              <a:t>, avšak tieto zmeny nie sú ľahko pochopiteľné; 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Prakticky sa zaviedol </a:t>
            </a:r>
            <a:r>
              <a:rPr lang="sk-SK" sz="1400" dirty="0" err="1">
                <a:latin typeface="Century Gothic" panose="020B0502020202020204" pitchFamily="34" charset="0"/>
              </a:rPr>
              <a:t>opt-out</a:t>
            </a:r>
            <a:r>
              <a:rPr lang="sk-SK" sz="1400" dirty="0">
                <a:latin typeface="Century Gothic" panose="020B0502020202020204" pitchFamily="34" charset="0"/>
              </a:rPr>
              <a:t> režim pre tele-marketing, pričom tele-marketing sa výrazne uvoľnil, podrobnosti nájdete </a:t>
            </a:r>
            <a:r>
              <a:rPr lang="sk-SK" sz="1400" dirty="0">
                <a:latin typeface="Century Gothic" panose="020B0502020202020204" pitchFamily="34" charset="0"/>
                <a:hlinkClick r:id="rId4"/>
              </a:rPr>
              <a:t>v našom blogu tu</a:t>
            </a:r>
            <a:r>
              <a:rPr lang="sk-SK" sz="1400" dirty="0">
                <a:latin typeface="Century Gothic" panose="020B0502020202020204" pitchFamily="34" charset="0"/>
              </a:rPr>
              <a:t>; 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Ostatné formy nevyžiadanej komunikácie majú stále </a:t>
            </a:r>
            <a:r>
              <a:rPr lang="sk-SK" sz="1400" dirty="0" err="1">
                <a:latin typeface="Century Gothic" panose="020B0502020202020204" pitchFamily="34" charset="0"/>
              </a:rPr>
              <a:t>opt</a:t>
            </a:r>
            <a:r>
              <a:rPr lang="sk-SK" sz="1400" dirty="0">
                <a:latin typeface="Century Gothic" panose="020B0502020202020204" pitchFamily="34" charset="0"/>
              </a:rPr>
              <a:t>-in režim. 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Hlavná novinka je, že „volanie“ už nie je súčasťou všeobecného zákazu v § 116 ods. 3 Zákona (ako bolo v § 62 ods. 2 starého zákona). 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„Volanie“ nie je vylúčené ani pri novej možnosti „</a:t>
            </a:r>
            <a:r>
              <a:rPr lang="sk-SK" sz="1400" dirty="0" err="1">
                <a:latin typeface="Century Gothic" panose="020B0502020202020204" pitchFamily="34" charset="0"/>
              </a:rPr>
              <a:t>navolávania</a:t>
            </a:r>
            <a:r>
              <a:rPr lang="sk-SK" sz="1400" dirty="0">
                <a:latin typeface="Century Gothic" panose="020B0502020202020204" pitchFamily="34" charset="0"/>
              </a:rPr>
              <a:t>“ súhlasov v § 116 ods. 4 Zákona (úplná novinka); 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b="1" u="sng" dirty="0">
                <a:latin typeface="Century Gothic" panose="020B0502020202020204" pitchFamily="34" charset="0"/>
              </a:rPr>
              <a:t>Volanie na účely marketingu </a:t>
            </a:r>
            <a:r>
              <a:rPr lang="sk-SK" sz="1400" dirty="0">
                <a:latin typeface="Century Gothic" panose="020B0502020202020204" pitchFamily="34" charset="0"/>
              </a:rPr>
              <a:t>je zakázané podľa § 116 ods. 8 Zákona len ak je osoba zapísaná na </a:t>
            </a:r>
            <a:r>
              <a:rPr lang="sk-SK" sz="1400" dirty="0" err="1">
                <a:latin typeface="Century Gothic" panose="020B0502020202020204" pitchFamily="34" charset="0"/>
              </a:rPr>
              <a:t>Robinsonovom</a:t>
            </a:r>
            <a:r>
              <a:rPr lang="sk-SK" sz="1400" dirty="0">
                <a:latin typeface="Century Gothic" panose="020B0502020202020204" pitchFamily="34" charset="0"/>
              </a:rPr>
              <a:t> zozname alebo namietala volanie priamo osobe, ktorá jej volá. </a:t>
            </a:r>
            <a:r>
              <a:rPr lang="sk-SK" sz="1400" b="1" dirty="0">
                <a:latin typeface="Century Gothic" panose="020B0502020202020204" pitchFamily="34" charset="0"/>
              </a:rPr>
              <a:t>To však neplatí, ak účastník odvolal námietku volania alebo jej udelil nový neskorší súhlas. 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b="1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Zároveň medzi výnimky z tohto všeobecného pravidla bola pridaná výnimka na kontaktovanie fyzických osôb podnikateľov a právnických osôb na ich zverejnené kontaktné údaje.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Vysvetľujeme klientom, že aj keď nový ZEK zaviedol uvoľnenie </a:t>
            </a:r>
            <a:r>
              <a:rPr lang="sk-SK" sz="1400" dirty="0" err="1">
                <a:latin typeface="Century Gothic" panose="020B0502020202020204" pitchFamily="34" charset="0"/>
              </a:rPr>
              <a:t>telemarketingu</a:t>
            </a:r>
            <a:r>
              <a:rPr lang="sk-SK" sz="1400" dirty="0">
                <a:latin typeface="Century Gothic" panose="020B0502020202020204" pitchFamily="34" charset="0"/>
              </a:rPr>
              <a:t>, tieto zmeny nemusia byť vždy súladné s GDPR, ktoré sa stále môže aplikovať. 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  <a:ea typeface="+mn-lt"/>
              <a:cs typeface="+mn-lt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01DD021-15AC-4C7B-805E-9233A41F1454}"/>
              </a:ext>
            </a:extLst>
          </p:cNvPr>
          <p:cNvSpPr txBox="1"/>
          <p:nvPr/>
        </p:nvSpPr>
        <p:spPr>
          <a:xfrm>
            <a:off x="68389" y="278319"/>
            <a:ext cx="888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6. Zákon o elektronických komunikáciách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86A28CB-2F37-56C1-7DD2-995050C5D41C}"/>
              </a:ext>
            </a:extLst>
          </p:cNvPr>
          <p:cNvGrpSpPr/>
          <p:nvPr/>
        </p:nvGrpSpPr>
        <p:grpSpPr>
          <a:xfrm>
            <a:off x="141260" y="6622589"/>
            <a:ext cx="12194496" cy="465437"/>
            <a:chOff x="121082" y="6541876"/>
            <a:chExt cx="12194496" cy="465437"/>
          </a:xfrm>
        </p:grpSpPr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9513E1A9-6791-9C4B-4497-0050BFD3D348}"/>
                </a:ext>
              </a:extLst>
            </p:cNvPr>
            <p:cNvSpPr/>
            <p:nvPr/>
          </p:nvSpPr>
          <p:spPr>
            <a:xfrm>
              <a:off x="121082" y="6541876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BlokTextu 7">
              <a:extLst>
                <a:ext uri="{FF2B5EF4-FFF2-40B4-BE49-F238E27FC236}">
                  <a16:creationId xmlns:a16="http://schemas.microsoft.com/office/drawing/2014/main" id="{031C8BB0-BBB3-6D59-9722-0A268BCA309D}"/>
                </a:ext>
              </a:extLst>
            </p:cNvPr>
            <p:cNvSpPr txBox="1"/>
            <p:nvPr/>
          </p:nvSpPr>
          <p:spPr>
            <a:xfrm>
              <a:off x="5421150" y="6626020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274ED2AD-AF97-73BD-BA3A-8AAA09AC0441}"/>
              </a:ext>
            </a:extLst>
          </p:cNvPr>
          <p:cNvSpPr txBox="1"/>
          <p:nvPr/>
        </p:nvSpPr>
        <p:spPr>
          <a:xfrm>
            <a:off x="141260" y="1239525"/>
            <a:ext cx="10472238" cy="389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sk-SK" sz="1800" b="1" i="0" u="none" strike="noStrike" baseline="0" dirty="0">
                <a:latin typeface="Century Gothic" panose="020B0502020202020204" pitchFamily="34" charset="0"/>
              </a:rPr>
              <a:t>„Nový“ zákon o elektronických komunikáciách </a:t>
            </a:r>
          </a:p>
        </p:txBody>
      </p:sp>
    </p:spTree>
    <p:extLst>
      <p:ext uri="{BB962C8B-B14F-4D97-AF65-F5344CB8AC3E}">
        <p14:creationId xmlns:p14="http://schemas.microsoft.com/office/powerpoint/2010/main" val="79959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153470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0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2" y="247899"/>
            <a:ext cx="753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1. Cezhraničný prenos údajov – </a:t>
            </a:r>
            <a:r>
              <a:rPr lang="sk-SK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TIA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grpSp>
        <p:nvGrpSpPr>
          <p:cNvPr id="25" name="Skupina 24">
            <a:extLst>
              <a:ext uri="{FF2B5EF4-FFF2-40B4-BE49-F238E27FC236}">
                <a16:creationId xmlns:a16="http://schemas.microsoft.com/office/drawing/2014/main" id="{2BF80C69-2A9F-00C7-350F-9E7BE39BA6E1}"/>
              </a:ext>
            </a:extLst>
          </p:cNvPr>
          <p:cNvGrpSpPr/>
          <p:nvPr/>
        </p:nvGrpSpPr>
        <p:grpSpPr>
          <a:xfrm>
            <a:off x="0" y="6389871"/>
            <a:ext cx="12194496" cy="465437"/>
            <a:chOff x="0" y="6392562"/>
            <a:chExt cx="12194496" cy="465437"/>
          </a:xfrm>
        </p:grpSpPr>
        <p:sp>
          <p:nvSpPr>
            <p:cNvPr id="26" name="Obdĺžnik 25">
              <a:extLst>
                <a:ext uri="{FF2B5EF4-FFF2-40B4-BE49-F238E27FC236}">
                  <a16:creationId xmlns:a16="http://schemas.microsoft.com/office/drawing/2014/main" id="{53652740-DC21-A735-BC65-634DD4E6E235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E7576835-A045-4DF7-B2B5-C88FA2838F6B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B0E6FCA0-A1DF-43E4-A587-846584774F73}"/>
              </a:ext>
            </a:extLst>
          </p:cNvPr>
          <p:cNvSpPr txBox="1"/>
          <p:nvPr/>
        </p:nvSpPr>
        <p:spPr>
          <a:xfrm>
            <a:off x="216092" y="1413562"/>
            <a:ext cx="1175981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b="1" dirty="0">
                <a:latin typeface="Century Gothic" panose="020B0502020202020204" pitchFamily="34" charset="0"/>
              </a:rPr>
              <a:t>Čo predchádzalo vytvoreniu nástroja TIA (Transfer </a:t>
            </a:r>
            <a:r>
              <a:rPr lang="sk-SK" b="1" dirty="0" err="1">
                <a:latin typeface="Century Gothic" panose="020B0502020202020204" pitchFamily="34" charset="0"/>
              </a:rPr>
              <a:t>Impact</a:t>
            </a:r>
            <a:r>
              <a:rPr lang="sk-SK" b="1" dirty="0">
                <a:latin typeface="Century Gothic" panose="020B0502020202020204" pitchFamily="34" charset="0"/>
              </a:rPr>
              <a:t> </a:t>
            </a:r>
            <a:r>
              <a:rPr lang="sk-SK" b="1" dirty="0" err="1">
                <a:latin typeface="Century Gothic" panose="020B0502020202020204" pitchFamily="34" charset="0"/>
              </a:rPr>
              <a:t>Assessment</a:t>
            </a:r>
            <a:r>
              <a:rPr lang="sk-SK" b="1" dirty="0">
                <a:latin typeface="Century Gothic" panose="020B0502020202020204" pitchFamily="34" charset="0"/>
              </a:rPr>
              <a:t>)? </a:t>
            </a:r>
          </a:p>
          <a:p>
            <a:pPr algn="just">
              <a:lnSpc>
                <a:spcPct val="150000"/>
              </a:lnSpc>
            </a:pPr>
            <a:endParaRPr lang="sk-SK" b="1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1650" dirty="0">
                <a:latin typeface="Century Gothic" panose="020B0502020202020204" pitchFamily="34" charset="0"/>
              </a:rPr>
              <a:t>16. Júla 2020 vydal </a:t>
            </a:r>
            <a:r>
              <a:rPr lang="sk-SK" sz="1650" b="1" u="sng" dirty="0">
                <a:latin typeface="Century Gothic" panose="020B0502020202020204" pitchFamily="34" charset="0"/>
              </a:rPr>
              <a:t>SDEÚ</a:t>
            </a:r>
            <a:r>
              <a:rPr lang="sk-SK" sz="1650" dirty="0">
                <a:latin typeface="Century Gothic" panose="020B0502020202020204" pitchFamily="34" charset="0"/>
              </a:rPr>
              <a:t> rozsudok vo veci C-311/18 známej ako </a:t>
            </a:r>
            <a:r>
              <a:rPr lang="sk-SK" sz="1650" b="1" i="1" dirty="0" err="1">
                <a:latin typeface="Century Gothic" panose="020B0502020202020204" pitchFamily="34" charset="0"/>
                <a:hlinkClick r:id="rId4"/>
              </a:rPr>
              <a:t>Schrems</a:t>
            </a:r>
            <a:r>
              <a:rPr lang="sk-SK" sz="1650" b="1" i="1" dirty="0">
                <a:latin typeface="Century Gothic" panose="020B0502020202020204" pitchFamily="34" charset="0"/>
                <a:hlinkClick r:id="rId4"/>
              </a:rPr>
              <a:t> II</a:t>
            </a:r>
            <a:r>
              <a:rPr lang="sk-SK" sz="1650" dirty="0">
                <a:latin typeface="Century Gothic" panose="020B0502020202020204" pitchFamily="34" charset="0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k-SK" sz="1650" dirty="0">
                <a:latin typeface="Century Gothic" panose="020B0502020202020204" pitchFamily="34" charset="0"/>
              </a:rPr>
              <a:t>V tomto prípade sa zaoberal tým, či štandardné zmluvné doložky Komisie (EU SCC), ktoré používal Facebook na prenosy dát do USA, sú ako také dostatočné.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k-SK" sz="1650" dirty="0">
                <a:latin typeface="Century Gothic" panose="020B0502020202020204" pitchFamily="34" charset="0"/>
              </a:rPr>
              <a:t>Nezrušil ich (ako predtým EU-US Privacy </a:t>
            </a:r>
            <a:r>
              <a:rPr lang="sk-SK" sz="1650" dirty="0" err="1">
                <a:latin typeface="Century Gothic" panose="020B0502020202020204" pitchFamily="34" charset="0"/>
              </a:rPr>
              <a:t>Schield</a:t>
            </a:r>
            <a:r>
              <a:rPr lang="sk-SK" sz="1650" dirty="0">
                <a:latin typeface="Century Gothic" panose="020B0502020202020204" pitchFamily="34" charset="0"/>
              </a:rPr>
              <a:t>), ale konštatoval, že samotné EU SCC nemusia stačiť, najmä ak je jasné, že sa v tretej krajine nedodržujú (USA). Ako také však môžu ďalej slúžiť.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k-SK" sz="1650" dirty="0">
                <a:latin typeface="Century Gothic" panose="020B0502020202020204" pitchFamily="34" charset="0"/>
              </a:rPr>
              <a:t>SDEÚ však vytvoril koncept tzv. „</a:t>
            </a:r>
            <a:r>
              <a:rPr lang="sk-SK" sz="1650" b="1" dirty="0" err="1">
                <a:latin typeface="Century Gothic" panose="020B0502020202020204" pitchFamily="34" charset="0"/>
              </a:rPr>
              <a:t>supplementary</a:t>
            </a:r>
            <a:r>
              <a:rPr lang="sk-SK" sz="1650" b="1" dirty="0">
                <a:latin typeface="Century Gothic" panose="020B0502020202020204" pitchFamily="34" charset="0"/>
              </a:rPr>
              <a:t> </a:t>
            </a:r>
            <a:r>
              <a:rPr lang="sk-SK" sz="1650" b="1" dirty="0" err="1">
                <a:latin typeface="Century Gothic" panose="020B0502020202020204" pitchFamily="34" charset="0"/>
              </a:rPr>
              <a:t>measures</a:t>
            </a:r>
            <a:r>
              <a:rPr lang="sk-SK" sz="1650" dirty="0">
                <a:latin typeface="Century Gothic" panose="020B0502020202020204" pitchFamily="34" charset="0"/>
              </a:rPr>
              <a:t>“ / „</a:t>
            </a:r>
            <a:r>
              <a:rPr lang="sk-SK" sz="1650" b="1" dirty="0">
                <a:latin typeface="Century Gothic" panose="020B0502020202020204" pitchFamily="34" charset="0"/>
              </a:rPr>
              <a:t>dodatočné opatrenia</a:t>
            </a:r>
            <a:r>
              <a:rPr lang="sk-SK" sz="1650" dirty="0">
                <a:latin typeface="Century Gothic" panose="020B0502020202020204" pitchFamily="34" charset="0"/>
              </a:rPr>
              <a:t>“, ktoré musíme pri prenosoch do všetkých 3. krajín hľadať s cieľom zodpovedania, či sú dodržané primerané záruky.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k-SK" sz="1650" dirty="0" err="1">
                <a:latin typeface="Century Gothic" panose="020B0502020202020204" pitchFamily="34" charset="0"/>
              </a:rPr>
              <a:t>T.j</a:t>
            </a:r>
            <a:r>
              <a:rPr lang="sk-SK" sz="1650" dirty="0">
                <a:latin typeface="Century Gothic" panose="020B0502020202020204" pitchFamily="34" charset="0"/>
              </a:rPr>
              <a:t>. samotné EU SCC nestačia, musíme odpovedať na to, či existujú dodatočné opatrenia. </a:t>
            </a:r>
          </a:p>
          <a:p>
            <a:pPr marL="285750" indent="-285750" algn="just">
              <a:buFontTx/>
              <a:buChar char="-"/>
            </a:pPr>
            <a:endParaRPr lang="sk-SK" sz="165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sz="165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Výbor (EDPB)</a:t>
            </a:r>
            <a:r>
              <a:rPr lang="sk-SK" sz="165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sk-SK" sz="165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 nadväznosti na to prijal odporúčania č. </a:t>
            </a:r>
            <a:r>
              <a:rPr lang="sk-SK" sz="165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1/2020</a:t>
            </a:r>
            <a:r>
              <a:rPr lang="sk-SK" sz="165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a č. </a:t>
            </a:r>
            <a:r>
              <a:rPr lang="sk-SK" sz="165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2/2020</a:t>
            </a:r>
            <a:r>
              <a:rPr lang="sk-SK" sz="1650" u="sng" dirty="0">
                <a:solidFill>
                  <a:srgbClr val="0563C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k-SK" sz="1650" dirty="0">
                <a:latin typeface="Century Gothic" panose="020B0502020202020204" pitchFamily="34" charset="0"/>
              </a:rPr>
              <a:t>V ktorých detailne definoval aj samotný proces „Transfer </a:t>
            </a:r>
            <a:r>
              <a:rPr lang="sk-SK" sz="1650" dirty="0" err="1">
                <a:latin typeface="Century Gothic" panose="020B0502020202020204" pitchFamily="34" charset="0"/>
              </a:rPr>
              <a:t>Impact</a:t>
            </a:r>
            <a:r>
              <a:rPr lang="sk-SK" sz="1650" dirty="0">
                <a:latin typeface="Century Gothic" panose="020B0502020202020204" pitchFamily="34" charset="0"/>
              </a:rPr>
              <a:t> </a:t>
            </a:r>
            <a:r>
              <a:rPr lang="sk-SK" sz="1650" dirty="0" err="1">
                <a:latin typeface="Century Gothic" panose="020B0502020202020204" pitchFamily="34" charset="0"/>
              </a:rPr>
              <a:t>Assessmentu</a:t>
            </a:r>
            <a:r>
              <a:rPr lang="sk-SK" sz="1650" dirty="0">
                <a:latin typeface="Century Gothic" panose="020B0502020202020204" pitchFamily="34" charset="0"/>
              </a:rPr>
              <a:t>“ aj jeho obsah;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k-SK" sz="1650" dirty="0">
                <a:latin typeface="Century Gothic" panose="020B0502020202020204" pitchFamily="34" charset="0"/>
              </a:rPr>
              <a:t>Definoval 7 </a:t>
            </a:r>
            <a:r>
              <a:rPr lang="sk-SK" sz="1650" dirty="0" err="1">
                <a:latin typeface="Century Gothic" panose="020B0502020202020204" pitchFamily="34" charset="0"/>
              </a:rPr>
              <a:t>scénarov</a:t>
            </a:r>
            <a:r>
              <a:rPr lang="sk-SK" sz="1650" dirty="0">
                <a:latin typeface="Century Gothic" panose="020B0502020202020204" pitchFamily="34" charset="0"/>
              </a:rPr>
              <a:t> (</a:t>
            </a:r>
            <a:r>
              <a:rPr lang="sk-SK" sz="1650" dirty="0" err="1">
                <a:latin typeface="Century Gothic" panose="020B0502020202020204" pitchFamily="34" charset="0"/>
              </a:rPr>
              <a:t>use</a:t>
            </a:r>
            <a:r>
              <a:rPr lang="sk-SK" sz="1650" dirty="0">
                <a:latin typeface="Century Gothic" panose="020B0502020202020204" pitchFamily="34" charset="0"/>
              </a:rPr>
              <a:t> </a:t>
            </a:r>
            <a:r>
              <a:rPr lang="sk-SK" sz="1650" dirty="0" err="1">
                <a:latin typeface="Century Gothic" panose="020B0502020202020204" pitchFamily="34" charset="0"/>
              </a:rPr>
              <a:t>cases</a:t>
            </a:r>
            <a:r>
              <a:rPr lang="sk-SK" sz="1650" dirty="0">
                <a:latin typeface="Century Gothic" panose="020B0502020202020204" pitchFamily="34" charset="0"/>
              </a:rPr>
              <a:t>), na ktorých ukazuje, kedy existujú dodatočné opatrenia a kedy nie;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sk-SK" sz="1650" b="1" dirty="0">
                <a:latin typeface="Century Gothic" panose="020B0502020202020204" pitchFamily="34" charset="0"/>
              </a:rPr>
              <a:t>Prvé 3 scenáre dnes definujú to, čo musíme splniť, aby sme mohli dáta do USA prenášať. </a:t>
            </a:r>
          </a:p>
          <a:p>
            <a:pPr lvl="1" algn="just"/>
            <a:endParaRPr lang="sk-SK" sz="1650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sk-SK" sz="1650" dirty="0">
                <a:latin typeface="Century Gothic" panose="020B0502020202020204" pitchFamily="34" charset="0"/>
              </a:rPr>
              <a:t>Samotné GDPR o TIA priamo nehovorí. Hovorí len o výsledku (čo musí byť splnené) cez všeobecné povinnosti pri prenosoch, z ktorých daný koncept vyplýva.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k-SK" sz="1700" u="sng" dirty="0">
              <a:solidFill>
                <a:srgbClr val="0563C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7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121082" y="-2692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2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3" name="BlokTextu 22">
            <a:extLst>
              <a:ext uri="{FF2B5EF4-FFF2-40B4-BE49-F238E27FC236}">
                <a16:creationId xmlns:a16="http://schemas.microsoft.com/office/drawing/2014/main" id="{116A1DAE-AF60-B12B-4551-4CED44ACDE7E}"/>
              </a:ext>
            </a:extLst>
          </p:cNvPr>
          <p:cNvSpPr txBox="1"/>
          <p:nvPr/>
        </p:nvSpPr>
        <p:spPr>
          <a:xfrm>
            <a:off x="222886" y="1570392"/>
            <a:ext cx="11609978" cy="63401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b="1" u="sng" dirty="0" err="1">
                <a:solidFill>
                  <a:schemeClr val="tx2"/>
                </a:solidFill>
                <a:latin typeface="Century Gothic" panose="020B0502020202020204" pitchFamily="34" charset="0"/>
              </a:rPr>
              <a:t>Navolávanie</a:t>
            </a:r>
            <a:r>
              <a:rPr lang="sk-SK" sz="14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 súhlasov</a:t>
            </a:r>
            <a:r>
              <a:rPr lang="sk-SK" sz="1400" dirty="0">
                <a:latin typeface="Century Gothic" panose="020B0502020202020204" pitchFamily="34" charset="0"/>
              </a:rPr>
              <a:t>. Odsek 4 pracuje s iným účelom pri </a:t>
            </a:r>
            <a:r>
              <a:rPr lang="sk-SK" sz="1400" dirty="0" err="1">
                <a:latin typeface="Century Gothic" panose="020B0502020202020204" pitchFamily="34" charset="0"/>
              </a:rPr>
              <a:t>navolávaní</a:t>
            </a:r>
            <a:r>
              <a:rPr lang="sk-SK" sz="1400" dirty="0">
                <a:latin typeface="Century Gothic" panose="020B0502020202020204" pitchFamily="34" charset="0"/>
              </a:rPr>
              <a:t>. Na všetkých iných miestach ZEK spomína „účely priameho marketingu“, ale pri </a:t>
            </a:r>
            <a:r>
              <a:rPr lang="sk-SK" sz="1400" dirty="0" err="1">
                <a:latin typeface="Century Gothic" panose="020B0502020202020204" pitchFamily="34" charset="0"/>
              </a:rPr>
              <a:t>navolávaní</a:t>
            </a:r>
            <a:r>
              <a:rPr lang="sk-SK" sz="1400" dirty="0">
                <a:latin typeface="Century Gothic" panose="020B0502020202020204" pitchFamily="34" charset="0"/>
              </a:rPr>
              <a:t> nie: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b="1" i="1" dirty="0">
                <a:latin typeface="Century Gothic" panose="020B0502020202020204" pitchFamily="34" charset="0"/>
              </a:rPr>
              <a:t>„Na </a:t>
            </a:r>
            <a:r>
              <a:rPr lang="sk-SK" sz="1400" b="1" i="1" u="sng" dirty="0">
                <a:latin typeface="Century Gothic" panose="020B0502020202020204" pitchFamily="34" charset="0"/>
              </a:rPr>
              <a:t>účely získania predchádzajúceho súhlasu </a:t>
            </a:r>
            <a:r>
              <a:rPr lang="sk-SK" sz="1400" b="1" i="1" dirty="0">
                <a:latin typeface="Century Gothic" panose="020B0502020202020204" pitchFamily="34" charset="0"/>
              </a:rPr>
              <a:t>je zakázané používanie automatických volacích a komunikačných systémov bez ľudského zásahu, telefaxu, elektronickej pošty a služby krátkych správ.“ 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b="1" i="1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Podľa rozhodnutí Úradu na ochranu osobných údajov (aj s pred GDPR aj po) ako aj podľa viacerých rozhodnutí zahraničných dozorných orgánov (viď Honda – ICO) je </a:t>
            </a:r>
            <a:r>
              <a:rPr lang="sk-SK" sz="1400" dirty="0" err="1">
                <a:latin typeface="Century Gothic" panose="020B0502020202020204" pitchFamily="34" charset="0"/>
              </a:rPr>
              <a:t>navolávanie</a:t>
            </a:r>
            <a:r>
              <a:rPr lang="sk-SK" sz="1400" dirty="0">
                <a:latin typeface="Century Gothic" panose="020B0502020202020204" pitchFamily="34" charset="0"/>
              </a:rPr>
              <a:t> čísiel s cieľom získať súhlas alebo „odvolať námietku“ súčasťou nevyžiadanej komunikácie na účely priameho marketingu. Platia teda naň rovnaké pravidlá. 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Preváži Vám oprávnený záujem na </a:t>
            </a:r>
            <a:r>
              <a:rPr lang="sk-SK" sz="1400" dirty="0" err="1">
                <a:latin typeface="Century Gothic" panose="020B0502020202020204" pitchFamily="34" charset="0"/>
              </a:rPr>
              <a:t>navolávaní</a:t>
            </a:r>
            <a:r>
              <a:rPr lang="sk-SK" sz="1400" dirty="0">
                <a:latin typeface="Century Gothic" panose="020B0502020202020204" pitchFamily="34" charset="0"/>
              </a:rPr>
              <a:t> osôb:</a:t>
            </a:r>
          </a:p>
          <a:p>
            <a:pPr marL="819150" lvl="1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Ktoré o Vás a Vašej spoločnosti nikdy nepočuli a ich čísla máte od tretej strany alebo z verejných zdrojov?</a:t>
            </a:r>
          </a:p>
          <a:p>
            <a:pPr marL="819150" lvl="1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Ktoré sa zapísali na </a:t>
            </a:r>
            <a:r>
              <a:rPr lang="sk-SK" sz="1400" dirty="0" err="1">
                <a:latin typeface="Century Gothic" panose="020B0502020202020204" pitchFamily="34" charset="0"/>
              </a:rPr>
              <a:t>Robinsonov</a:t>
            </a:r>
            <a:r>
              <a:rPr lang="sk-SK" sz="1400" dirty="0">
                <a:latin typeface="Century Gothic" panose="020B0502020202020204" pitchFamily="34" charset="0"/>
              </a:rPr>
              <a:t> zoznam alebo Vám dali námietku proti marketingu v minulosti? </a:t>
            </a:r>
          </a:p>
          <a:p>
            <a:pPr marL="819150" lvl="1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Ktorí Vám v minulosti odvolali súhlas na marketing? </a:t>
            </a:r>
          </a:p>
          <a:p>
            <a:pPr marL="819150" lvl="1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Ktoré sú síce Vašim klientom, ale nikdy nemali reálnu možnosť namietať proti marketingu ani o nej neboli informovaní? </a:t>
            </a:r>
          </a:p>
          <a:p>
            <a:pPr marL="819150" lvl="1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lvl="1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b="1" dirty="0" err="1">
                <a:latin typeface="Century Gothic" panose="020B0502020202020204" pitchFamily="34" charset="0"/>
              </a:rPr>
              <a:t>Navolávanie</a:t>
            </a:r>
            <a:r>
              <a:rPr lang="sk-SK" sz="1400" b="1" dirty="0">
                <a:latin typeface="Century Gothic" panose="020B0502020202020204" pitchFamily="34" charset="0"/>
              </a:rPr>
              <a:t> súhlasov len veľmi ťažko prejde cez balančný test oprávneného záujmu podľa GDPR. Posudzujte to veľmi opatrne, viď primerané očakávania dotknutých osôb. </a:t>
            </a:r>
          </a:p>
          <a:p>
            <a:pPr marL="361950" lvl="1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b="1" dirty="0">
              <a:latin typeface="Century Gothic" panose="020B0502020202020204" pitchFamily="34" charset="0"/>
            </a:endParaRPr>
          </a:p>
          <a:p>
            <a:pPr marL="361950" lvl="1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b="1" dirty="0">
                <a:latin typeface="Century Gothic" panose="020B0502020202020204" pitchFamily="34" charset="0"/>
              </a:rPr>
              <a:t>Zároveň, ak raz osoba dala námietku proti marketingu alebo sa zapísala na </a:t>
            </a:r>
            <a:r>
              <a:rPr lang="sk-SK" sz="1400" b="1" dirty="0" err="1">
                <a:latin typeface="Century Gothic" panose="020B0502020202020204" pitchFamily="34" charset="0"/>
              </a:rPr>
              <a:t>Robinsonov</a:t>
            </a:r>
            <a:r>
              <a:rPr lang="sk-SK" sz="1400" b="1" dirty="0">
                <a:latin typeface="Century Gothic" panose="020B0502020202020204" pitchFamily="34" charset="0"/>
              </a:rPr>
              <a:t> zoznam, GDPR vylučuje ju v budúcnosti „</a:t>
            </a:r>
            <a:r>
              <a:rPr lang="sk-SK" sz="1400" b="1" dirty="0" err="1">
                <a:latin typeface="Century Gothic" panose="020B0502020202020204" pitchFamily="34" charset="0"/>
              </a:rPr>
              <a:t>navolávať</a:t>
            </a:r>
            <a:r>
              <a:rPr lang="sk-SK" sz="1400" b="1" dirty="0">
                <a:latin typeface="Century Gothic" panose="020B0502020202020204" pitchFamily="34" charset="0"/>
              </a:rPr>
              <a:t>“ v zmysle čl. 21 GDPR. Ide o účinky námietky proti marketingu – marketing končí okamžite.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  <a:ea typeface="+mn-lt"/>
              <a:cs typeface="+mn-lt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01DD021-15AC-4C7B-805E-9233A41F1454}"/>
              </a:ext>
            </a:extLst>
          </p:cNvPr>
          <p:cNvSpPr txBox="1"/>
          <p:nvPr/>
        </p:nvSpPr>
        <p:spPr>
          <a:xfrm>
            <a:off x="68389" y="278319"/>
            <a:ext cx="888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6. Zákon o elektronických komunikáciách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86A28CB-2F37-56C1-7DD2-995050C5D41C}"/>
              </a:ext>
            </a:extLst>
          </p:cNvPr>
          <p:cNvGrpSpPr/>
          <p:nvPr/>
        </p:nvGrpSpPr>
        <p:grpSpPr>
          <a:xfrm>
            <a:off x="141260" y="6622589"/>
            <a:ext cx="12194496" cy="465437"/>
            <a:chOff x="121082" y="6541876"/>
            <a:chExt cx="12194496" cy="465437"/>
          </a:xfrm>
        </p:grpSpPr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9513E1A9-6791-9C4B-4497-0050BFD3D348}"/>
                </a:ext>
              </a:extLst>
            </p:cNvPr>
            <p:cNvSpPr/>
            <p:nvPr/>
          </p:nvSpPr>
          <p:spPr>
            <a:xfrm>
              <a:off x="121082" y="6541876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BlokTextu 7">
              <a:extLst>
                <a:ext uri="{FF2B5EF4-FFF2-40B4-BE49-F238E27FC236}">
                  <a16:creationId xmlns:a16="http://schemas.microsoft.com/office/drawing/2014/main" id="{031C8BB0-BBB3-6D59-9722-0A268BCA309D}"/>
                </a:ext>
              </a:extLst>
            </p:cNvPr>
            <p:cNvSpPr txBox="1"/>
            <p:nvPr/>
          </p:nvSpPr>
          <p:spPr>
            <a:xfrm>
              <a:off x="5421150" y="6626020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274ED2AD-AF97-73BD-BA3A-8AAA09AC0441}"/>
              </a:ext>
            </a:extLst>
          </p:cNvPr>
          <p:cNvSpPr txBox="1"/>
          <p:nvPr/>
        </p:nvSpPr>
        <p:spPr>
          <a:xfrm>
            <a:off x="141260" y="1239525"/>
            <a:ext cx="10472238" cy="389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sk-SK" b="1" dirty="0">
                <a:latin typeface="Century Gothic" panose="020B0502020202020204" pitchFamily="34" charset="0"/>
              </a:rPr>
              <a:t>Problematické body § 116 ZEK </a:t>
            </a:r>
            <a:endParaRPr lang="sk-SK" sz="1800" b="1" i="0" u="none" strike="noStrike" baseline="0" dirty="0">
              <a:latin typeface="Century Gothic" panose="020B0502020202020204" pitchFamily="34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A73EC864-AD39-FF74-AAAD-28F794EA681C}"/>
              </a:ext>
            </a:extLst>
          </p:cNvPr>
          <p:cNvSpPr txBox="1"/>
          <p:nvPr/>
        </p:nvSpPr>
        <p:spPr>
          <a:xfrm>
            <a:off x="200212" y="6735938"/>
            <a:ext cx="102262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100" b="1" dirty="0">
                <a:latin typeface="Roboto Slab" pitchFamily="2" charset="0"/>
              </a:rPr>
              <a:t>„</a:t>
            </a:r>
            <a:r>
              <a:rPr lang="sk-SK" sz="1100" b="1" i="0" dirty="0">
                <a:effectLst/>
                <a:latin typeface="Roboto Slab" pitchFamily="2" charset="0"/>
              </a:rPr>
              <a:t>Ak by sme to prirovnali k inému zásahu do súkromia, je to ako vykopnúť dvere na byte a spýtať sa, či je možné vstúpiť.“</a:t>
            </a:r>
            <a:endParaRPr lang="sk-SK" sz="1100" b="1" dirty="0"/>
          </a:p>
        </p:txBody>
      </p:sp>
    </p:spTree>
    <p:extLst>
      <p:ext uri="{BB962C8B-B14F-4D97-AF65-F5344CB8AC3E}">
        <p14:creationId xmlns:p14="http://schemas.microsoft.com/office/powerpoint/2010/main" val="1394310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121082" y="-2692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2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3" name="BlokTextu 22">
            <a:extLst>
              <a:ext uri="{FF2B5EF4-FFF2-40B4-BE49-F238E27FC236}">
                <a16:creationId xmlns:a16="http://schemas.microsoft.com/office/drawing/2014/main" id="{116A1DAE-AF60-B12B-4551-4CED44ACDE7E}"/>
              </a:ext>
            </a:extLst>
          </p:cNvPr>
          <p:cNvSpPr txBox="1"/>
          <p:nvPr/>
        </p:nvSpPr>
        <p:spPr>
          <a:xfrm>
            <a:off x="222886" y="1570392"/>
            <a:ext cx="11609978" cy="69865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Kontaktovanie FO podnikateľov a PO na zverejnené </a:t>
            </a:r>
            <a:r>
              <a:rPr lang="sk-SK" sz="1400" b="1" u="sng" dirty="0" err="1">
                <a:solidFill>
                  <a:schemeClr val="tx2"/>
                </a:solidFill>
                <a:latin typeface="Century Gothic" panose="020B0502020202020204" pitchFamily="34" charset="0"/>
              </a:rPr>
              <a:t>kontkatné</a:t>
            </a:r>
            <a:r>
              <a:rPr lang="sk-SK" sz="14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 údaje.</a:t>
            </a:r>
            <a:r>
              <a:rPr lang="sk-SK" sz="1400" dirty="0">
                <a:latin typeface="Century Gothic" panose="020B0502020202020204" pitchFamily="34" charset="0"/>
              </a:rPr>
              <a:t> 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Z neznámych dôvodov živnostníci majú v § 116 ZEK výrazne horšie postavenie ako spotrebitelia, pričom niečo takéto nedovoľuje ani GDPR (ide stále o rovnaké dotknuté osoby) ani </a:t>
            </a:r>
            <a:r>
              <a:rPr lang="sk-SK" sz="1400" dirty="0" err="1">
                <a:latin typeface="Century Gothic" panose="020B0502020202020204" pitchFamily="34" charset="0"/>
              </a:rPr>
              <a:t>ePrivacy</a:t>
            </a:r>
            <a:r>
              <a:rPr lang="sk-SK" sz="1400" dirty="0">
                <a:latin typeface="Century Gothic" panose="020B0502020202020204" pitchFamily="34" charset="0"/>
              </a:rPr>
              <a:t> smernica (tá umožňuje špecifický režim pre právnické osoby). 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Náš názor je, že ide o protiústavnú diskrimináciu FO – podnikateľov, ale aj PO, pretože aj tie si zasluhujú primeranú ochranu podľa </a:t>
            </a:r>
            <a:r>
              <a:rPr lang="sk-SK" sz="1400" dirty="0" err="1">
                <a:latin typeface="Century Gothic" panose="020B0502020202020204" pitchFamily="34" charset="0"/>
              </a:rPr>
              <a:t>ePrivacy</a:t>
            </a:r>
            <a:r>
              <a:rPr lang="sk-SK" sz="1400" dirty="0">
                <a:latin typeface="Century Gothic" panose="020B0502020202020204" pitchFamily="34" charset="0"/>
              </a:rPr>
              <a:t> smernice. </a:t>
            </a: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Na tieto osoby a prípady, kedy kontaktujete osobu na zverejnené kontaktné údaje nie je potrebné: </a:t>
            </a:r>
          </a:p>
          <a:p>
            <a:pPr marL="1276350" lvl="2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Používať marketingovú predvoľbu +888 </a:t>
            </a:r>
            <a:r>
              <a:rPr lang="sk-SK" sz="1400" b="1" dirty="0">
                <a:latin typeface="Century Gothic" panose="020B0502020202020204" pitchFamily="34" charset="0"/>
              </a:rPr>
              <a:t>(prečo?)</a:t>
            </a:r>
            <a:r>
              <a:rPr lang="sk-SK" sz="1400" dirty="0">
                <a:latin typeface="Century Gothic" panose="020B0502020202020204" pitchFamily="34" charset="0"/>
              </a:rPr>
              <a:t>; </a:t>
            </a:r>
          </a:p>
          <a:p>
            <a:pPr marL="1276350" lvl="2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Pýtať si súhlas na </a:t>
            </a:r>
            <a:r>
              <a:rPr lang="sk-SK" sz="1400" dirty="0" err="1">
                <a:latin typeface="Century Gothic" panose="020B0502020202020204" pitchFamily="34" charset="0"/>
              </a:rPr>
              <a:t>spamovanie</a:t>
            </a:r>
            <a:r>
              <a:rPr lang="sk-SK" sz="1400" dirty="0">
                <a:latin typeface="Century Gothic" panose="020B0502020202020204" pitchFamily="34" charset="0"/>
              </a:rPr>
              <a:t> emailom. </a:t>
            </a:r>
          </a:p>
          <a:p>
            <a:pPr lvl="2" algn="just">
              <a:buClr>
                <a:schemeClr val="tx1"/>
              </a:buClr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lvl="2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§ 116 ods. 15 teda dovoľuje novú výnimku – zasielať email spam bez súhlasu na zverejnený email FO-podnikateľov a právnických osôb. </a:t>
            </a:r>
          </a:p>
          <a:p>
            <a:pPr marL="361950" lvl="2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lvl="2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dirty="0">
                <a:latin typeface="Century Gothic" panose="020B0502020202020204" pitchFamily="34" charset="0"/>
              </a:rPr>
              <a:t>Jedna vec je, že ZEK niečo také dovolí, ale druhá vec je, že ak ide o spracúvanie osobných údajov (pri živnostníkoch určite, pri PO možno), tak musíte prejsť cez balančný test na prevahu oprávneného záujmu. </a:t>
            </a:r>
          </a:p>
          <a:p>
            <a:pPr marL="361950" lvl="2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lvl="2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b="1" dirty="0">
                <a:latin typeface="Century Gothic" panose="020B0502020202020204" pitchFamily="34" charset="0"/>
              </a:rPr>
              <a:t>Prejde niečo takéto podľa Vás? </a:t>
            </a:r>
          </a:p>
          <a:p>
            <a:pPr marL="361950" lvl="2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b="1" dirty="0">
              <a:latin typeface="Century Gothic" panose="020B0502020202020204" pitchFamily="34" charset="0"/>
            </a:endParaRPr>
          </a:p>
          <a:p>
            <a:pPr marL="361950" lvl="2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sk-SK" sz="1400" b="1" dirty="0">
                <a:latin typeface="Century Gothic" panose="020B0502020202020204" pitchFamily="34" charset="0"/>
              </a:rPr>
              <a:t>Ďalšia otázka, ako si viete overiť, že dané telefónne číslo alebo email patrí živnostníkovi alebo firme? </a:t>
            </a:r>
          </a:p>
          <a:p>
            <a:pPr lvl="2" algn="just">
              <a:buClr>
                <a:schemeClr val="tx1"/>
              </a:buClr>
            </a:pPr>
            <a:endParaRPr lang="sk-SK" sz="1400" dirty="0">
              <a:latin typeface="Century Gothic" panose="020B0502020202020204" pitchFamily="34" charset="0"/>
            </a:endParaRPr>
          </a:p>
          <a:p>
            <a:pPr marL="1276350" lvl="2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b="1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b="1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361950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dirty="0">
              <a:latin typeface="Century Gothic" panose="020B0502020202020204" pitchFamily="34" charset="0"/>
              <a:ea typeface="+mn-lt"/>
              <a:cs typeface="+mn-lt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01DD021-15AC-4C7B-805E-9233A41F1454}"/>
              </a:ext>
            </a:extLst>
          </p:cNvPr>
          <p:cNvSpPr txBox="1"/>
          <p:nvPr/>
        </p:nvSpPr>
        <p:spPr>
          <a:xfrm>
            <a:off x="68389" y="278319"/>
            <a:ext cx="888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6. Zákon o elektronických komunikáciách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86A28CB-2F37-56C1-7DD2-995050C5D41C}"/>
              </a:ext>
            </a:extLst>
          </p:cNvPr>
          <p:cNvGrpSpPr/>
          <p:nvPr/>
        </p:nvGrpSpPr>
        <p:grpSpPr>
          <a:xfrm>
            <a:off x="141260" y="6622589"/>
            <a:ext cx="12194496" cy="465437"/>
            <a:chOff x="121082" y="6541876"/>
            <a:chExt cx="12194496" cy="465437"/>
          </a:xfrm>
        </p:grpSpPr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9513E1A9-6791-9C4B-4497-0050BFD3D348}"/>
                </a:ext>
              </a:extLst>
            </p:cNvPr>
            <p:cNvSpPr/>
            <p:nvPr/>
          </p:nvSpPr>
          <p:spPr>
            <a:xfrm>
              <a:off x="121082" y="6541876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BlokTextu 7">
              <a:extLst>
                <a:ext uri="{FF2B5EF4-FFF2-40B4-BE49-F238E27FC236}">
                  <a16:creationId xmlns:a16="http://schemas.microsoft.com/office/drawing/2014/main" id="{031C8BB0-BBB3-6D59-9722-0A268BCA309D}"/>
                </a:ext>
              </a:extLst>
            </p:cNvPr>
            <p:cNvSpPr txBox="1"/>
            <p:nvPr/>
          </p:nvSpPr>
          <p:spPr>
            <a:xfrm>
              <a:off x="5421150" y="6626020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274ED2AD-AF97-73BD-BA3A-8AAA09AC0441}"/>
              </a:ext>
            </a:extLst>
          </p:cNvPr>
          <p:cNvSpPr txBox="1"/>
          <p:nvPr/>
        </p:nvSpPr>
        <p:spPr>
          <a:xfrm>
            <a:off x="141260" y="1239525"/>
            <a:ext cx="10472238" cy="389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sk-SK" b="1" dirty="0">
                <a:latin typeface="Century Gothic" panose="020B0502020202020204" pitchFamily="34" charset="0"/>
              </a:rPr>
              <a:t>Problematické body § 116 ZEK </a:t>
            </a:r>
            <a:endParaRPr lang="sk-SK" sz="1800" b="1" i="0" u="none" strike="noStrike" baseline="0" dirty="0">
              <a:latin typeface="Century Gothic" panose="020B0502020202020204" pitchFamily="34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8C2678C3-BB55-2F2E-840F-D0E0215AFBE8}"/>
              </a:ext>
            </a:extLst>
          </p:cNvPr>
          <p:cNvSpPr txBox="1"/>
          <p:nvPr/>
        </p:nvSpPr>
        <p:spPr>
          <a:xfrm>
            <a:off x="308694" y="6706733"/>
            <a:ext cx="91223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b="1" dirty="0">
                <a:latin typeface="Roboto Slab" pitchFamily="2" charset="0"/>
              </a:rPr>
              <a:t>„</a:t>
            </a:r>
            <a:r>
              <a:rPr lang="sk-SK" sz="1200" b="1" i="0" dirty="0">
                <a:effectLst/>
                <a:latin typeface="Roboto Slab" pitchFamily="2" charset="0"/>
              </a:rPr>
              <a:t>Ak niečo z toho, radšej len na formát </a:t>
            </a:r>
            <a:r>
              <a:rPr lang="sk-SK" sz="1200" b="1" i="0" dirty="0">
                <a:effectLst/>
                <a:latin typeface="Roboto Slab" pitchFamily="2" charset="0"/>
                <a:hlinkClick r:id="rId4"/>
              </a:rPr>
              <a:t>info@firma.sk</a:t>
            </a:r>
            <a:r>
              <a:rPr lang="sk-SK" sz="1200" b="1" i="0" dirty="0">
                <a:effectLst/>
                <a:latin typeface="Roboto Slab" pitchFamily="2" charset="0"/>
              </a:rPr>
              <a:t>, a to len ak ide o väčšiu firmu, nie 1-osobovú s.r.o.“</a:t>
            </a:r>
            <a:endParaRPr lang="sk-SK" sz="1200" b="1" dirty="0"/>
          </a:p>
        </p:txBody>
      </p:sp>
    </p:spTree>
    <p:extLst>
      <p:ext uri="{BB962C8B-B14F-4D97-AF65-F5344CB8AC3E}">
        <p14:creationId xmlns:p14="http://schemas.microsoft.com/office/powerpoint/2010/main" val="109462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121082" y="-2692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2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C01DD021-15AC-4C7B-805E-9233A41F1454}"/>
              </a:ext>
            </a:extLst>
          </p:cNvPr>
          <p:cNvSpPr txBox="1"/>
          <p:nvPr/>
        </p:nvSpPr>
        <p:spPr>
          <a:xfrm>
            <a:off x="68389" y="278319"/>
            <a:ext cx="888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6. Zákon o elektronických komunikáciách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86A28CB-2F37-56C1-7DD2-995050C5D41C}"/>
              </a:ext>
            </a:extLst>
          </p:cNvPr>
          <p:cNvGrpSpPr/>
          <p:nvPr/>
        </p:nvGrpSpPr>
        <p:grpSpPr>
          <a:xfrm>
            <a:off x="141260" y="6579681"/>
            <a:ext cx="12194496" cy="465437"/>
            <a:chOff x="121082" y="6541876"/>
            <a:chExt cx="12194496" cy="465437"/>
          </a:xfrm>
        </p:grpSpPr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9513E1A9-6791-9C4B-4497-0050BFD3D348}"/>
                </a:ext>
              </a:extLst>
            </p:cNvPr>
            <p:cNvSpPr/>
            <p:nvPr/>
          </p:nvSpPr>
          <p:spPr>
            <a:xfrm>
              <a:off x="121082" y="6541876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BlokTextu 7">
              <a:extLst>
                <a:ext uri="{FF2B5EF4-FFF2-40B4-BE49-F238E27FC236}">
                  <a16:creationId xmlns:a16="http://schemas.microsoft.com/office/drawing/2014/main" id="{031C8BB0-BBB3-6D59-9722-0A268BCA309D}"/>
                </a:ext>
              </a:extLst>
            </p:cNvPr>
            <p:cNvSpPr txBox="1"/>
            <p:nvPr/>
          </p:nvSpPr>
          <p:spPr>
            <a:xfrm>
              <a:off x="5421150" y="6626020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274ED2AD-AF97-73BD-BA3A-8AAA09AC0441}"/>
              </a:ext>
            </a:extLst>
          </p:cNvPr>
          <p:cNvSpPr txBox="1"/>
          <p:nvPr/>
        </p:nvSpPr>
        <p:spPr>
          <a:xfrm>
            <a:off x="141260" y="1239525"/>
            <a:ext cx="10472238" cy="389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sk-SK" sz="1800" b="1" i="0" u="none" strike="noStrike" baseline="0" dirty="0">
                <a:latin typeface="Century Gothic" panose="020B0502020202020204" pitchFamily="34" charset="0"/>
              </a:rPr>
              <a:t>Novela zákona o elektronických komunikáciách v MPK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F15192F-327E-6B9D-64B5-F39DB9DC2280}"/>
              </a:ext>
            </a:extLst>
          </p:cNvPr>
          <p:cNvSpPr txBox="1"/>
          <p:nvPr/>
        </p:nvSpPr>
        <p:spPr>
          <a:xfrm>
            <a:off x="93756" y="1629440"/>
            <a:ext cx="1175981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sk-SK" sz="1600" b="1" dirty="0">
                <a:latin typeface="Century Gothic" panose="020B0502020202020204" pitchFamily="34" charset="0"/>
              </a:rPr>
              <a:t>Doplnenie režimu výnimiek vlastných tovarov a služieb podľa ods. 14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</a:rPr>
              <a:t>Odstraňuje sa „poskytnúť možnosť odmietnuť také použitie </a:t>
            </a:r>
            <a:r>
              <a:rPr lang="sk-SK" sz="1600" b="1" u="sng" dirty="0">
                <a:latin typeface="Century Gothic" panose="020B0502020202020204" pitchFamily="34" charset="0"/>
              </a:rPr>
              <a:t>v čase získania </a:t>
            </a:r>
            <a:r>
              <a:rPr lang="sk-SK" sz="1600" dirty="0">
                <a:latin typeface="Century Gothic" panose="020B0502020202020204" pitchFamily="34" charset="0"/>
              </a:rPr>
              <a:t>a </a:t>
            </a:r>
            <a:r>
              <a:rPr lang="sk-SK" sz="1600" b="1" u="sng" dirty="0">
                <a:latin typeface="Century Gothic" panose="020B0502020202020204" pitchFamily="34" charset="0"/>
              </a:rPr>
              <a:t>pri každom použití</a:t>
            </a:r>
            <a:r>
              <a:rPr lang="sk-SK" sz="1600" dirty="0">
                <a:latin typeface="Century Gothic" panose="020B0502020202020204" pitchFamily="34" charset="0"/>
              </a:rPr>
              <a:t>“;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</a:rPr>
              <a:t>Zavádza sa „povinnosť uviesť informáciu o tom, ako je možné odmietnuť“ osoby ktorá údaje získava.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</a:rPr>
              <a:t>Stále to však platí aj pri získavaní aj pri </a:t>
            </a:r>
            <a:r>
              <a:rPr lang="sk-SK" sz="1600" dirty="0" err="1">
                <a:latin typeface="Century Gothic" panose="020B0502020202020204" pitchFamily="34" charset="0"/>
              </a:rPr>
              <a:t>kontkatovaní</a:t>
            </a:r>
            <a:r>
              <a:rPr lang="sk-SK" sz="1600" dirty="0">
                <a:latin typeface="Century Gothic" panose="020B0502020202020204" pitchFamily="34" charset="0"/>
              </a:rPr>
              <a:t>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</a:rPr>
              <a:t>Nie je jasné čo je dôvodom zmeny; </a:t>
            </a:r>
          </a:p>
          <a:p>
            <a:pPr algn="just">
              <a:buClr>
                <a:schemeClr val="tx1"/>
              </a:buClr>
            </a:pPr>
            <a:endParaRPr lang="sk-SK" sz="1600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</a:rPr>
              <a:t>Možno je zmena to, že sa hovorí o povinnosti  osoby, ktorá vykonáva marketing. </a:t>
            </a:r>
          </a:p>
          <a:p>
            <a:pPr marL="7429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b="1" dirty="0">
                <a:latin typeface="Century Gothic" panose="020B0502020202020204" pitchFamily="34" charset="0"/>
              </a:rPr>
              <a:t>To je kto?  </a:t>
            </a:r>
          </a:p>
          <a:p>
            <a:pPr marL="7429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b="1" dirty="0">
                <a:latin typeface="Century Gothic" panose="020B0502020202020204" pitchFamily="34" charset="0"/>
              </a:rPr>
              <a:t>Prevádzkovateľ alebo sprostredkovateľ? 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5C48BF2C-C6B4-4515-260D-11194EEB0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488" y="3522215"/>
            <a:ext cx="7229512" cy="302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72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121082" y="-2692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2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C01DD021-15AC-4C7B-805E-9233A41F1454}"/>
              </a:ext>
            </a:extLst>
          </p:cNvPr>
          <p:cNvSpPr txBox="1"/>
          <p:nvPr/>
        </p:nvSpPr>
        <p:spPr>
          <a:xfrm>
            <a:off x="68389" y="278319"/>
            <a:ext cx="888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6. Zákon o elektronických komunikáciách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86A28CB-2F37-56C1-7DD2-995050C5D41C}"/>
              </a:ext>
            </a:extLst>
          </p:cNvPr>
          <p:cNvGrpSpPr/>
          <p:nvPr/>
        </p:nvGrpSpPr>
        <p:grpSpPr>
          <a:xfrm>
            <a:off x="109886" y="6562481"/>
            <a:ext cx="12194496" cy="465437"/>
            <a:chOff x="121082" y="6541876"/>
            <a:chExt cx="12194496" cy="465437"/>
          </a:xfrm>
        </p:grpSpPr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9513E1A9-6791-9C4B-4497-0050BFD3D348}"/>
                </a:ext>
              </a:extLst>
            </p:cNvPr>
            <p:cNvSpPr/>
            <p:nvPr/>
          </p:nvSpPr>
          <p:spPr>
            <a:xfrm>
              <a:off x="121082" y="6541876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BlokTextu 7">
              <a:extLst>
                <a:ext uri="{FF2B5EF4-FFF2-40B4-BE49-F238E27FC236}">
                  <a16:creationId xmlns:a16="http://schemas.microsoft.com/office/drawing/2014/main" id="{031C8BB0-BBB3-6D59-9722-0A268BCA309D}"/>
                </a:ext>
              </a:extLst>
            </p:cNvPr>
            <p:cNvSpPr txBox="1"/>
            <p:nvPr/>
          </p:nvSpPr>
          <p:spPr>
            <a:xfrm>
              <a:off x="5421150" y="6626020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274ED2AD-AF97-73BD-BA3A-8AAA09AC0441}"/>
              </a:ext>
            </a:extLst>
          </p:cNvPr>
          <p:cNvSpPr txBox="1"/>
          <p:nvPr/>
        </p:nvSpPr>
        <p:spPr>
          <a:xfrm>
            <a:off x="141260" y="1239525"/>
            <a:ext cx="10472238" cy="389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sk-SK" sz="1800" b="1" i="0" u="none" strike="noStrike" baseline="0" dirty="0">
                <a:latin typeface="Century Gothic" panose="020B0502020202020204" pitchFamily="34" charset="0"/>
              </a:rPr>
              <a:t>Novela zákona o elektronických komunikáciách v MPK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B3DD3B2-7CC9-922C-BF2D-A7297A5DD85E}"/>
              </a:ext>
            </a:extLst>
          </p:cNvPr>
          <p:cNvSpPr txBox="1"/>
          <p:nvPr/>
        </p:nvSpPr>
        <p:spPr>
          <a:xfrm>
            <a:off x="109886" y="1713584"/>
            <a:ext cx="11759815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sk-SK" sz="1400" b="1" dirty="0">
                <a:latin typeface="Century Gothic" panose="020B0502020202020204" pitchFamily="34" charset="0"/>
              </a:rPr>
              <a:t>Doplnenie režimu výnimiek vlastných tovarov a služieb podľa ods. 15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latin typeface="Century Gothic" panose="020B0502020202020204" pitchFamily="34" charset="0"/>
              </a:rPr>
              <a:t>Tento režim sa netýka </a:t>
            </a:r>
            <a:r>
              <a:rPr lang="sk-SK" sz="1400" dirty="0" err="1">
                <a:latin typeface="Century Gothic" panose="020B0502020202020204" pitchFamily="34" charset="0"/>
              </a:rPr>
              <a:t>telemarketingu</a:t>
            </a:r>
            <a:r>
              <a:rPr lang="sk-SK" sz="1400" dirty="0">
                <a:latin typeface="Century Gothic" panose="020B0502020202020204" pitchFamily="34" charset="0"/>
              </a:rPr>
              <a:t> a volaní ale len elektronickej pošty, </a:t>
            </a:r>
          </a:p>
          <a:p>
            <a:pPr algn="just">
              <a:buClr>
                <a:schemeClr val="tx1"/>
              </a:buClr>
            </a:pPr>
            <a:r>
              <a:rPr lang="sk-SK" sz="1400" dirty="0">
                <a:latin typeface="Century Gothic" panose="020B0502020202020204" pitchFamily="34" charset="0"/>
              </a:rPr>
              <a:t>       SMS a MMS – režim čl. 13 ods. 2 </a:t>
            </a:r>
            <a:r>
              <a:rPr lang="sk-SK" sz="1400" dirty="0" err="1">
                <a:latin typeface="Century Gothic" panose="020B0502020202020204" pitchFamily="34" charset="0"/>
              </a:rPr>
              <a:t>ePrivacy</a:t>
            </a:r>
            <a:r>
              <a:rPr lang="sk-SK" sz="1400" dirty="0">
                <a:latin typeface="Century Gothic" panose="020B0502020202020204" pitchFamily="34" charset="0"/>
              </a:rPr>
              <a:t> smernice;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latin typeface="Century Gothic" panose="020B0502020202020204" pitchFamily="34" charset="0"/>
              </a:rPr>
              <a:t>Režim zostáva zachovaný iba sa dopĺňa lehota 5 pracovných dní na </a:t>
            </a:r>
            <a:r>
              <a:rPr lang="sk-SK" sz="1400" b="1" dirty="0">
                <a:latin typeface="Century Gothic" panose="020B0502020202020204" pitchFamily="34" charset="0"/>
              </a:rPr>
              <a:t>„potvrdenie námietky“</a:t>
            </a:r>
          </a:p>
          <a:p>
            <a:pPr algn="just">
              <a:buClr>
                <a:schemeClr val="tx1"/>
              </a:buClr>
            </a:pPr>
            <a:endParaRPr lang="sk-SK" sz="1400" b="1" dirty="0">
              <a:latin typeface="Century Gothic" panose="020B0502020202020204" pitchFamily="34" charset="0"/>
            </a:endParaRPr>
          </a:p>
          <a:p>
            <a:pPr algn="just">
              <a:buClr>
                <a:schemeClr val="tx1"/>
              </a:buClr>
            </a:pPr>
            <a:r>
              <a:rPr lang="sk-SK" sz="1400" b="1" dirty="0">
                <a:latin typeface="Century Gothic" panose="020B0502020202020204" pitchFamily="34" charset="0"/>
              </a:rPr>
              <a:t>Táto lehota nemusí by súladná s GDPR; </a:t>
            </a:r>
          </a:p>
          <a:p>
            <a:pPr marL="7429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latin typeface="Century Gothic" panose="020B0502020202020204" pitchFamily="34" charset="0"/>
              </a:rPr>
              <a:t>Nie je tu veľmi čo potvrdzovať, ide o priame právo podľa čl. 21; </a:t>
            </a:r>
          </a:p>
          <a:p>
            <a:pPr marL="800100" lvl="1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latin typeface="Century Gothic" panose="020B0502020202020204" pitchFamily="34" charset="0"/>
              </a:rPr>
              <a:t>Náš Úrad na ochranu osobných údajov SR sa na túto námietku pozerá cez bezodkladné vybavenie podľa čl. 12 ods. 14: </a:t>
            </a:r>
            <a:r>
              <a:rPr lang="sk-SK" sz="1400" i="1" dirty="0">
                <a:latin typeface="Century Gothic" panose="020B0502020202020204" pitchFamily="34" charset="0"/>
              </a:rPr>
              <a:t>„Ak prevádzkovateľ neprijme opatrenia na základe žiadosti dotknutej osoby, </a:t>
            </a:r>
            <a:r>
              <a:rPr lang="sk-SK" sz="1400" b="1" i="1" u="sng" dirty="0">
                <a:latin typeface="Century Gothic" panose="020B0502020202020204" pitchFamily="34" charset="0"/>
              </a:rPr>
              <a:t>bezodkladne</a:t>
            </a:r>
            <a:r>
              <a:rPr lang="sk-SK" sz="1400" i="1" dirty="0">
                <a:latin typeface="Century Gothic" panose="020B0502020202020204" pitchFamily="34" charset="0"/>
              </a:rPr>
              <a:t> a najneskôr do jedného mesiaca od doručenia žiadosti.“</a:t>
            </a:r>
          </a:p>
          <a:p>
            <a:pPr marL="800100" lvl="1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latin typeface="Century Gothic" panose="020B0502020202020204" pitchFamily="34" charset="0"/>
              </a:rPr>
              <a:t>Čl. 21 ods. 5 GDPR: </a:t>
            </a:r>
            <a:r>
              <a:rPr lang="sk-SK" sz="1400" i="1" dirty="0">
                <a:latin typeface="Century Gothic" panose="020B0502020202020204" pitchFamily="34" charset="0"/>
              </a:rPr>
              <a:t>„V súvislosti s používaním služieb informačnej spoločnosti (NEWSLETTER) a bez ohľadu na smernicu 2002/58/ES </a:t>
            </a:r>
            <a:r>
              <a:rPr lang="sk-SK" sz="1400" b="1" i="1" u="sng" dirty="0">
                <a:latin typeface="Century Gothic" panose="020B0502020202020204" pitchFamily="34" charset="0"/>
              </a:rPr>
              <a:t>môže dotknutá osoba uplatňovať svoje právo namietať automatizovanými prostriedkami s použitím technických špecifikácií.</a:t>
            </a:r>
            <a:r>
              <a:rPr lang="sk-SK" sz="1400" i="1" dirty="0">
                <a:latin typeface="Century Gothic" panose="020B0502020202020204" pitchFamily="34" charset="0"/>
              </a:rPr>
              <a:t> “</a:t>
            </a:r>
          </a:p>
          <a:p>
            <a:pPr algn="just">
              <a:buClr>
                <a:schemeClr val="tx1"/>
              </a:buClr>
            </a:pPr>
            <a:endParaRPr lang="sk-SK" sz="1400" b="1" dirty="0">
              <a:latin typeface="Century Gothic" panose="020B0502020202020204" pitchFamily="34" charset="0"/>
            </a:endParaRPr>
          </a:p>
          <a:p>
            <a:pPr algn="just">
              <a:buClr>
                <a:schemeClr val="tx1"/>
              </a:buClr>
            </a:pPr>
            <a:r>
              <a:rPr lang="sk-SK" sz="1400" b="1" dirty="0">
                <a:latin typeface="Century Gothic" panose="020B0502020202020204" pitchFamily="34" charset="0"/>
              </a:rPr>
              <a:t>Doplnenie režimu výnimiek vlastných tovarov a služieb podľa ods. 15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latin typeface="Century Gothic" panose="020B0502020202020204" pitchFamily="34" charset="0"/>
              </a:rPr>
              <a:t>Máme tu usmernenia Výboru / dozorných orgánov, ktoré stále čoraz viac </a:t>
            </a:r>
            <a:r>
              <a:rPr lang="sk-SK" sz="1400" dirty="0" err="1">
                <a:latin typeface="Century Gothic" panose="020B0502020202020204" pitchFamily="34" charset="0"/>
              </a:rPr>
              <a:t>prizvukujú</a:t>
            </a:r>
            <a:r>
              <a:rPr lang="sk-SK" sz="1400" dirty="0">
                <a:latin typeface="Century Gothic" panose="020B0502020202020204" pitchFamily="34" charset="0"/>
              </a:rPr>
              <a:t>, že nie len odvolanie súhlasu musí byť rovnako jednoduché ako jeho udelenie (čl. 7 ods. 3 GDPR), ale aj „</a:t>
            </a:r>
            <a:r>
              <a:rPr lang="sk-SK" sz="1400" dirty="0" err="1">
                <a:latin typeface="Century Gothic" panose="020B0502020202020204" pitchFamily="34" charset="0"/>
              </a:rPr>
              <a:t>reject</a:t>
            </a:r>
            <a:r>
              <a:rPr lang="sk-SK" sz="1400" dirty="0">
                <a:latin typeface="Century Gothic" panose="020B0502020202020204" pitchFamily="34" charset="0"/>
              </a:rPr>
              <a:t> </a:t>
            </a:r>
            <a:r>
              <a:rPr lang="sk-SK" sz="1400" dirty="0" err="1">
                <a:latin typeface="Century Gothic" panose="020B0502020202020204" pitchFamily="34" charset="0"/>
              </a:rPr>
              <a:t>all</a:t>
            </a:r>
            <a:r>
              <a:rPr lang="sk-SK" sz="1400" dirty="0">
                <a:latin typeface="Century Gothic" panose="020B0502020202020204" pitchFamily="34" charset="0"/>
              </a:rPr>
              <a:t>“ možnosti pri </a:t>
            </a:r>
            <a:r>
              <a:rPr lang="sk-SK" sz="1400" dirty="0" err="1">
                <a:latin typeface="Century Gothic" panose="020B0502020202020204" pitchFamily="34" charset="0"/>
              </a:rPr>
              <a:t>cookies</a:t>
            </a:r>
            <a:r>
              <a:rPr lang="sk-SK" sz="1400" dirty="0">
                <a:latin typeface="Century Gothic" panose="020B0502020202020204" pitchFamily="34" charset="0"/>
              </a:rPr>
              <a:t> súhlasoch;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latin typeface="Century Gothic" panose="020B0502020202020204" pitchFamily="34" charset="0"/>
              </a:rPr>
              <a:t>Nemalo by to isté platiť aj o námietke proti marketingu;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latin typeface="Century Gothic" panose="020B0502020202020204" pitchFamily="34" charset="0"/>
              </a:rPr>
              <a:t>Čl. 21 ods. 5 GDPR: </a:t>
            </a:r>
            <a:r>
              <a:rPr lang="sk-SK" sz="1400" i="1" dirty="0">
                <a:latin typeface="Century Gothic" panose="020B0502020202020204" pitchFamily="34" charset="0"/>
              </a:rPr>
              <a:t>„V súvislosti s používaním služieb informačnej spoločnosti (NEWSLETTER) a bez ohľadu na smernicu 2002/58/ES </a:t>
            </a:r>
            <a:r>
              <a:rPr lang="sk-SK" sz="1400" b="1" i="1" u="sng" dirty="0">
                <a:latin typeface="Century Gothic" panose="020B0502020202020204" pitchFamily="34" charset="0"/>
              </a:rPr>
              <a:t>môže dotknutá osoba uplatňovať svoje právo namietať automatizovanými prostriedkami s použitím technických špecifikácií.</a:t>
            </a:r>
            <a:r>
              <a:rPr lang="sk-SK" sz="1400" i="1" dirty="0">
                <a:latin typeface="Century Gothic" panose="020B0502020202020204" pitchFamily="34" charset="0"/>
              </a:rPr>
              <a:t> “</a:t>
            </a:r>
          </a:p>
          <a:p>
            <a:pPr marL="800100" lvl="1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400" i="1" dirty="0">
              <a:latin typeface="Century Gothic" panose="020B0502020202020204" pitchFamily="34" charset="0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3D321E94-7017-085B-A505-4BF2469AB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084" y="1208314"/>
            <a:ext cx="3793308" cy="22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5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-74918" y="-213051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3"/>
            <a:ext cx="12192000" cy="1443881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3" y="104890"/>
            <a:ext cx="867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7. Predvoľba (0)888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1182108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F03684E2-992F-112B-4FB7-AE9AAACB686E}"/>
              </a:ext>
            </a:extLst>
          </p:cNvPr>
          <p:cNvSpPr txBox="1"/>
          <p:nvPr/>
        </p:nvSpPr>
        <p:spPr>
          <a:xfrm>
            <a:off x="0" y="1728246"/>
            <a:ext cx="11609978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l-PL" sz="1600" b="1" dirty="0">
                <a:latin typeface="Century Gothic" panose="020B0502020202020204" pitchFamily="34" charset="0"/>
              </a:rPr>
              <a:t>Vyhláška č. 286/2022 Z. z. o národnom číslovacom pláne - zavedenie množiny milión čísel s predvoľbou </a:t>
            </a:r>
            <a:r>
              <a:rPr lang="pl-PL" sz="16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(0)888 </a:t>
            </a:r>
            <a:r>
              <a:rPr lang="pl-PL" sz="1600" b="1" dirty="0">
                <a:latin typeface="Century Gothic" panose="020B0502020202020204" pitchFamily="34" charset="0"/>
              </a:rPr>
              <a:t>pre marketingové volania v režime § 116 ods. 12 ZEK.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  <a:hlinkClick r:id="rId4"/>
              </a:rPr>
              <a:t>Účinnosť vyhlášky od 19. augusta 2022</a:t>
            </a:r>
            <a:r>
              <a:rPr lang="pl-PL" sz="1600" dirty="0">
                <a:latin typeface="Century Gothic" panose="020B0502020202020204" pitchFamily="34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  <a:hlinkClick r:id="rId5"/>
              </a:rPr>
              <a:t>Usmernenie vydané 3. októbra 2022</a:t>
            </a:r>
            <a:r>
              <a:rPr lang="pl-PL" sz="1600" dirty="0">
                <a:latin typeface="Century Gothic" panose="020B0502020202020204" pitchFamily="34" charset="0"/>
              </a:rPr>
              <a:t> – týka sa skôr výkladu toho, kedy netreba</a:t>
            </a:r>
            <a:r>
              <a:rPr lang="pl-PL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Možnosť navolaným zákazníkom odmietnuť marketingový hovor.</a:t>
            </a:r>
          </a:p>
          <a:p>
            <a:pPr marL="819150" lvl="1" indent="-361950" algn="just">
              <a:buFont typeface="Wingdings" panose="05000000000000000000" pitchFamily="2" charset="2"/>
              <a:buChar char="§"/>
            </a:pPr>
            <a:endParaRPr lang="pl-PL" sz="1600" dirty="0">
              <a:latin typeface="Century Gothic" panose="020B0502020202020204" pitchFamily="34" charset="0"/>
            </a:endParaRPr>
          </a:p>
          <a:p>
            <a:pPr algn="just"/>
            <a:r>
              <a:rPr lang="pl-PL" sz="1600" b="1" dirty="0">
                <a:latin typeface="Century Gothic" panose="020B0502020202020204" pitchFamily="34" charset="0"/>
              </a:rPr>
              <a:t>§ 116 ods. 12 zákona č. 452/2021 Z. z. o elektronických komunikáciách: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i="1" dirty="0">
                <a:latin typeface="Century Gothic" panose="020B0502020202020204" pitchFamily="34" charset="0"/>
              </a:rPr>
              <a:t>„Osoba vykonávajúca priamy marketing prostredníctvom </a:t>
            </a:r>
            <a:r>
              <a:rPr lang="pl-PL" sz="1600" b="1" i="1" u="sng" dirty="0">
                <a:latin typeface="Century Gothic" panose="020B0502020202020204" pitchFamily="34" charset="0"/>
              </a:rPr>
              <a:t>volania, automatických volacích a komunikačných systémov bez ľudského zásahu, telefaxu alebo služieb krátkych správ</a:t>
            </a:r>
            <a:r>
              <a:rPr lang="pl-PL" sz="1600" i="1" dirty="0">
                <a:latin typeface="Century Gothic" panose="020B0502020202020204" pitchFamily="34" charset="0"/>
              </a:rPr>
              <a:t> alebo osoba, ktorá získava predchádzajúci súhlas s volaním na účely priameho marketingu </a:t>
            </a:r>
            <a:r>
              <a:rPr lang="pl-PL" sz="1600" b="1" i="1" dirty="0">
                <a:latin typeface="Century Gothic" panose="020B0502020202020204" pitchFamily="34" charset="0"/>
              </a:rPr>
              <a:t>je povinná používať na účely priameho marketingu len čísla identifikované národným cieľovým kódom na tento účel v číslovacom pláne</a:t>
            </a:r>
            <a:r>
              <a:rPr lang="pl-PL" sz="1600" i="1" dirty="0">
                <a:latin typeface="Century Gothic" panose="020B0502020202020204" pitchFamily="34" charset="0"/>
              </a:rPr>
              <a:t>. Povinnosť podľa predchádzajúcej vety sa nevzťahuje na volania na účely priameho marketingu, ak sa vykonáva na </a:t>
            </a:r>
            <a:r>
              <a:rPr lang="pl-PL" sz="1600" b="1" i="1" u="sng" dirty="0">
                <a:latin typeface="Century Gothic" panose="020B0502020202020204" pitchFamily="34" charset="0"/>
              </a:rPr>
              <a:t>zverejnené kontaktné údaje účastníka alebo užívateľa, ktorý je fyzickou osobou podnikateľom alebo právnickou osobou</a:t>
            </a:r>
            <a:r>
              <a:rPr lang="pl-PL" sz="1600" i="1" dirty="0">
                <a:latin typeface="Century Gothic" panose="020B0502020202020204" pitchFamily="34" charset="0"/>
              </a:rPr>
              <a:t>.“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sz="1600" i="1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sz="1600" i="1" dirty="0">
              <a:latin typeface="Century Gothic" panose="020B0502020202020204" pitchFamily="34" charset="0"/>
            </a:endParaRPr>
          </a:p>
          <a:p>
            <a:pPr marL="819150" lvl="1" indent="-361950" algn="just">
              <a:buFont typeface="Wingdings" panose="05000000000000000000" pitchFamily="2" charset="2"/>
              <a:buChar char="§"/>
            </a:pPr>
            <a:endParaRPr lang="pl-PL" sz="1600" i="1" dirty="0">
              <a:latin typeface="Century Gothic" panose="020B0502020202020204" pitchFamily="34" charset="0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89EAB990-0FD5-DE60-255A-68B3000096CD}"/>
              </a:ext>
            </a:extLst>
          </p:cNvPr>
          <p:cNvSpPr/>
          <p:nvPr/>
        </p:nvSpPr>
        <p:spPr>
          <a:xfrm>
            <a:off x="9664886" y="5036925"/>
            <a:ext cx="2311022" cy="13186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latin typeface="Century Gothic" panose="020B0502020202020204" pitchFamily="34" charset="0"/>
              </a:rPr>
              <a:t>(0)888: Volania aj SMS!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B81F9235-64BC-81F1-C514-C55F9B7431DB}"/>
              </a:ext>
            </a:extLst>
          </p:cNvPr>
          <p:cNvGrpSpPr/>
          <p:nvPr/>
        </p:nvGrpSpPr>
        <p:grpSpPr>
          <a:xfrm>
            <a:off x="0" y="6406127"/>
            <a:ext cx="12194496" cy="465437"/>
            <a:chOff x="0" y="6392562"/>
            <a:chExt cx="12194496" cy="465437"/>
          </a:xfrm>
        </p:grpSpPr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93071F3C-6D33-0E89-DB56-1EF2E41BF8B2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lokTextu 7">
              <a:extLst>
                <a:ext uri="{FF2B5EF4-FFF2-40B4-BE49-F238E27FC236}">
                  <a16:creationId xmlns:a16="http://schemas.microsoft.com/office/drawing/2014/main" id="{6F90FFD1-796F-6831-8C47-0C06AA7BBB38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12" name="BlokTextu 11">
            <a:extLst>
              <a:ext uri="{FF2B5EF4-FFF2-40B4-BE49-F238E27FC236}">
                <a16:creationId xmlns:a16="http://schemas.microsoft.com/office/drawing/2014/main" id="{C3BEDE9C-DC22-67A8-8CF5-5B8E3540DCDE}"/>
              </a:ext>
            </a:extLst>
          </p:cNvPr>
          <p:cNvSpPr txBox="1"/>
          <p:nvPr/>
        </p:nvSpPr>
        <p:spPr>
          <a:xfrm>
            <a:off x="187381" y="6515370"/>
            <a:ext cx="89889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b="1" dirty="0">
                <a:latin typeface="Roboto Slab" pitchFamily="2" charset="0"/>
              </a:rPr>
              <a:t>„</a:t>
            </a:r>
            <a:r>
              <a:rPr lang="sk-SK" sz="1200" b="1" dirty="0">
                <a:effectLst/>
                <a:latin typeface="Roboto Slab" pitchFamily="2" charset="0"/>
              </a:rPr>
              <a:t>Best </a:t>
            </a:r>
            <a:r>
              <a:rPr lang="sk-SK" sz="1200" b="1" dirty="0" err="1">
                <a:effectLst/>
                <a:latin typeface="Roboto Slab" pitchFamily="2" charset="0"/>
              </a:rPr>
              <a:t>practice</a:t>
            </a:r>
            <a:r>
              <a:rPr lang="sk-SK" sz="1200" b="1" dirty="0">
                <a:effectLst/>
                <a:latin typeface="Roboto Slab" pitchFamily="2" charset="0"/>
              </a:rPr>
              <a:t> je používať +888 na všetky marketingové hovory, aj FO-P aj PO.“ </a:t>
            </a:r>
            <a:endParaRPr lang="sk-SK" sz="1200" b="1" dirty="0"/>
          </a:p>
        </p:txBody>
      </p:sp>
    </p:spTree>
    <p:extLst>
      <p:ext uri="{BB962C8B-B14F-4D97-AF65-F5344CB8AC3E}">
        <p14:creationId xmlns:p14="http://schemas.microsoft.com/office/powerpoint/2010/main" val="223975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2692"/>
            <a:ext cx="12192000" cy="6858000"/>
          </a:xfrm>
          <a:prstGeom prst="rect">
            <a:avLst/>
          </a:prstGeom>
        </p:spPr>
      </p:pic>
      <p:sp>
        <p:nvSpPr>
          <p:cNvPr id="31" name="TextBox 10">
            <a:extLst>
              <a:ext uri="{FF2B5EF4-FFF2-40B4-BE49-F238E27FC236}">
                <a16:creationId xmlns:a16="http://schemas.microsoft.com/office/drawing/2014/main" id="{D9B0485D-7650-D219-4D2B-276A7EFB5A70}"/>
              </a:ext>
            </a:extLst>
          </p:cNvPr>
          <p:cNvSpPr txBox="1"/>
          <p:nvPr/>
        </p:nvSpPr>
        <p:spPr>
          <a:xfrm>
            <a:off x="6905982" y="2661450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5CE1603-4D7E-B621-D5F9-282247167820}"/>
              </a:ext>
            </a:extLst>
          </p:cNvPr>
          <p:cNvSpPr txBox="1"/>
          <p:nvPr/>
        </p:nvSpPr>
        <p:spPr>
          <a:xfrm>
            <a:off x="6905982" y="3122138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5ABC23AB-FDCB-F50E-5B2D-350CCE31CFCA}"/>
              </a:ext>
            </a:extLst>
          </p:cNvPr>
          <p:cNvSpPr txBox="1"/>
          <p:nvPr/>
        </p:nvSpPr>
        <p:spPr>
          <a:xfrm>
            <a:off x="6905982" y="2635485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3"/>
            <a:ext cx="12192000" cy="1440233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1186754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6AA793A1-D6E3-5B23-F227-BAF054ED7497}"/>
              </a:ext>
            </a:extLst>
          </p:cNvPr>
          <p:cNvSpPr txBox="1"/>
          <p:nvPr/>
        </p:nvSpPr>
        <p:spPr>
          <a:xfrm>
            <a:off x="103172" y="1424838"/>
            <a:ext cx="11609978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l-PL" sz="1600" b="1" dirty="0">
                <a:latin typeface="Century Gothic" panose="020B0502020202020204" pitchFamily="34" charset="0"/>
              </a:rPr>
              <a:t>Kedy netreba využiť marketingovú predvoľbu?</a:t>
            </a:r>
          </a:p>
          <a:p>
            <a:pPr algn="just"/>
            <a:endParaRPr lang="pl-PL" sz="1600" b="1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Priamy marketing na zverejnené telefónne číslo FO podnikateľa alebo PO (živnostníci, spoločnosti) (výnimka uvedená priamo v § 116 ods. 12 ZEK);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600" b="1" dirty="0">
                <a:latin typeface="Century Gothic" panose="020B0502020202020204" pitchFamily="34" charset="0"/>
              </a:rPr>
              <a:t>Predaj podobného tovaru alebo služieb alebo zmluvný vzťah so zákazníkom, t.j. bez-súhlasový režim na vlastných zákazníkov (výnimka uvedená v § 116 ods. 14 ZEK);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600" b="1" dirty="0">
                <a:latin typeface="Century Gothic" panose="020B0502020202020204" pitchFamily="34" charset="0"/>
              </a:rPr>
              <a:t>Vyslovene vyžiadaná marketingová komunikácia – t.j. súhlasový režim (výnimka uvedená v § 116 ods. 14 ZEK). </a:t>
            </a:r>
          </a:p>
          <a:p>
            <a:pPr algn="just"/>
            <a:endParaRPr lang="pl-PL" sz="1600" b="1" dirty="0">
              <a:latin typeface="Century Gothic" panose="020B0502020202020204" pitchFamily="34" charset="0"/>
            </a:endParaRPr>
          </a:p>
          <a:p>
            <a:pPr algn="just"/>
            <a:r>
              <a:rPr lang="pl-PL" sz="1600" b="1" dirty="0">
                <a:latin typeface="Century Gothic" panose="020B0502020202020204" pitchFamily="34" charset="0"/>
              </a:rPr>
              <a:t>Pár praktických bodov k daným výnimkám: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TeleOff síce hovorí, že na SMS je stále potrebný súhlas, ale podľa textu výnimky v § 116 ods. 15 ZEK (je SMS elektronickou poštou? Podľa nás áno. Je ňou push notifikácia?)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Nezabúdajte, že všetky výnimky majú spoločný právny základ oprávneného záujmu – ako Vám tento vyjde pozitívne je na Vás, na Vašom balančnom teste a Úrade na ochranu osobných údajov SR. </a:t>
            </a:r>
            <a:r>
              <a:rPr lang="pl-PL" sz="1600" b="1" dirty="0">
                <a:latin typeface="Century Gothic" panose="020B0502020202020204" pitchFamily="34" charset="0"/>
              </a:rPr>
              <a:t>ZEK automaticky neznamená, že balančný test prejde.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Praktický problém s SMS: počet znakov vs. ako zabezpečiť aby SMS obsahovala všetky kontaktné informácie, odkaz na privacy policy a možnosť bezplatne a jednoducho namietať podľa § 116 ods. 14 ZEK (posledná veta):</a:t>
            </a:r>
          </a:p>
          <a:p>
            <a:pPr algn="just"/>
            <a:r>
              <a:rPr lang="pl-PL" sz="1600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l-PL" sz="1600" i="1" dirty="0">
                <a:latin typeface="Century Gothic" panose="020B0502020202020204" pitchFamily="34" charset="0"/>
              </a:rPr>
              <a:t>„Účastníkovi alebo užívateľovi sa musí poskytnúť možnosť jednoducho a bezplatne kedykoľvek odmietnuť také používanie kontaktných údajov v čase ich získavania a pri každom kontaktovaní za účelom priameho marketingu, ak také použitie predtým neodmietol.”</a:t>
            </a:r>
          </a:p>
          <a:p>
            <a:pPr algn="just"/>
            <a:endParaRPr lang="pl-PL" sz="1600" dirty="0">
              <a:latin typeface="Century Gothic" panose="020B0502020202020204" pitchFamily="34" charset="0"/>
            </a:endParaRPr>
          </a:p>
          <a:p>
            <a:pPr marL="819150" lvl="1" indent="-361950" algn="just">
              <a:buFont typeface="Wingdings" panose="05000000000000000000" pitchFamily="2" charset="2"/>
              <a:buChar char="§"/>
            </a:pPr>
            <a:endParaRPr lang="pl-PL" sz="1600" dirty="0">
              <a:latin typeface="Century Gothic" panose="020B0502020202020204" pitchFamily="34" charset="0"/>
            </a:endParaRPr>
          </a:p>
          <a:p>
            <a:pPr marL="819150" lvl="1" indent="-361950" algn="just">
              <a:buFont typeface="Wingdings" panose="05000000000000000000" pitchFamily="2" charset="2"/>
              <a:buChar char="§"/>
            </a:pPr>
            <a:endParaRPr lang="pl-PL" sz="1600" i="1" dirty="0">
              <a:latin typeface="Century Gothic" panose="020B0502020202020204" pitchFamily="34" charset="0"/>
            </a:endParaRPr>
          </a:p>
          <a:p>
            <a:pPr marL="819150" lvl="1" indent="-361950" algn="just">
              <a:buFont typeface="Wingdings" panose="05000000000000000000" pitchFamily="2" charset="2"/>
              <a:buChar char="§"/>
            </a:pPr>
            <a:endParaRPr lang="pl-PL" sz="1600" i="1" dirty="0">
              <a:latin typeface="Century Gothic" panose="020B0502020202020204" pitchFamily="34" charset="0"/>
            </a:endParaRPr>
          </a:p>
          <a:p>
            <a:pPr marL="819150" lvl="1" indent="-361950" algn="just">
              <a:buFont typeface="Wingdings" panose="05000000000000000000" pitchFamily="2" charset="2"/>
              <a:buChar char="§"/>
            </a:pPr>
            <a:endParaRPr lang="pl-PL" sz="1600" i="1" dirty="0">
              <a:latin typeface="Century Gothic" panose="020B050202020202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D7E9625F-EC6E-1397-23F8-017E92E39D8C}"/>
              </a:ext>
            </a:extLst>
          </p:cNvPr>
          <p:cNvSpPr txBox="1"/>
          <p:nvPr/>
        </p:nvSpPr>
        <p:spPr>
          <a:xfrm>
            <a:off x="216092" y="79774"/>
            <a:ext cx="8677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7. Usmernenie k povinnosti použiť na marketing číslo s predvoľbou (0)888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3674876-89E1-96B5-A8A7-6B3168FCDBB6}"/>
              </a:ext>
            </a:extLst>
          </p:cNvPr>
          <p:cNvGrpSpPr/>
          <p:nvPr/>
        </p:nvGrpSpPr>
        <p:grpSpPr>
          <a:xfrm>
            <a:off x="0" y="6622589"/>
            <a:ext cx="12194496" cy="465437"/>
            <a:chOff x="0" y="6392562"/>
            <a:chExt cx="12194496" cy="465437"/>
          </a:xfrm>
        </p:grpSpPr>
        <p:sp>
          <p:nvSpPr>
            <p:cNvPr id="5" name="Obdĺžnik 4">
              <a:extLst>
                <a:ext uri="{FF2B5EF4-FFF2-40B4-BE49-F238E27FC236}">
                  <a16:creationId xmlns:a16="http://schemas.microsoft.com/office/drawing/2014/main" id="{49F0BA60-EE87-0AB2-F71F-C0128627F7F1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lokTextu 5">
              <a:extLst>
                <a:ext uri="{FF2B5EF4-FFF2-40B4-BE49-F238E27FC236}">
                  <a16:creationId xmlns:a16="http://schemas.microsoft.com/office/drawing/2014/main" id="{B93E6F09-9B4D-643B-4B6D-AC9E7328D8F0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963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2692"/>
            <a:ext cx="12192000" cy="6858000"/>
          </a:xfrm>
          <a:prstGeom prst="rect">
            <a:avLst/>
          </a:prstGeom>
        </p:spPr>
      </p:pic>
      <p:sp>
        <p:nvSpPr>
          <p:cNvPr id="31" name="TextBox 10">
            <a:extLst>
              <a:ext uri="{FF2B5EF4-FFF2-40B4-BE49-F238E27FC236}">
                <a16:creationId xmlns:a16="http://schemas.microsoft.com/office/drawing/2014/main" id="{D9B0485D-7650-D219-4D2B-276A7EFB5A70}"/>
              </a:ext>
            </a:extLst>
          </p:cNvPr>
          <p:cNvSpPr txBox="1"/>
          <p:nvPr/>
        </p:nvSpPr>
        <p:spPr>
          <a:xfrm>
            <a:off x="6905982" y="2661450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5CE1603-4D7E-B621-D5F9-282247167820}"/>
              </a:ext>
            </a:extLst>
          </p:cNvPr>
          <p:cNvSpPr txBox="1"/>
          <p:nvPr/>
        </p:nvSpPr>
        <p:spPr>
          <a:xfrm>
            <a:off x="6905982" y="3122138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5ABC23AB-FDCB-F50E-5B2D-350CCE31CFCA}"/>
              </a:ext>
            </a:extLst>
          </p:cNvPr>
          <p:cNvSpPr txBox="1"/>
          <p:nvPr/>
        </p:nvSpPr>
        <p:spPr>
          <a:xfrm>
            <a:off x="6905982" y="2635485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3"/>
            <a:ext cx="12192000" cy="1440233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1186754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D7E9625F-EC6E-1397-23F8-017E92E39D8C}"/>
              </a:ext>
            </a:extLst>
          </p:cNvPr>
          <p:cNvSpPr txBox="1"/>
          <p:nvPr/>
        </p:nvSpPr>
        <p:spPr>
          <a:xfrm>
            <a:off x="216092" y="79774"/>
            <a:ext cx="8677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7. Usmernenie k povinnosti použiť na marketing číslo s predvoľbou (0)888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3674876-89E1-96B5-A8A7-6B3168FCDBB6}"/>
              </a:ext>
            </a:extLst>
          </p:cNvPr>
          <p:cNvGrpSpPr/>
          <p:nvPr/>
        </p:nvGrpSpPr>
        <p:grpSpPr>
          <a:xfrm>
            <a:off x="-2496" y="6568218"/>
            <a:ext cx="12194496" cy="465437"/>
            <a:chOff x="0" y="6392562"/>
            <a:chExt cx="12194496" cy="465437"/>
          </a:xfrm>
        </p:grpSpPr>
        <p:sp>
          <p:nvSpPr>
            <p:cNvPr id="5" name="Obdĺžnik 4">
              <a:extLst>
                <a:ext uri="{FF2B5EF4-FFF2-40B4-BE49-F238E27FC236}">
                  <a16:creationId xmlns:a16="http://schemas.microsoft.com/office/drawing/2014/main" id="{49F0BA60-EE87-0AB2-F71F-C0128627F7F1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lokTextu 5">
              <a:extLst>
                <a:ext uri="{FF2B5EF4-FFF2-40B4-BE49-F238E27FC236}">
                  <a16:creationId xmlns:a16="http://schemas.microsoft.com/office/drawing/2014/main" id="{B93E6F09-9B4D-643B-4B6D-AC9E7328D8F0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pic>
        <p:nvPicPr>
          <p:cNvPr id="7" name="Obrázok 6" descr="Obrázok, na ktorom je text">
            <a:extLst>
              <a:ext uri="{FF2B5EF4-FFF2-40B4-BE49-F238E27FC236}">
                <a16:creationId xmlns:a16="http://schemas.microsoft.com/office/drawing/2014/main" id="{4291AC2B-5EF5-7154-32AA-378445B79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53433" b="979"/>
          <a:stretch/>
        </p:blipFill>
        <p:spPr>
          <a:xfrm>
            <a:off x="393513" y="1550234"/>
            <a:ext cx="9378284" cy="494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7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2692"/>
            <a:ext cx="12192000" cy="6858000"/>
          </a:xfrm>
          <a:prstGeom prst="rect">
            <a:avLst/>
          </a:prstGeom>
        </p:spPr>
      </p:pic>
      <p:sp>
        <p:nvSpPr>
          <p:cNvPr id="31" name="TextBox 10">
            <a:extLst>
              <a:ext uri="{FF2B5EF4-FFF2-40B4-BE49-F238E27FC236}">
                <a16:creationId xmlns:a16="http://schemas.microsoft.com/office/drawing/2014/main" id="{D9B0485D-7650-D219-4D2B-276A7EFB5A70}"/>
              </a:ext>
            </a:extLst>
          </p:cNvPr>
          <p:cNvSpPr txBox="1"/>
          <p:nvPr/>
        </p:nvSpPr>
        <p:spPr>
          <a:xfrm>
            <a:off x="6905982" y="2661450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5CE1603-4D7E-B621-D5F9-282247167820}"/>
              </a:ext>
            </a:extLst>
          </p:cNvPr>
          <p:cNvSpPr txBox="1"/>
          <p:nvPr/>
        </p:nvSpPr>
        <p:spPr>
          <a:xfrm>
            <a:off x="6905982" y="3122138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5ABC23AB-FDCB-F50E-5B2D-350CCE31CFCA}"/>
              </a:ext>
            </a:extLst>
          </p:cNvPr>
          <p:cNvSpPr txBox="1"/>
          <p:nvPr/>
        </p:nvSpPr>
        <p:spPr>
          <a:xfrm>
            <a:off x="6905982" y="2635485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3"/>
            <a:ext cx="12192000" cy="1440233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1186754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6AA793A1-D6E3-5B23-F227-BAF054ED7497}"/>
              </a:ext>
            </a:extLst>
          </p:cNvPr>
          <p:cNvSpPr txBox="1"/>
          <p:nvPr/>
        </p:nvSpPr>
        <p:spPr>
          <a:xfrm>
            <a:off x="103172" y="1424838"/>
            <a:ext cx="11988152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400" dirty="0">
                <a:latin typeface="Century Gothic" panose="020B0502020202020204" pitchFamily="34" charset="0"/>
              </a:rPr>
              <a:t>Dňa 15. 11. 2022 nadobudla účinnosť vyhláška Úradu pre reguláciu elektronických komunikácií a poštových služieb č. 368/2022  Z. z. o zozname telefónnych čísel na vyjadrenie nesúhlasu s volaním na priamy marketing, ktorá upravuje napríklad:</a:t>
            </a:r>
          </a:p>
          <a:p>
            <a:pPr marL="285750" indent="-285750" algn="just">
              <a:buFontTx/>
              <a:buChar char="-"/>
            </a:pPr>
            <a:r>
              <a:rPr lang="pl-PL" sz="1400" dirty="0">
                <a:latin typeface="Century Gothic" panose="020B0502020202020204" pitchFamily="34" charset="0"/>
              </a:rPr>
              <a:t>prevádzkové a technické parametre zoznamu telefónnych čísel na vyjadrenie nesúhlasu s volaním na priamy marketing podľa § 116 zákona o elektronických komunikáciách,</a:t>
            </a:r>
          </a:p>
          <a:p>
            <a:pPr marL="285750" indent="-285750" algn="just">
              <a:buFontTx/>
              <a:buChar char="-"/>
            </a:pPr>
            <a:r>
              <a:rPr lang="pl-PL" sz="1400" dirty="0">
                <a:latin typeface="Century Gothic" panose="020B0502020202020204" pitchFamily="34" charset="0"/>
              </a:rPr>
              <a:t>rozsah informácií vedených v zozname,</a:t>
            </a:r>
          </a:p>
          <a:p>
            <a:pPr marL="285750" indent="-285750" algn="just">
              <a:buFontTx/>
              <a:buChar char="-"/>
            </a:pPr>
            <a:r>
              <a:rPr lang="pl-PL" sz="1400" dirty="0">
                <a:latin typeface="Century Gothic" panose="020B0502020202020204" pitchFamily="34" charset="0"/>
              </a:rPr>
              <a:t>notifikácie uvedenia telefónneho čísla v zozname</a:t>
            </a:r>
          </a:p>
          <a:p>
            <a:pPr marL="285750" indent="-285750" algn="just">
              <a:buFontTx/>
              <a:buChar char="-"/>
            </a:pPr>
            <a:r>
              <a:rPr lang="pl-PL" sz="1400" dirty="0">
                <a:latin typeface="Century Gothic" panose="020B0502020202020204" pitchFamily="34" charset="0"/>
              </a:rPr>
              <a:t>sumu, spôsob výpočtu a platobné podmienky úhrady a iné</a:t>
            </a:r>
          </a:p>
          <a:p>
            <a:pPr algn="just"/>
            <a:endParaRPr lang="pl-PL" sz="1400" b="1" u="sng" dirty="0">
              <a:latin typeface="Century Gothic" panose="020B0502020202020204" pitchFamily="34" charset="0"/>
            </a:endParaRPr>
          </a:p>
          <a:p>
            <a:pPr algn="just"/>
            <a:r>
              <a:rPr lang="pl-PL" sz="1400" b="1" u="sng" dirty="0">
                <a:latin typeface="Century Gothic" panose="020B0502020202020204" pitchFamily="34" charset="0"/>
              </a:rPr>
              <a:t>Robinsonov zoznam </a:t>
            </a:r>
          </a:p>
          <a:p>
            <a:pPr marL="285750" indent="-285750" algn="just">
              <a:buFontTx/>
              <a:buChar char="-"/>
            </a:pPr>
            <a:r>
              <a:rPr lang="pl-PL" sz="1400" dirty="0">
                <a:latin typeface="Century Gothic" panose="020B0502020202020204" pitchFamily="34" charset="0"/>
              </a:rPr>
              <a:t>zriadený na webovom sídle Úradu pre reguláciu elektronických komunikácií a poštových služieb (na stránke)</a:t>
            </a:r>
            <a:r>
              <a:rPr lang="pl-PL" sz="1400" b="1" dirty="0">
                <a:latin typeface="Century Gothic" panose="020B0502020202020204" pitchFamily="34" charset="0"/>
              </a:rPr>
              <a:t> nevyziadanevolania.sk</a:t>
            </a:r>
            <a:r>
              <a:rPr lang="pl-PL" sz="1400" dirty="0">
                <a:latin typeface="Century Gothic" panose="020B0502020202020204" pitchFamily="34" charset="0"/>
              </a:rPr>
              <a:t>, </a:t>
            </a:r>
          </a:p>
          <a:p>
            <a:pPr marL="285750" indent="-285750" algn="just">
              <a:buFontTx/>
              <a:buChar char="-"/>
            </a:pPr>
            <a:r>
              <a:rPr lang="pl-PL" sz="1400" dirty="0">
                <a:latin typeface="Century Gothic" panose="020B0502020202020204" pitchFamily="34" charset="0"/>
              </a:rPr>
              <a:t>zoznam telefónnych čísel </a:t>
            </a:r>
            <a:r>
              <a:rPr lang="pl-PL" sz="1400" b="1" dirty="0">
                <a:latin typeface="Century Gothic" panose="020B0502020202020204" pitchFamily="34" charset="0"/>
              </a:rPr>
              <a:t>fyzických osôb</a:t>
            </a:r>
            <a:r>
              <a:rPr lang="pl-PL" sz="1400" dirty="0">
                <a:latin typeface="Century Gothic" panose="020B0502020202020204" pitchFamily="34" charset="0"/>
              </a:rPr>
              <a:t>, kde sa môže </a:t>
            </a:r>
            <a:r>
              <a:rPr lang="pl-PL" sz="1400" b="1" dirty="0">
                <a:latin typeface="Century Gothic" panose="020B0502020202020204" pitchFamily="34" charset="0"/>
              </a:rPr>
              <a:t>zaregistrovať</a:t>
            </a:r>
            <a:r>
              <a:rPr lang="pl-PL" sz="1400" dirty="0">
                <a:latin typeface="Century Gothic" panose="020B0502020202020204" pitchFamily="34" charset="0"/>
              </a:rPr>
              <a:t> každá </a:t>
            </a:r>
            <a:r>
              <a:rPr lang="pl-PL" sz="1400" b="1" dirty="0">
                <a:latin typeface="Century Gothic" panose="020B0502020202020204" pitchFamily="34" charset="0"/>
              </a:rPr>
              <a:t>FO</a:t>
            </a:r>
            <a:r>
              <a:rPr lang="pl-PL" sz="1400" dirty="0">
                <a:latin typeface="Century Gothic" panose="020B0502020202020204" pitchFamily="34" charset="0"/>
              </a:rPr>
              <a:t> aj </a:t>
            </a:r>
            <a:r>
              <a:rPr lang="pl-PL" sz="1400" b="1" dirty="0">
                <a:latin typeface="Century Gothic" panose="020B0502020202020204" pitchFamily="34" charset="0"/>
              </a:rPr>
              <a:t>PO</a:t>
            </a:r>
            <a:r>
              <a:rPr lang="pl-PL" sz="1400" dirty="0">
                <a:latin typeface="Century Gothic" panose="020B0502020202020204" pitchFamily="34" charset="0"/>
              </a:rPr>
              <a:t> a zablokovať všetky marketingové volania</a:t>
            </a:r>
          </a:p>
          <a:p>
            <a:pPr algn="just"/>
            <a:endParaRPr lang="pl-PL" sz="1400" b="1" dirty="0">
              <a:latin typeface="Century Gothic" panose="020B0502020202020204" pitchFamily="34" charset="0"/>
            </a:endParaRPr>
          </a:p>
          <a:p>
            <a:pPr algn="just"/>
            <a:r>
              <a:rPr lang="pl-PL" sz="1400" b="1" dirty="0">
                <a:latin typeface="Century Gothic" panose="020B0502020202020204" pitchFamily="34" charset="0"/>
              </a:rPr>
              <a:t>Spracovávané údaje v Robinsonovom zozname: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400" dirty="0">
                <a:latin typeface="Century Gothic" panose="020B0502020202020204" pitchFamily="34" charset="0"/>
              </a:rPr>
              <a:t> Telefónne číslo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400" dirty="0">
                <a:latin typeface="Century Gothic" panose="020B0502020202020204" pitchFamily="34" charset="0"/>
              </a:rPr>
              <a:t>Preferencie vo vzťahu ku kategóriám priameho marketingu (napr. energetika, telekomunikácie, poisťovníctvo, gastronómia, cestovný ruch)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400" dirty="0">
                <a:latin typeface="Century Gothic" panose="020B0502020202020204" pitchFamily="34" charset="0"/>
              </a:rPr>
              <a:t>dátum a čas uvedenia telefónneho čísla v zozname, zmeny preferencií alebo vymazania telefónneho čísla zo zoznamu</a:t>
            </a:r>
          </a:p>
          <a:p>
            <a:pPr algn="just"/>
            <a:endParaRPr lang="pl-PL" sz="1400" dirty="0">
              <a:latin typeface="Century Gothic" panose="020B0502020202020204" pitchFamily="34" charset="0"/>
            </a:endParaRPr>
          </a:p>
          <a:p>
            <a:pPr algn="just"/>
            <a:r>
              <a:rPr lang="pl-PL" sz="1400" b="1" dirty="0">
                <a:latin typeface="Century Gothic" panose="020B0502020202020204" pitchFamily="34" charset="0"/>
              </a:rPr>
              <a:t>Výnimky, pri ktorých nie je možné sa do Robinsonovho zoznamu zapísať:</a:t>
            </a:r>
          </a:p>
          <a:p>
            <a:pPr marL="285750" indent="-285750" algn="just">
              <a:buFontTx/>
              <a:buChar char="-"/>
            </a:pPr>
            <a:r>
              <a:rPr lang="pl-PL" sz="1400" dirty="0">
                <a:latin typeface="Century Gothic" panose="020B0502020202020204" pitchFamily="34" charset="0"/>
              </a:rPr>
              <a:t>Osoba je v zmluvnom vzťahu s volajúcim,</a:t>
            </a:r>
          </a:p>
          <a:p>
            <a:pPr marL="285750" indent="-285750" algn="just">
              <a:buFontTx/>
              <a:buChar char="-"/>
            </a:pPr>
            <a:r>
              <a:rPr lang="pl-PL" sz="1400" dirty="0">
                <a:latin typeface="Century Gothic" panose="020B0502020202020204" pitchFamily="34" charset="0"/>
              </a:rPr>
              <a:t>kontaktovaný účastník si túto komunikáciu sám vopred preukázateľne vyžiadal</a:t>
            </a:r>
          </a:p>
          <a:p>
            <a:pPr marL="285750" indent="-285750" algn="just">
              <a:buFontTx/>
              <a:buChar char="-"/>
            </a:pPr>
            <a:endParaRPr lang="pl-PL" sz="1400" i="1" dirty="0"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sz="1400" i="1" dirty="0">
              <a:latin typeface="Century Gothic" panose="020B0502020202020204" pitchFamily="34" charset="0"/>
            </a:endParaRPr>
          </a:p>
          <a:p>
            <a:pPr marL="819150" lvl="1" indent="-361950" algn="just">
              <a:buFont typeface="Wingdings" panose="05000000000000000000" pitchFamily="2" charset="2"/>
              <a:buChar char="§"/>
            </a:pPr>
            <a:endParaRPr lang="pl-PL" sz="1400" i="1" dirty="0">
              <a:latin typeface="Century Gothic" panose="020B050202020202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D7E9625F-EC6E-1397-23F8-017E92E39D8C}"/>
              </a:ext>
            </a:extLst>
          </p:cNvPr>
          <p:cNvSpPr txBox="1"/>
          <p:nvPr/>
        </p:nvSpPr>
        <p:spPr>
          <a:xfrm>
            <a:off x="216092" y="79774"/>
            <a:ext cx="867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7. </a:t>
            </a:r>
            <a:r>
              <a:rPr lang="sk-SK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Robinsonov</a:t>
            </a:r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zoznam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3674876-89E1-96B5-A8A7-6B3168FCDBB6}"/>
              </a:ext>
            </a:extLst>
          </p:cNvPr>
          <p:cNvGrpSpPr/>
          <p:nvPr/>
        </p:nvGrpSpPr>
        <p:grpSpPr>
          <a:xfrm>
            <a:off x="0" y="6489220"/>
            <a:ext cx="12194496" cy="465437"/>
            <a:chOff x="0" y="6392562"/>
            <a:chExt cx="12194496" cy="465437"/>
          </a:xfrm>
        </p:grpSpPr>
        <p:sp>
          <p:nvSpPr>
            <p:cNvPr id="5" name="Obdĺžnik 4">
              <a:extLst>
                <a:ext uri="{FF2B5EF4-FFF2-40B4-BE49-F238E27FC236}">
                  <a16:creationId xmlns:a16="http://schemas.microsoft.com/office/drawing/2014/main" id="{49F0BA60-EE87-0AB2-F71F-C0128627F7F1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lokTextu 5">
              <a:extLst>
                <a:ext uri="{FF2B5EF4-FFF2-40B4-BE49-F238E27FC236}">
                  <a16:creationId xmlns:a16="http://schemas.microsoft.com/office/drawing/2014/main" id="{B93E6F09-9B4D-643B-4B6D-AC9E7328D8F0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126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2692"/>
            <a:ext cx="12192000" cy="6858000"/>
          </a:xfrm>
          <a:prstGeom prst="rect">
            <a:avLst/>
          </a:prstGeom>
        </p:spPr>
      </p:pic>
      <p:sp>
        <p:nvSpPr>
          <p:cNvPr id="31" name="TextBox 10">
            <a:extLst>
              <a:ext uri="{FF2B5EF4-FFF2-40B4-BE49-F238E27FC236}">
                <a16:creationId xmlns:a16="http://schemas.microsoft.com/office/drawing/2014/main" id="{D9B0485D-7650-D219-4D2B-276A7EFB5A70}"/>
              </a:ext>
            </a:extLst>
          </p:cNvPr>
          <p:cNvSpPr txBox="1"/>
          <p:nvPr/>
        </p:nvSpPr>
        <p:spPr>
          <a:xfrm>
            <a:off x="6905982" y="2661450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5CE1603-4D7E-B621-D5F9-282247167820}"/>
              </a:ext>
            </a:extLst>
          </p:cNvPr>
          <p:cNvSpPr txBox="1"/>
          <p:nvPr/>
        </p:nvSpPr>
        <p:spPr>
          <a:xfrm>
            <a:off x="6905982" y="3122138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5ABC23AB-FDCB-F50E-5B2D-350CCE31CFCA}"/>
              </a:ext>
            </a:extLst>
          </p:cNvPr>
          <p:cNvSpPr txBox="1"/>
          <p:nvPr/>
        </p:nvSpPr>
        <p:spPr>
          <a:xfrm>
            <a:off x="6905982" y="2635485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3"/>
            <a:ext cx="12192000" cy="1440233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1186754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6AA793A1-D6E3-5B23-F227-BAF054ED7497}"/>
              </a:ext>
            </a:extLst>
          </p:cNvPr>
          <p:cNvSpPr txBox="1"/>
          <p:nvPr/>
        </p:nvSpPr>
        <p:spPr>
          <a:xfrm>
            <a:off x="93689" y="1708960"/>
            <a:ext cx="1198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pl-PL" sz="1600" i="1" dirty="0">
              <a:latin typeface="Century Gothic" panose="020B0502020202020204" pitchFamily="34" charset="0"/>
            </a:endParaRPr>
          </a:p>
          <a:p>
            <a:pPr marL="819150" lvl="1" indent="-361950" algn="just">
              <a:buFont typeface="Wingdings" panose="05000000000000000000" pitchFamily="2" charset="2"/>
              <a:buChar char="§"/>
            </a:pPr>
            <a:endParaRPr lang="pl-PL" sz="1600" i="1" dirty="0">
              <a:latin typeface="Century Gothic" panose="020B050202020202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D7E9625F-EC6E-1397-23F8-017E92E39D8C}"/>
              </a:ext>
            </a:extLst>
          </p:cNvPr>
          <p:cNvSpPr txBox="1"/>
          <p:nvPr/>
        </p:nvSpPr>
        <p:spPr>
          <a:xfrm>
            <a:off x="216092" y="79774"/>
            <a:ext cx="867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7. </a:t>
            </a:r>
            <a:r>
              <a:rPr lang="sk-SK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Robinsonov</a:t>
            </a:r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zoznam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3674876-89E1-96B5-A8A7-6B3168FCDBB6}"/>
              </a:ext>
            </a:extLst>
          </p:cNvPr>
          <p:cNvGrpSpPr/>
          <p:nvPr/>
        </p:nvGrpSpPr>
        <p:grpSpPr>
          <a:xfrm>
            <a:off x="0" y="6435338"/>
            <a:ext cx="12194496" cy="465437"/>
            <a:chOff x="0" y="6392562"/>
            <a:chExt cx="12194496" cy="465437"/>
          </a:xfrm>
        </p:grpSpPr>
        <p:sp>
          <p:nvSpPr>
            <p:cNvPr id="5" name="Obdĺžnik 4">
              <a:extLst>
                <a:ext uri="{FF2B5EF4-FFF2-40B4-BE49-F238E27FC236}">
                  <a16:creationId xmlns:a16="http://schemas.microsoft.com/office/drawing/2014/main" id="{49F0BA60-EE87-0AB2-F71F-C0128627F7F1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lokTextu 5">
              <a:extLst>
                <a:ext uri="{FF2B5EF4-FFF2-40B4-BE49-F238E27FC236}">
                  <a16:creationId xmlns:a16="http://schemas.microsoft.com/office/drawing/2014/main" id="{B93E6F09-9B4D-643B-4B6D-AC9E7328D8F0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pic>
        <p:nvPicPr>
          <p:cNvPr id="8" name="Obrázok 7">
            <a:extLst>
              <a:ext uri="{FF2B5EF4-FFF2-40B4-BE49-F238E27FC236}">
                <a16:creationId xmlns:a16="http://schemas.microsoft.com/office/drawing/2014/main" id="{DFC1731F-CFE7-0D23-2F06-FC629A7B8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94" y="2154348"/>
            <a:ext cx="3921364" cy="2774092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ADB811E6-114B-59CC-450C-AB3FA5E27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803" y="1775241"/>
            <a:ext cx="2940596" cy="2107134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1921F764-9BDB-7079-CCA3-DF7DAE7E35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030" y="4092498"/>
            <a:ext cx="5007859" cy="1120782"/>
          </a:xfrm>
          <a:prstGeom prst="rect">
            <a:avLst/>
          </a:prstGeom>
        </p:spPr>
      </p:pic>
      <p:pic>
        <p:nvPicPr>
          <p:cNvPr id="19" name="Obrázok 18" descr="Obrázok, na ktorom je text, snímka obrazovky, mobilný telefón, dizajn&#10;&#10;Automaticky generovaný popis">
            <a:extLst>
              <a:ext uri="{FF2B5EF4-FFF2-40B4-BE49-F238E27FC236}">
                <a16:creationId xmlns:a16="http://schemas.microsoft.com/office/drawing/2014/main" id="{11CC7F04-5FD9-2E8B-B3E3-F75DA159C1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71" y="1762372"/>
            <a:ext cx="2203122" cy="4766568"/>
          </a:xfrm>
          <a:prstGeom prst="rect">
            <a:avLst/>
          </a:prstGeom>
        </p:spPr>
      </p:pic>
      <p:sp>
        <p:nvSpPr>
          <p:cNvPr id="21" name="BlokTextu 20">
            <a:extLst>
              <a:ext uri="{FF2B5EF4-FFF2-40B4-BE49-F238E27FC236}">
                <a16:creationId xmlns:a16="http://schemas.microsoft.com/office/drawing/2014/main" id="{195B74A3-3116-0AB9-92AD-A50C326EDDF2}"/>
              </a:ext>
            </a:extLst>
          </p:cNvPr>
          <p:cNvSpPr txBox="1"/>
          <p:nvPr/>
        </p:nvSpPr>
        <p:spPr>
          <a:xfrm>
            <a:off x="230690" y="1658246"/>
            <a:ext cx="6097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b="1" dirty="0">
                <a:latin typeface="Century Gothic" panose="020B0502020202020204" pitchFamily="34" charset="0"/>
              </a:rPr>
              <a:t>Ako prebieha registrácia?</a:t>
            </a:r>
          </a:p>
          <a:p>
            <a:pPr algn="just"/>
            <a:endParaRPr lang="pl-PL" sz="1800" b="1" dirty="0">
              <a:latin typeface="Century Gothic" panose="020B0502020202020204" pitchFamily="34" charset="0"/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28295B10-EAF1-EEDE-5225-EE960CDF9DD3}"/>
              </a:ext>
            </a:extLst>
          </p:cNvPr>
          <p:cNvSpPr txBox="1"/>
          <p:nvPr/>
        </p:nvSpPr>
        <p:spPr>
          <a:xfrm>
            <a:off x="6687530" y="5571418"/>
            <a:ext cx="52562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400" b="1" dirty="0">
                <a:latin typeface="Century Gothic" panose="020B0502020202020204" pitchFamily="34" charset="0"/>
              </a:rPr>
              <a:t>Mimochodom, podarila sa úspešne aj na firemné číslo, pričom aj PO aj FO-P môžu nahlásiť nevyžiadanú komunikáciu. </a:t>
            </a:r>
            <a:r>
              <a:rPr lang="pl-PL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endParaRPr lang="pl-PL" sz="1400" b="1" dirty="0">
              <a:latin typeface="Century Gothic" panose="020B0502020202020204" pitchFamily="34" charset="0"/>
            </a:endParaRPr>
          </a:p>
          <a:p>
            <a:pPr algn="just"/>
            <a:endParaRPr lang="pl-PL" sz="1400" b="1" dirty="0">
              <a:latin typeface="Century Gothic" panose="020B0502020202020204" pitchFamily="34" charset="0"/>
            </a:endParaRP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83A5C67B-D8C0-9547-7DF8-BFC1B6C2C4A3}"/>
              </a:ext>
            </a:extLst>
          </p:cNvPr>
          <p:cNvSpPr txBox="1"/>
          <p:nvPr/>
        </p:nvSpPr>
        <p:spPr>
          <a:xfrm>
            <a:off x="228194" y="5781982"/>
            <a:ext cx="6504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b="1" dirty="0">
                <a:latin typeface="Century Gothic" panose="020B0502020202020204" pitchFamily="34" charset="0"/>
                <a:hlinkClick r:id="rId8"/>
              </a:rPr>
              <a:t>www.nevyziadanevolania.sk</a:t>
            </a:r>
            <a:r>
              <a:rPr lang="pl-PL" sz="1800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8" name="Obrázok 27">
            <a:extLst>
              <a:ext uri="{FF2B5EF4-FFF2-40B4-BE49-F238E27FC236}">
                <a16:creationId xmlns:a16="http://schemas.microsoft.com/office/drawing/2014/main" id="{B85D712C-0484-9B0A-3407-068D36CA4E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3811" y="1770684"/>
            <a:ext cx="3036373" cy="187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53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2692"/>
            <a:ext cx="12192000" cy="6858000"/>
          </a:xfrm>
          <a:prstGeom prst="rect">
            <a:avLst/>
          </a:prstGeom>
        </p:spPr>
      </p:pic>
      <p:sp>
        <p:nvSpPr>
          <p:cNvPr id="31" name="TextBox 10">
            <a:extLst>
              <a:ext uri="{FF2B5EF4-FFF2-40B4-BE49-F238E27FC236}">
                <a16:creationId xmlns:a16="http://schemas.microsoft.com/office/drawing/2014/main" id="{D9B0485D-7650-D219-4D2B-276A7EFB5A70}"/>
              </a:ext>
            </a:extLst>
          </p:cNvPr>
          <p:cNvSpPr txBox="1"/>
          <p:nvPr/>
        </p:nvSpPr>
        <p:spPr>
          <a:xfrm>
            <a:off x="6905982" y="2661450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5CE1603-4D7E-B621-D5F9-282247167820}"/>
              </a:ext>
            </a:extLst>
          </p:cNvPr>
          <p:cNvSpPr txBox="1"/>
          <p:nvPr/>
        </p:nvSpPr>
        <p:spPr>
          <a:xfrm>
            <a:off x="6905982" y="3122138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5ABC23AB-FDCB-F50E-5B2D-350CCE31CFCA}"/>
              </a:ext>
            </a:extLst>
          </p:cNvPr>
          <p:cNvSpPr txBox="1"/>
          <p:nvPr/>
        </p:nvSpPr>
        <p:spPr>
          <a:xfrm>
            <a:off x="6905982" y="2635485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3"/>
            <a:ext cx="12192000" cy="1440233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1186754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6AA793A1-D6E3-5B23-F227-BAF054ED7497}"/>
              </a:ext>
            </a:extLst>
          </p:cNvPr>
          <p:cNvSpPr txBox="1"/>
          <p:nvPr/>
        </p:nvSpPr>
        <p:spPr>
          <a:xfrm>
            <a:off x="93689" y="1708960"/>
            <a:ext cx="1198815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b="1" dirty="0">
                <a:latin typeface="Century Gothic" panose="020B0502020202020204" pitchFamily="34" charset="0"/>
              </a:rPr>
              <a:t>Údaje sa v zozname uchovávajú najviac štyri roky po tom, čo účastník alebo užívateľ požiadal o ich vymazanie zo zoznamu, a to na prevádzku zoznamu, výkonu štátneho dohľadu nad plnením povinností a ukladania sankcií, ako aj na vedenie súdnych sporov týkajúcich sa uchovávania údajov v zozname.</a:t>
            </a:r>
          </a:p>
          <a:p>
            <a:pPr algn="just"/>
            <a:endParaRPr lang="pl-PL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Spoločnosti, ktorých zámerom je výkon priameho marketingu prostredníctvom volania, majú povinnosť registrácie na Zozname telefónnych čísel pre zamedzenie nevyžiadaných marketingových volaní a overiť si tie čísla, ktoré majú v záujme kontaktovať či sa v danom zozname nachádzajú a to dvakrát mesačne, nakoľko predmetný zoznam sa aktualizuje vždy k 1. a 16. dňu v mesiaci. Za overenie musí spoločnosť zaplatiť úhradu v zmysle vyhlášky nasledovne:</a:t>
            </a:r>
          </a:p>
          <a:p>
            <a:pPr algn="just"/>
            <a:endParaRPr lang="pl-PL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od 1 do 10 000 overovaných telefónnych čísel – 10 eur,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od 10 001 do 100 000 overovaných telefónnych čísel – 20 eur,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od 100 001 do 1 000 000 overovaných telefónnych čísel – 100 eur,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od 1 000 001 do 5 000 000 overovaných telefónnych čísel – 300 eur.</a:t>
            </a:r>
          </a:p>
          <a:p>
            <a:pPr algn="just"/>
            <a:endParaRPr lang="pl-PL" sz="1600" i="1" dirty="0">
              <a:latin typeface="Century Gothic" panose="020B0502020202020204" pitchFamily="34" charset="0"/>
            </a:endParaRPr>
          </a:p>
          <a:p>
            <a:pPr marL="819150" lvl="1" indent="-361950" algn="just">
              <a:buFont typeface="Wingdings" panose="05000000000000000000" pitchFamily="2" charset="2"/>
              <a:buChar char="§"/>
            </a:pPr>
            <a:endParaRPr lang="pl-PL" sz="1600" i="1" dirty="0">
              <a:latin typeface="Century Gothic" panose="020B050202020202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D7E9625F-EC6E-1397-23F8-017E92E39D8C}"/>
              </a:ext>
            </a:extLst>
          </p:cNvPr>
          <p:cNvSpPr txBox="1"/>
          <p:nvPr/>
        </p:nvSpPr>
        <p:spPr>
          <a:xfrm>
            <a:off x="216092" y="79774"/>
            <a:ext cx="867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7. </a:t>
            </a:r>
            <a:r>
              <a:rPr lang="sk-SK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Robinsonov</a:t>
            </a:r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zoznam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3674876-89E1-96B5-A8A7-6B3168FCDBB6}"/>
              </a:ext>
            </a:extLst>
          </p:cNvPr>
          <p:cNvGrpSpPr/>
          <p:nvPr/>
        </p:nvGrpSpPr>
        <p:grpSpPr>
          <a:xfrm>
            <a:off x="0" y="6435338"/>
            <a:ext cx="12194496" cy="465437"/>
            <a:chOff x="0" y="6392562"/>
            <a:chExt cx="12194496" cy="465437"/>
          </a:xfrm>
        </p:grpSpPr>
        <p:sp>
          <p:nvSpPr>
            <p:cNvPr id="5" name="Obdĺžnik 4">
              <a:extLst>
                <a:ext uri="{FF2B5EF4-FFF2-40B4-BE49-F238E27FC236}">
                  <a16:creationId xmlns:a16="http://schemas.microsoft.com/office/drawing/2014/main" id="{49F0BA60-EE87-0AB2-F71F-C0128627F7F1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lokTextu 5">
              <a:extLst>
                <a:ext uri="{FF2B5EF4-FFF2-40B4-BE49-F238E27FC236}">
                  <a16:creationId xmlns:a16="http://schemas.microsoft.com/office/drawing/2014/main" id="{B93E6F09-9B4D-643B-4B6D-AC9E7328D8F0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72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153470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0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2" y="247899"/>
            <a:ext cx="753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1. Cezhraničný prenos údajov – </a:t>
            </a:r>
            <a:r>
              <a:rPr lang="sk-SK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TIA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grpSp>
        <p:nvGrpSpPr>
          <p:cNvPr id="25" name="Skupina 24">
            <a:extLst>
              <a:ext uri="{FF2B5EF4-FFF2-40B4-BE49-F238E27FC236}">
                <a16:creationId xmlns:a16="http://schemas.microsoft.com/office/drawing/2014/main" id="{2BF80C69-2A9F-00C7-350F-9E7BE39BA6E1}"/>
              </a:ext>
            </a:extLst>
          </p:cNvPr>
          <p:cNvGrpSpPr/>
          <p:nvPr/>
        </p:nvGrpSpPr>
        <p:grpSpPr>
          <a:xfrm>
            <a:off x="0" y="6389871"/>
            <a:ext cx="12194496" cy="465437"/>
            <a:chOff x="0" y="6392562"/>
            <a:chExt cx="12194496" cy="465437"/>
          </a:xfrm>
        </p:grpSpPr>
        <p:sp>
          <p:nvSpPr>
            <p:cNvPr id="26" name="Obdĺžnik 25">
              <a:extLst>
                <a:ext uri="{FF2B5EF4-FFF2-40B4-BE49-F238E27FC236}">
                  <a16:creationId xmlns:a16="http://schemas.microsoft.com/office/drawing/2014/main" id="{53652740-DC21-A735-BC65-634DD4E6E235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E7576835-A045-4DF7-B2B5-C88FA2838F6B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B0E6FCA0-A1DF-43E4-A587-846584774F73}"/>
              </a:ext>
            </a:extLst>
          </p:cNvPr>
          <p:cNvSpPr txBox="1"/>
          <p:nvPr/>
        </p:nvSpPr>
        <p:spPr>
          <a:xfrm>
            <a:off x="216092" y="1413562"/>
            <a:ext cx="1175981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b="1" dirty="0">
                <a:latin typeface="Century Gothic" panose="020B0502020202020204" pitchFamily="34" charset="0"/>
              </a:rPr>
              <a:t>Na čo má byť zameraný TIA (Transfer </a:t>
            </a:r>
            <a:r>
              <a:rPr lang="sk-SK" b="1" dirty="0" err="1">
                <a:latin typeface="Century Gothic" panose="020B0502020202020204" pitchFamily="34" charset="0"/>
              </a:rPr>
              <a:t>Impact</a:t>
            </a:r>
            <a:r>
              <a:rPr lang="sk-SK" b="1" dirty="0">
                <a:latin typeface="Century Gothic" panose="020B0502020202020204" pitchFamily="34" charset="0"/>
              </a:rPr>
              <a:t> </a:t>
            </a:r>
            <a:r>
              <a:rPr lang="sk-SK" b="1" dirty="0" err="1">
                <a:latin typeface="Century Gothic" panose="020B0502020202020204" pitchFamily="34" charset="0"/>
              </a:rPr>
              <a:t>Assessment</a:t>
            </a:r>
            <a:r>
              <a:rPr lang="sk-SK" b="1" dirty="0">
                <a:latin typeface="Century Gothic" panose="020B0502020202020204" pitchFamily="34" charset="0"/>
              </a:rPr>
              <a:t>)? </a:t>
            </a:r>
          </a:p>
          <a:p>
            <a:pPr algn="just">
              <a:lnSpc>
                <a:spcPct val="150000"/>
              </a:lnSpc>
            </a:pPr>
            <a:endParaRPr lang="sk-SK" b="1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sk-SK" sz="1400" dirty="0">
                <a:latin typeface="Century Gothic" panose="020B0502020202020204" pitchFamily="34" charset="0"/>
              </a:rPr>
              <a:t>Zaujímavé z pohľadu TIA však je, že SDEÚ a Výbor sa celé posúdenie pozerajú mierne odlišne. SDEÚ: 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endParaRPr lang="sk-SK" sz="1400" i="1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sk-SK" sz="1400" i="1" dirty="0">
                <a:latin typeface="Century Gothic" panose="020B0502020202020204" pitchFamily="34" charset="0"/>
              </a:rPr>
              <a:t>„Na tento účel posúdenie úrovne ochrany zaručenej v kontexte takéhoto prenosu </a:t>
            </a:r>
            <a:r>
              <a:rPr lang="sk-SK" sz="1400" b="1" i="1" dirty="0">
                <a:latin typeface="Century Gothic" panose="020B0502020202020204" pitchFamily="34" charset="0"/>
              </a:rPr>
              <a:t>musí najmä zohľadniť tak zmluvné ustanovenia dohodnuté medzi prevádzkovateľom alebo jeho sprostredkovateľom usadeným v Únii a príjemcom prenosu </a:t>
            </a:r>
            <a:r>
              <a:rPr lang="sk-SK" sz="1400" i="1" dirty="0">
                <a:latin typeface="Century Gothic" panose="020B0502020202020204" pitchFamily="34" charset="0"/>
              </a:rPr>
              <a:t>usadeným v dotknutej tretej krajine.“ </a:t>
            </a:r>
            <a:endParaRPr lang="sk-SK" sz="1400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sk-SK" sz="1400" b="1" dirty="0">
                <a:latin typeface="Century Gothic" panose="020B0502020202020204" pitchFamily="34" charset="0"/>
              </a:rPr>
              <a:t>EDPB dáva oveľa menší dôraz na analýzu zmluvných dojednaní s konkrétnym dodávateľom ako SDEÚ. </a:t>
            </a:r>
            <a:r>
              <a:rPr lang="sk-SK" sz="1400" dirty="0">
                <a:latin typeface="Century Gothic" panose="020B0502020202020204" pitchFamily="34" charset="0"/>
              </a:rPr>
              <a:t>Podľa SDEÚ by sa mali analyzovať samostatne zmluvné dojednania a právo v tretej krajine, pričom výslovne SDEÚ hovorí, že analogicky podľa čl. 45 ods. 2 GDPR, to je presne to čo hodnotí Komisia pri rozhodnutiach o adekvátnosti. Tu sa Výbor totálne odchyľuje od SDEÚ, pretože hovorí: 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sk-SK" sz="1400" b="1" i="1" dirty="0">
                <a:latin typeface="Century Gothic" panose="020B0502020202020204" pitchFamily="34" charset="0"/>
              </a:rPr>
              <a:t>“</a:t>
            </a:r>
            <a:r>
              <a:rPr lang="sk-SK" sz="1400" b="1" i="1" dirty="0" err="1">
                <a:latin typeface="Century Gothic" panose="020B0502020202020204" pitchFamily="34" charset="0"/>
              </a:rPr>
              <a:t>The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scope</a:t>
            </a:r>
            <a:r>
              <a:rPr lang="sk-SK" sz="1400" b="1" i="1" dirty="0">
                <a:latin typeface="Century Gothic" panose="020B0502020202020204" pitchFamily="34" charset="0"/>
              </a:rPr>
              <a:t> of </a:t>
            </a:r>
            <a:r>
              <a:rPr lang="sk-SK" sz="1400" b="1" i="1" dirty="0" err="1">
                <a:latin typeface="Century Gothic" panose="020B0502020202020204" pitchFamily="34" charset="0"/>
              </a:rPr>
              <a:t>your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assessment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is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thus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limited</a:t>
            </a:r>
            <a:r>
              <a:rPr lang="sk-SK" sz="1400" b="1" i="1" dirty="0">
                <a:latin typeface="Century Gothic" panose="020B0502020202020204" pitchFamily="34" charset="0"/>
              </a:rPr>
              <a:t> to </a:t>
            </a:r>
            <a:r>
              <a:rPr lang="sk-SK" sz="1400" b="1" i="1" dirty="0" err="1">
                <a:latin typeface="Century Gothic" panose="020B0502020202020204" pitchFamily="34" charset="0"/>
              </a:rPr>
              <a:t>the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legislation</a:t>
            </a:r>
            <a:r>
              <a:rPr lang="sk-SK" sz="1400" b="1" i="1" dirty="0">
                <a:latin typeface="Century Gothic" panose="020B0502020202020204" pitchFamily="34" charset="0"/>
              </a:rPr>
              <a:t> and </a:t>
            </a:r>
            <a:r>
              <a:rPr lang="sk-SK" sz="1400" b="1" i="1" dirty="0" err="1">
                <a:latin typeface="Century Gothic" panose="020B0502020202020204" pitchFamily="34" charset="0"/>
              </a:rPr>
              <a:t>practices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relevant</a:t>
            </a:r>
            <a:r>
              <a:rPr lang="sk-SK" sz="1400" b="1" i="1" dirty="0">
                <a:latin typeface="Century Gothic" panose="020B0502020202020204" pitchFamily="34" charset="0"/>
              </a:rPr>
              <a:t> to </a:t>
            </a:r>
            <a:r>
              <a:rPr lang="sk-SK" sz="1400" b="1" i="1" dirty="0" err="1">
                <a:latin typeface="Century Gothic" panose="020B0502020202020204" pitchFamily="34" charset="0"/>
              </a:rPr>
              <a:t>the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protection</a:t>
            </a:r>
            <a:r>
              <a:rPr lang="sk-SK" sz="1400" b="1" i="1" dirty="0">
                <a:latin typeface="Century Gothic" panose="020B0502020202020204" pitchFamily="34" charset="0"/>
              </a:rPr>
              <a:t> of </a:t>
            </a:r>
            <a:r>
              <a:rPr lang="sk-SK" sz="1400" b="1" i="1" dirty="0" err="1">
                <a:latin typeface="Century Gothic" panose="020B0502020202020204" pitchFamily="34" charset="0"/>
              </a:rPr>
              <a:t>the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specific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data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you</a:t>
            </a:r>
            <a:r>
              <a:rPr lang="sk-SK" sz="1400" b="1" i="1" dirty="0">
                <a:latin typeface="Century Gothic" panose="020B0502020202020204" pitchFamily="34" charset="0"/>
              </a:rPr>
              <a:t> transfer, in </a:t>
            </a:r>
            <a:r>
              <a:rPr lang="sk-SK" sz="1400" b="1" i="1" dirty="0" err="1">
                <a:latin typeface="Century Gothic" panose="020B0502020202020204" pitchFamily="34" charset="0"/>
              </a:rPr>
              <a:t>contrast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with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the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general</a:t>
            </a:r>
            <a:r>
              <a:rPr lang="sk-SK" sz="1400" b="1" i="1" dirty="0">
                <a:latin typeface="Century Gothic" panose="020B0502020202020204" pitchFamily="34" charset="0"/>
              </a:rPr>
              <a:t> and </a:t>
            </a:r>
            <a:r>
              <a:rPr lang="sk-SK" sz="1400" b="1" i="1" dirty="0" err="1">
                <a:latin typeface="Century Gothic" panose="020B0502020202020204" pitchFamily="34" charset="0"/>
              </a:rPr>
              <a:t>wide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encompassing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adequacy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assessments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the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European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Commission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carries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out</a:t>
            </a:r>
            <a:r>
              <a:rPr lang="sk-SK" sz="1400" b="1" i="1" dirty="0">
                <a:latin typeface="Century Gothic" panose="020B0502020202020204" pitchFamily="34" charset="0"/>
              </a:rPr>
              <a:t> in </a:t>
            </a:r>
            <a:r>
              <a:rPr lang="sk-SK" sz="1400" b="1" i="1" dirty="0" err="1">
                <a:latin typeface="Century Gothic" panose="020B0502020202020204" pitchFamily="34" charset="0"/>
              </a:rPr>
              <a:t>accordance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with</a:t>
            </a:r>
            <a:r>
              <a:rPr lang="sk-SK" sz="1400" b="1" i="1" dirty="0">
                <a:latin typeface="Century Gothic" panose="020B0502020202020204" pitchFamily="34" charset="0"/>
              </a:rPr>
              <a:t> </a:t>
            </a:r>
            <a:r>
              <a:rPr lang="sk-SK" sz="1400" b="1" i="1" dirty="0" err="1">
                <a:latin typeface="Century Gothic" panose="020B0502020202020204" pitchFamily="34" charset="0"/>
              </a:rPr>
              <a:t>Article</a:t>
            </a:r>
            <a:r>
              <a:rPr lang="sk-SK" sz="1400" b="1" i="1" dirty="0">
                <a:latin typeface="Century Gothic" panose="020B0502020202020204" pitchFamily="34" charset="0"/>
              </a:rPr>
              <a:t> 45 GDPR.“ 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sk-SK" sz="1400" dirty="0">
                <a:latin typeface="Century Gothic" panose="020B0502020202020204" pitchFamily="34" charset="0"/>
              </a:rPr>
              <a:t>SDEÚ – zmluvné dojednania / EDPB – právo v tretej krajine. 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endParaRPr lang="sk-SK" sz="1400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sk-SK" sz="1400" b="1" u="sng" dirty="0">
                <a:latin typeface="Century Gothic" panose="020B0502020202020204" pitchFamily="34" charset="0"/>
              </a:rPr>
              <a:t>Preto sme sa pri našich TIA rozhodli vyhovieť obom štandardnom</a:t>
            </a:r>
            <a:r>
              <a:rPr lang="sk-SK" sz="1400" dirty="0">
                <a:latin typeface="Century Gothic" panose="020B0502020202020204" pitchFamily="34" charset="0"/>
              </a:rPr>
              <a:t>. Samostatne posudzujeme úroveň krajiny ako takej (USA) a samostatne posudzujeme dodávateľa a jeho opatrenia, zmluvné dojednania a pod. (Facebook). Výsledok TIA je preto kombinovaným výsledkom USA + Facebook.  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endParaRPr lang="sk-SK" sz="17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k-SK" sz="1700" u="sng" dirty="0">
              <a:solidFill>
                <a:srgbClr val="0563C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18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2692"/>
            <a:ext cx="12192000" cy="6858000"/>
          </a:xfrm>
          <a:prstGeom prst="rect">
            <a:avLst/>
          </a:prstGeom>
        </p:spPr>
      </p:pic>
      <p:sp>
        <p:nvSpPr>
          <p:cNvPr id="31" name="TextBox 10">
            <a:extLst>
              <a:ext uri="{FF2B5EF4-FFF2-40B4-BE49-F238E27FC236}">
                <a16:creationId xmlns:a16="http://schemas.microsoft.com/office/drawing/2014/main" id="{D9B0485D-7650-D219-4D2B-276A7EFB5A70}"/>
              </a:ext>
            </a:extLst>
          </p:cNvPr>
          <p:cNvSpPr txBox="1"/>
          <p:nvPr/>
        </p:nvSpPr>
        <p:spPr>
          <a:xfrm>
            <a:off x="6905982" y="2661450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5CE1603-4D7E-B621-D5F9-282247167820}"/>
              </a:ext>
            </a:extLst>
          </p:cNvPr>
          <p:cNvSpPr txBox="1"/>
          <p:nvPr/>
        </p:nvSpPr>
        <p:spPr>
          <a:xfrm>
            <a:off x="6905982" y="3122138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5ABC23AB-FDCB-F50E-5B2D-350CCE31CFCA}"/>
              </a:ext>
            </a:extLst>
          </p:cNvPr>
          <p:cNvSpPr txBox="1"/>
          <p:nvPr/>
        </p:nvSpPr>
        <p:spPr>
          <a:xfrm>
            <a:off x="6905982" y="2635485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3"/>
            <a:ext cx="12192000" cy="1440233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1186754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6AA793A1-D6E3-5B23-F227-BAF054ED7497}"/>
              </a:ext>
            </a:extLst>
          </p:cNvPr>
          <p:cNvSpPr txBox="1"/>
          <p:nvPr/>
        </p:nvSpPr>
        <p:spPr>
          <a:xfrm>
            <a:off x="93689" y="1708960"/>
            <a:ext cx="1198815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b="1" dirty="0">
                <a:latin typeface="Century Gothic" panose="020B0502020202020204" pitchFamily="34" charset="0"/>
              </a:rPr>
              <a:t>Údaje sa v zozname uchovávajú najviac štyri roky po tom, čo účastník alebo užívateľ požiadal o ich vymazanie zo zoznamu, a to na prevádzku zoznamu, výkonu štátneho dohľadu nad plnením povinností a ukladania sankcií, ako aj na vedenie súdnych sporov týkajúcich sa uchovávania údajov v zozname.</a:t>
            </a:r>
          </a:p>
          <a:p>
            <a:pPr algn="just"/>
            <a:endParaRPr lang="pl-PL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Spoločnosti, ktorých zámerom je výkon priameho marketingu prostredníctvom volania, majú povinnosť registrácie na Zozname telefónnych čísel pre zamedzenie nevyžiadaných marketingových volaní a overiť si tie čísla, ktoré majú v záujme kontaktovať či sa v danom zozname nachádzajú a to dvakrát mesačne, nakoľko predmetný zoznam sa aktualizuje vždy k 1. a 16. dňu v mesiaci. Za overenie musí spoločnosť zaplatiť úhradu v zmysle vyhlášky nasledovne:</a:t>
            </a:r>
          </a:p>
          <a:p>
            <a:pPr algn="just"/>
            <a:endParaRPr lang="pl-PL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od 1 do 10 000 overovaných telefónnych čísel – 10 eur,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od 10 001 do 100 000 overovaných telefónnych čísel – 20 eur,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od 100 001 do 1 000 000 overovaných telefónnych čísel – 100 eur,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od 1 000 001 do 5 000 000 overovaných telefónnych čísel – 300 eur.</a:t>
            </a:r>
          </a:p>
          <a:p>
            <a:pPr algn="just"/>
            <a:endParaRPr lang="pl-PL" sz="1600" i="1" dirty="0">
              <a:latin typeface="Century Gothic" panose="020B0502020202020204" pitchFamily="34" charset="0"/>
            </a:endParaRPr>
          </a:p>
          <a:p>
            <a:pPr marL="819150" lvl="1" indent="-361950" algn="just">
              <a:buFont typeface="Wingdings" panose="05000000000000000000" pitchFamily="2" charset="2"/>
              <a:buChar char="§"/>
            </a:pPr>
            <a:endParaRPr lang="pl-PL" sz="1600" i="1" dirty="0">
              <a:latin typeface="Century Gothic" panose="020B050202020202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D7E9625F-EC6E-1397-23F8-017E92E39D8C}"/>
              </a:ext>
            </a:extLst>
          </p:cNvPr>
          <p:cNvSpPr txBox="1"/>
          <p:nvPr/>
        </p:nvSpPr>
        <p:spPr>
          <a:xfrm>
            <a:off x="216092" y="79774"/>
            <a:ext cx="867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7. </a:t>
            </a:r>
            <a:r>
              <a:rPr lang="sk-SK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Robinsonov</a:t>
            </a:r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zoznam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3674876-89E1-96B5-A8A7-6B3168FCDBB6}"/>
              </a:ext>
            </a:extLst>
          </p:cNvPr>
          <p:cNvGrpSpPr/>
          <p:nvPr/>
        </p:nvGrpSpPr>
        <p:grpSpPr>
          <a:xfrm>
            <a:off x="0" y="6435338"/>
            <a:ext cx="12194496" cy="465437"/>
            <a:chOff x="0" y="6392562"/>
            <a:chExt cx="12194496" cy="465437"/>
          </a:xfrm>
        </p:grpSpPr>
        <p:sp>
          <p:nvSpPr>
            <p:cNvPr id="5" name="Obdĺžnik 4">
              <a:extLst>
                <a:ext uri="{FF2B5EF4-FFF2-40B4-BE49-F238E27FC236}">
                  <a16:creationId xmlns:a16="http://schemas.microsoft.com/office/drawing/2014/main" id="{49F0BA60-EE87-0AB2-F71F-C0128627F7F1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lokTextu 5">
              <a:extLst>
                <a:ext uri="{FF2B5EF4-FFF2-40B4-BE49-F238E27FC236}">
                  <a16:creationId xmlns:a16="http://schemas.microsoft.com/office/drawing/2014/main" id="{B93E6F09-9B4D-643B-4B6D-AC9E7328D8F0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506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2692"/>
            <a:ext cx="12192000" cy="6858000"/>
          </a:xfrm>
          <a:prstGeom prst="rect">
            <a:avLst/>
          </a:prstGeom>
        </p:spPr>
      </p:pic>
      <p:sp>
        <p:nvSpPr>
          <p:cNvPr id="31" name="TextBox 10">
            <a:extLst>
              <a:ext uri="{FF2B5EF4-FFF2-40B4-BE49-F238E27FC236}">
                <a16:creationId xmlns:a16="http://schemas.microsoft.com/office/drawing/2014/main" id="{D9B0485D-7650-D219-4D2B-276A7EFB5A70}"/>
              </a:ext>
            </a:extLst>
          </p:cNvPr>
          <p:cNvSpPr txBox="1"/>
          <p:nvPr/>
        </p:nvSpPr>
        <p:spPr>
          <a:xfrm>
            <a:off x="6905982" y="2661450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5CE1603-4D7E-B621-D5F9-282247167820}"/>
              </a:ext>
            </a:extLst>
          </p:cNvPr>
          <p:cNvSpPr txBox="1"/>
          <p:nvPr/>
        </p:nvSpPr>
        <p:spPr>
          <a:xfrm>
            <a:off x="6905982" y="3122138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5ABC23AB-FDCB-F50E-5B2D-350CCE31CFCA}"/>
              </a:ext>
            </a:extLst>
          </p:cNvPr>
          <p:cNvSpPr txBox="1"/>
          <p:nvPr/>
        </p:nvSpPr>
        <p:spPr>
          <a:xfrm>
            <a:off x="6905982" y="2635485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-2693"/>
            <a:ext cx="12192000" cy="1440233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1186754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6AA793A1-D6E3-5B23-F227-BAF054ED7497}"/>
              </a:ext>
            </a:extLst>
          </p:cNvPr>
          <p:cNvSpPr txBox="1"/>
          <p:nvPr/>
        </p:nvSpPr>
        <p:spPr>
          <a:xfrm>
            <a:off x="93689" y="1708959"/>
            <a:ext cx="7775491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b="1" dirty="0">
                <a:latin typeface="Century Gothic" panose="020B0502020202020204" pitchFamily="34" charset="0"/>
              </a:rPr>
              <a:t>Posledná komunikácia z augusta 2020 </a:t>
            </a:r>
            <a:r>
              <a:rPr lang="pl-PL" sz="1600" dirty="0">
                <a:latin typeface="Century Gothic" panose="020B0502020202020204" pitchFamily="34" charset="0"/>
              </a:rPr>
              <a:t>– že kódex je súladný.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Odvtedy čakáme na to, kým bude možné akreditovať monitorujúci subjekt (všetko pripravené na pôde SBA).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Napriek tomu, že </a:t>
            </a:r>
            <a:r>
              <a:rPr lang="pl-PL" sz="1600" dirty="0">
                <a:latin typeface="Century Gothic" panose="020B0502020202020204" pitchFamily="34" charset="0"/>
                <a:hlinkClick r:id="rId4"/>
              </a:rPr>
              <a:t>Výbor už 20. júla 2021 Úradu schválil akreditačné kritéria</a:t>
            </a:r>
            <a:r>
              <a:rPr lang="pl-PL" sz="1600" dirty="0">
                <a:latin typeface="Century Gothic" panose="020B0502020202020204" pitchFamily="34" charset="0"/>
              </a:rPr>
              <a:t>, Úrad ich stále nepretavil do vyhlášky podľa § 87 ods. 20 zákona o ochrane osobných údajov.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Samotné konanie o akreditácii MS (na SBA) bolo formálne začaté, ale nepokračuje sa v ňom.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b="1" u="sng" dirty="0">
                <a:latin typeface="Century Gothic" panose="020B0502020202020204" pitchFamily="34" charset="0"/>
              </a:rPr>
              <a:t>Odporúčame SBA/SLASPO podanie správnej žaloby proti nečinnosti.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latin typeface="Century Gothic" panose="020B0502020202020204" pitchFamily="34" charset="0"/>
              </a:rPr>
              <a:t>Podľa nášho názoru by Úrad mohol konať už na základe rozhodnutia Výboru a vyhlášku podľa GDPR nepotrebuje, zákon ju ale vyžaduje. Tú však Úrad do dnešného dňa nevydal, hoci má takú povinnosť. </a:t>
            </a:r>
          </a:p>
          <a:p>
            <a:pPr algn="just"/>
            <a:endParaRPr lang="pl-PL" sz="1600" i="1" dirty="0">
              <a:latin typeface="Century Gothic" panose="020B0502020202020204" pitchFamily="34" charset="0"/>
            </a:endParaRPr>
          </a:p>
          <a:p>
            <a:pPr marL="819150" lvl="1" indent="-361950" algn="just">
              <a:buFont typeface="Wingdings" panose="05000000000000000000" pitchFamily="2" charset="2"/>
              <a:buChar char="§"/>
            </a:pPr>
            <a:endParaRPr lang="pl-PL" sz="1600" i="1" dirty="0">
              <a:latin typeface="Century Gothic" panose="020B050202020202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D7E9625F-EC6E-1397-23F8-017E92E39D8C}"/>
              </a:ext>
            </a:extLst>
          </p:cNvPr>
          <p:cNvSpPr txBox="1"/>
          <p:nvPr/>
        </p:nvSpPr>
        <p:spPr>
          <a:xfrm>
            <a:off x="216092" y="79774"/>
            <a:ext cx="867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8. Kódex správania 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3674876-89E1-96B5-A8A7-6B3168FCDBB6}"/>
              </a:ext>
            </a:extLst>
          </p:cNvPr>
          <p:cNvGrpSpPr/>
          <p:nvPr/>
        </p:nvGrpSpPr>
        <p:grpSpPr>
          <a:xfrm>
            <a:off x="0" y="6435338"/>
            <a:ext cx="12194496" cy="465437"/>
            <a:chOff x="0" y="6392562"/>
            <a:chExt cx="12194496" cy="465437"/>
          </a:xfrm>
        </p:grpSpPr>
        <p:sp>
          <p:nvSpPr>
            <p:cNvPr id="5" name="Obdĺžnik 4">
              <a:extLst>
                <a:ext uri="{FF2B5EF4-FFF2-40B4-BE49-F238E27FC236}">
                  <a16:creationId xmlns:a16="http://schemas.microsoft.com/office/drawing/2014/main" id="{49F0BA60-EE87-0AB2-F71F-C0128627F7F1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lokTextu 5">
              <a:extLst>
                <a:ext uri="{FF2B5EF4-FFF2-40B4-BE49-F238E27FC236}">
                  <a16:creationId xmlns:a16="http://schemas.microsoft.com/office/drawing/2014/main" id="{B93E6F09-9B4D-643B-4B6D-AC9E7328D8F0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pic>
        <p:nvPicPr>
          <p:cNvPr id="8" name="Obrázok 7">
            <a:extLst>
              <a:ext uri="{FF2B5EF4-FFF2-40B4-BE49-F238E27FC236}">
                <a16:creationId xmlns:a16="http://schemas.microsoft.com/office/drawing/2014/main" id="{050C1856-A1DB-CF92-A009-F5D08D42A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66" y="1347353"/>
            <a:ext cx="3310374" cy="50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84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F3FF0C51-CD50-5020-B69A-4BD9B19F1E56}"/>
              </a:ext>
            </a:extLst>
          </p:cNvPr>
          <p:cNvSpPr/>
          <p:nvPr/>
        </p:nvSpPr>
        <p:spPr>
          <a:xfrm>
            <a:off x="-1" y="1212323"/>
            <a:ext cx="5925093" cy="4249238"/>
          </a:xfrm>
          <a:custGeom>
            <a:avLst/>
            <a:gdLst/>
            <a:ahLst/>
            <a:cxnLst/>
            <a:rect l="l" t="t" r="r" b="b"/>
            <a:pathLst>
              <a:path w="1610601" h="1252139">
                <a:moveTo>
                  <a:pt x="0" y="0"/>
                </a:moveTo>
                <a:lnTo>
                  <a:pt x="1610601" y="0"/>
                </a:lnTo>
                <a:lnTo>
                  <a:pt x="1610601" y="1252139"/>
                </a:lnTo>
                <a:lnTo>
                  <a:pt x="0" y="1252139"/>
                </a:lnTo>
                <a:close/>
              </a:path>
            </a:pathLst>
          </a:custGeom>
          <a:solidFill>
            <a:srgbClr val="18B9C3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AutoShape 34">
            <a:extLst>
              <a:ext uri="{FF2B5EF4-FFF2-40B4-BE49-F238E27FC236}">
                <a16:creationId xmlns:a16="http://schemas.microsoft.com/office/drawing/2014/main" id="{67656CD8-67B0-3B1D-8694-038BA15E48E2}"/>
              </a:ext>
            </a:extLst>
          </p:cNvPr>
          <p:cNvSpPr/>
          <p:nvPr/>
        </p:nvSpPr>
        <p:spPr>
          <a:xfrm>
            <a:off x="602890" y="3429000"/>
            <a:ext cx="4214039" cy="0"/>
          </a:xfrm>
          <a:prstGeom prst="line">
            <a:avLst/>
          </a:prstGeom>
          <a:ln w="27093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6DE156B6-28A9-7B0B-E46E-6E8D4A0B2E25}"/>
              </a:ext>
            </a:extLst>
          </p:cNvPr>
          <p:cNvSpPr txBox="1"/>
          <p:nvPr/>
        </p:nvSpPr>
        <p:spPr>
          <a:xfrm>
            <a:off x="558993" y="2088223"/>
            <a:ext cx="4421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sk-SK" sz="3600">
                <a:solidFill>
                  <a:schemeClr val="bg1"/>
                </a:solidFill>
                <a:latin typeface="Century Gothic" panose="020B0502020202020204" pitchFamily="34" charset="0"/>
              </a:rPr>
              <a:t>DISKUSIA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D9B0485D-7650-D219-4D2B-276A7EFB5A70}"/>
              </a:ext>
            </a:extLst>
          </p:cNvPr>
          <p:cNvSpPr txBox="1"/>
          <p:nvPr/>
        </p:nvSpPr>
        <p:spPr>
          <a:xfrm>
            <a:off x="6905982" y="2661450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5CE1603-4D7E-B621-D5F9-282247167820}"/>
              </a:ext>
            </a:extLst>
          </p:cNvPr>
          <p:cNvSpPr txBox="1"/>
          <p:nvPr/>
        </p:nvSpPr>
        <p:spPr>
          <a:xfrm>
            <a:off x="6905982" y="3122138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5ABC23AB-FDCB-F50E-5B2D-350CCE31CFCA}"/>
              </a:ext>
            </a:extLst>
          </p:cNvPr>
          <p:cNvSpPr txBox="1"/>
          <p:nvPr/>
        </p:nvSpPr>
        <p:spPr>
          <a:xfrm>
            <a:off x="6905982" y="2635485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pic>
        <p:nvPicPr>
          <p:cNvPr id="9" name="Picture 32">
            <a:extLst>
              <a:ext uri="{FF2B5EF4-FFF2-40B4-BE49-F238E27FC236}">
                <a16:creationId xmlns:a16="http://schemas.microsoft.com/office/drawing/2014/main" id="{EB4E3378-255A-7D6B-331D-E8D7DE4049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9644" y="322652"/>
            <a:ext cx="2774847" cy="545720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3C4796F4-7AE1-494C-CD47-3196E83C3EA2}"/>
              </a:ext>
            </a:extLst>
          </p:cNvPr>
          <p:cNvGrpSpPr/>
          <p:nvPr/>
        </p:nvGrpSpPr>
        <p:grpSpPr>
          <a:xfrm>
            <a:off x="0" y="6389871"/>
            <a:ext cx="12194496" cy="465437"/>
            <a:chOff x="0" y="6392562"/>
            <a:chExt cx="12194496" cy="465437"/>
          </a:xfrm>
        </p:grpSpPr>
        <p:sp>
          <p:nvSpPr>
            <p:cNvPr id="10" name="Obdĺžnik 9">
              <a:extLst>
                <a:ext uri="{FF2B5EF4-FFF2-40B4-BE49-F238E27FC236}">
                  <a16:creationId xmlns:a16="http://schemas.microsoft.com/office/drawing/2014/main" id="{C9278D2F-B0F5-7C5C-FA85-76C750D25D0A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4AAB0516-96DD-92B7-0A59-1751C80DBE52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944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Freeform 5">
            <a:extLst>
              <a:ext uri="{FF2B5EF4-FFF2-40B4-BE49-F238E27FC236}">
                <a16:creationId xmlns:a16="http://schemas.microsoft.com/office/drawing/2014/main" id="{746832E2-5D41-A9F9-9CB1-247DA73B4301}"/>
              </a:ext>
            </a:extLst>
          </p:cNvPr>
          <p:cNvSpPr/>
          <p:nvPr/>
        </p:nvSpPr>
        <p:spPr>
          <a:xfrm>
            <a:off x="-1" y="1212323"/>
            <a:ext cx="5925093" cy="4249238"/>
          </a:xfrm>
          <a:custGeom>
            <a:avLst/>
            <a:gdLst/>
            <a:ahLst/>
            <a:cxnLst/>
            <a:rect l="l" t="t" r="r" b="b"/>
            <a:pathLst>
              <a:path w="1610601" h="1252139">
                <a:moveTo>
                  <a:pt x="0" y="0"/>
                </a:moveTo>
                <a:lnTo>
                  <a:pt x="1610601" y="0"/>
                </a:lnTo>
                <a:lnTo>
                  <a:pt x="1610601" y="1252139"/>
                </a:lnTo>
                <a:lnTo>
                  <a:pt x="0" y="1252139"/>
                </a:lnTo>
                <a:close/>
              </a:path>
            </a:pathLst>
          </a:custGeom>
          <a:solidFill>
            <a:srgbClr val="18B9C3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AutoShape 34">
            <a:extLst>
              <a:ext uri="{FF2B5EF4-FFF2-40B4-BE49-F238E27FC236}">
                <a16:creationId xmlns:a16="http://schemas.microsoft.com/office/drawing/2014/main" id="{67656CD8-67B0-3B1D-8694-038BA15E48E2}"/>
              </a:ext>
            </a:extLst>
          </p:cNvPr>
          <p:cNvSpPr/>
          <p:nvPr/>
        </p:nvSpPr>
        <p:spPr>
          <a:xfrm>
            <a:off x="602890" y="3429000"/>
            <a:ext cx="4214039" cy="0"/>
          </a:xfrm>
          <a:prstGeom prst="line">
            <a:avLst/>
          </a:prstGeom>
          <a:ln w="27093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38">
            <a:extLst>
              <a:ext uri="{FF2B5EF4-FFF2-40B4-BE49-F238E27FC236}">
                <a16:creationId xmlns:a16="http://schemas.microsoft.com/office/drawing/2014/main" id="{4A9486D0-642C-C981-537B-5A23B1BDDE77}"/>
              </a:ext>
            </a:extLst>
          </p:cNvPr>
          <p:cNvGrpSpPr/>
          <p:nvPr/>
        </p:nvGrpSpPr>
        <p:grpSpPr>
          <a:xfrm>
            <a:off x="-1" y="6157643"/>
            <a:ext cx="12192000" cy="2033238"/>
            <a:chOff x="-378783" y="-51435"/>
            <a:chExt cx="13467771" cy="2245998"/>
          </a:xfrm>
        </p:grpSpPr>
        <p:grpSp>
          <p:nvGrpSpPr>
            <p:cNvPr id="11" name="Group 39">
              <a:extLst>
                <a:ext uri="{FF2B5EF4-FFF2-40B4-BE49-F238E27FC236}">
                  <a16:creationId xmlns:a16="http://schemas.microsoft.com/office/drawing/2014/main" id="{E6A6B1E1-85FD-60C4-17DC-10B71ECF8116}"/>
                </a:ext>
              </a:extLst>
            </p:cNvPr>
            <p:cNvGrpSpPr/>
            <p:nvPr/>
          </p:nvGrpSpPr>
          <p:grpSpPr>
            <a:xfrm>
              <a:off x="-378783" y="-51435"/>
              <a:ext cx="13467771" cy="2245998"/>
              <a:chOff x="-140290" y="-19050"/>
              <a:chExt cx="4988064" cy="831850"/>
            </a:xfrm>
          </p:grpSpPr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D621C933-FEA4-FF61-E816-B2EB36DCA8BC}"/>
                  </a:ext>
                </a:extLst>
              </p:cNvPr>
              <p:cNvSpPr/>
              <p:nvPr/>
            </p:nvSpPr>
            <p:spPr>
              <a:xfrm>
                <a:off x="-140290" y="-6636"/>
                <a:ext cx="4988064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23269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23269"/>
                    </a:lnTo>
                    <a:lnTo>
                      <a:pt x="0" y="223269"/>
                    </a:lnTo>
                    <a:close/>
                  </a:path>
                </a:pathLst>
              </a:custGeom>
              <a:solidFill>
                <a:srgbClr val="18B9C3"/>
              </a:solidFill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3" name="TextBox 41">
                <a:extLst>
                  <a:ext uri="{FF2B5EF4-FFF2-40B4-BE49-F238E27FC236}">
                    <a16:creationId xmlns:a16="http://schemas.microsoft.com/office/drawing/2014/main" id="{EA4648C7-88A8-7AC5-011F-5E5B17C8AE2F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45"/>
                  </a:lnSpc>
                </a:pPr>
                <a:endParaRPr/>
              </a:p>
            </p:txBody>
          </p:sp>
        </p:grpSp>
        <p:pic>
          <p:nvPicPr>
            <p:cNvPr id="12" name="Picture 42">
              <a:extLst>
                <a:ext uri="{FF2B5EF4-FFF2-40B4-BE49-F238E27FC236}">
                  <a16:creationId xmlns:a16="http://schemas.microsoft.com/office/drawing/2014/main" id="{257655DE-EC5C-1BB7-AB51-0B3F48CDD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530091" y="160498"/>
              <a:ext cx="342651" cy="281831"/>
            </a:xfrm>
            <a:prstGeom prst="rect">
              <a:avLst/>
            </a:prstGeom>
          </p:spPr>
        </p:pic>
        <p:pic>
          <p:nvPicPr>
            <p:cNvPr id="13" name="Picture 43">
              <a:extLst>
                <a:ext uri="{FF2B5EF4-FFF2-40B4-BE49-F238E27FC236}">
                  <a16:creationId xmlns:a16="http://schemas.microsoft.com/office/drawing/2014/main" id="{FC1B3021-DC73-2A11-6640-AE42025A4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448285" y="160498"/>
              <a:ext cx="281831" cy="281831"/>
            </a:xfrm>
            <a:prstGeom prst="rect">
              <a:avLst/>
            </a:prstGeom>
          </p:spPr>
        </p:pic>
        <p:pic>
          <p:nvPicPr>
            <p:cNvPr id="14" name="Picture 44">
              <a:extLst>
                <a:ext uri="{FF2B5EF4-FFF2-40B4-BE49-F238E27FC236}">
                  <a16:creationId xmlns:a16="http://schemas.microsoft.com/office/drawing/2014/main" id="{31E69227-DEAC-7283-9F0A-3260F2311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330398" y="160498"/>
              <a:ext cx="281831" cy="281831"/>
            </a:xfrm>
            <a:prstGeom prst="rect">
              <a:avLst/>
            </a:prstGeom>
          </p:spPr>
        </p:pic>
        <p:pic>
          <p:nvPicPr>
            <p:cNvPr id="15" name="Picture 45">
              <a:extLst>
                <a:ext uri="{FF2B5EF4-FFF2-40B4-BE49-F238E27FC236}">
                  <a16:creationId xmlns:a16="http://schemas.microsoft.com/office/drawing/2014/main" id="{BEA46F39-9E78-9534-DB57-07E7A5317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9430611" y="160498"/>
              <a:ext cx="231454" cy="281831"/>
            </a:xfrm>
            <a:prstGeom prst="rect">
              <a:avLst/>
            </a:prstGeom>
          </p:spPr>
        </p:pic>
        <p:pic>
          <p:nvPicPr>
            <p:cNvPr id="16" name="Picture 46">
              <a:extLst>
                <a:ext uri="{FF2B5EF4-FFF2-40B4-BE49-F238E27FC236}">
                  <a16:creationId xmlns:a16="http://schemas.microsoft.com/office/drawing/2014/main" id="{20607172-2417-F3A8-14F9-A9A9B77C3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96955" y="228018"/>
              <a:ext cx="146056" cy="146790"/>
            </a:xfrm>
            <a:prstGeom prst="rect">
              <a:avLst/>
            </a:prstGeom>
          </p:spPr>
        </p:pic>
        <p:sp>
          <p:nvSpPr>
            <p:cNvPr id="17" name="TextBox 47">
              <a:extLst>
                <a:ext uri="{FF2B5EF4-FFF2-40B4-BE49-F238E27FC236}">
                  <a16:creationId xmlns:a16="http://schemas.microsoft.com/office/drawing/2014/main" id="{0E8E99D6-8A63-19EF-EF1C-C5E39398848E}"/>
                </a:ext>
              </a:extLst>
            </p:cNvPr>
            <p:cNvSpPr txBox="1"/>
            <p:nvPr/>
          </p:nvSpPr>
          <p:spPr>
            <a:xfrm>
              <a:off x="2806940" y="176746"/>
              <a:ext cx="1528441" cy="230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Open Sans Light"/>
                </a:rPr>
                <a:t>+421 911 195 133</a:t>
              </a:r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6933AF02-BCB3-9167-B616-4B949A9632B1}"/>
                </a:ext>
              </a:extLst>
            </p:cNvPr>
            <p:cNvSpPr txBox="1"/>
            <p:nvPr/>
          </p:nvSpPr>
          <p:spPr>
            <a:xfrm>
              <a:off x="5067453" y="176746"/>
              <a:ext cx="2186121" cy="230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Open Sans Light"/>
                </a:rPr>
                <a:t>jakub.berthoty@dagital.eu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D876A35D-7B41-138C-C186-D1265803BE62}"/>
                </a:ext>
              </a:extLst>
            </p:cNvPr>
            <p:cNvSpPr txBox="1"/>
            <p:nvPr/>
          </p:nvSpPr>
          <p:spPr>
            <a:xfrm>
              <a:off x="7924827" y="176746"/>
              <a:ext cx="1311073" cy="199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Open Sans Light"/>
                </a:rPr>
                <a:t>www.dagital.sk</a:t>
              </a:r>
            </a:p>
          </p:txBody>
        </p:sp>
        <p:sp>
          <p:nvSpPr>
            <p:cNvPr id="20" name="TextBox 50">
              <a:extLst>
                <a:ext uri="{FF2B5EF4-FFF2-40B4-BE49-F238E27FC236}">
                  <a16:creationId xmlns:a16="http://schemas.microsoft.com/office/drawing/2014/main" id="{59C392DC-3119-2892-0CF9-D61159EA092D}"/>
                </a:ext>
              </a:extLst>
            </p:cNvPr>
            <p:cNvSpPr txBox="1"/>
            <p:nvPr/>
          </p:nvSpPr>
          <p:spPr>
            <a:xfrm>
              <a:off x="9856775" y="176746"/>
              <a:ext cx="2951070" cy="230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 err="1">
                  <a:solidFill>
                    <a:srgbClr val="000000"/>
                  </a:solidFill>
                  <a:latin typeface="Open Sans Light"/>
                </a:rPr>
                <a:t>Nové</a:t>
              </a:r>
              <a:r>
                <a:rPr lang="en-US" sz="1100">
                  <a:solidFill>
                    <a:srgbClr val="000000"/>
                  </a:solidFill>
                  <a:latin typeface="Open Sans Light"/>
                </a:rPr>
                <a:t> </a:t>
              </a:r>
              <a:r>
                <a:rPr lang="en-US" sz="1100" err="1">
                  <a:solidFill>
                    <a:srgbClr val="000000"/>
                  </a:solidFill>
                  <a:latin typeface="Open Sans Light"/>
                </a:rPr>
                <a:t>Záhrady</a:t>
              </a:r>
              <a:r>
                <a:rPr lang="en-US" sz="1100">
                  <a:solidFill>
                    <a:srgbClr val="000000"/>
                  </a:solidFill>
                  <a:latin typeface="Open Sans Light"/>
                </a:rPr>
                <a:t> I/9, 821 05 Bratislava</a:t>
              </a:r>
            </a:p>
          </p:txBody>
        </p:sp>
        <p:sp>
          <p:nvSpPr>
            <p:cNvPr id="21" name="TextBox 51">
              <a:extLst>
                <a:ext uri="{FF2B5EF4-FFF2-40B4-BE49-F238E27FC236}">
                  <a16:creationId xmlns:a16="http://schemas.microsoft.com/office/drawing/2014/main" id="{FB7B48B1-5C1B-B736-DA7A-B1E7CEE2F8A5}"/>
                </a:ext>
              </a:extLst>
            </p:cNvPr>
            <p:cNvSpPr txBox="1"/>
            <p:nvPr/>
          </p:nvSpPr>
          <p:spPr>
            <a:xfrm>
              <a:off x="537722" y="176746"/>
              <a:ext cx="1597966" cy="230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Open Sans Light"/>
                </a:rPr>
                <a:t>Dagital Legal, s.r.o.</a:t>
              </a:r>
            </a:p>
          </p:txBody>
        </p:sp>
      </p:grpSp>
      <p:sp>
        <p:nvSpPr>
          <p:cNvPr id="24" name="BlokTextu 23">
            <a:extLst>
              <a:ext uri="{FF2B5EF4-FFF2-40B4-BE49-F238E27FC236}">
                <a16:creationId xmlns:a16="http://schemas.microsoft.com/office/drawing/2014/main" id="{6DE156B6-28A9-7B0B-E46E-6E8D4A0B2E25}"/>
              </a:ext>
            </a:extLst>
          </p:cNvPr>
          <p:cNvSpPr txBox="1"/>
          <p:nvPr/>
        </p:nvSpPr>
        <p:spPr>
          <a:xfrm>
            <a:off x="558992" y="2088223"/>
            <a:ext cx="5366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ĎAKUJEM ZA POZORNOSŤ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D9B0485D-7650-D219-4D2B-276A7EFB5A70}"/>
              </a:ext>
            </a:extLst>
          </p:cNvPr>
          <p:cNvSpPr txBox="1"/>
          <p:nvPr/>
        </p:nvSpPr>
        <p:spPr>
          <a:xfrm>
            <a:off x="6905982" y="2661450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5CE1603-4D7E-B621-D5F9-282247167820}"/>
              </a:ext>
            </a:extLst>
          </p:cNvPr>
          <p:cNvSpPr txBox="1"/>
          <p:nvPr/>
        </p:nvSpPr>
        <p:spPr>
          <a:xfrm>
            <a:off x="6905982" y="3122138"/>
            <a:ext cx="522565" cy="32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5ABC23AB-FDCB-F50E-5B2D-350CCE31CFCA}"/>
              </a:ext>
            </a:extLst>
          </p:cNvPr>
          <p:cNvSpPr txBox="1"/>
          <p:nvPr/>
        </p:nvSpPr>
        <p:spPr>
          <a:xfrm>
            <a:off x="6905982" y="2635485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1.</a:t>
            </a: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37ED5F00-C9C5-D1C3-8336-BCD7FB388764}"/>
              </a:ext>
            </a:extLst>
          </p:cNvPr>
          <p:cNvSpPr txBox="1"/>
          <p:nvPr/>
        </p:nvSpPr>
        <p:spPr>
          <a:xfrm>
            <a:off x="6905982" y="3096173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pic>
        <p:nvPicPr>
          <p:cNvPr id="2" name="Picture 32">
            <a:extLst>
              <a:ext uri="{FF2B5EF4-FFF2-40B4-BE49-F238E27FC236}">
                <a16:creationId xmlns:a16="http://schemas.microsoft.com/office/drawing/2014/main" id="{59506C63-03ED-9A95-31AD-F21F8D51E3F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089644" y="322652"/>
            <a:ext cx="2774847" cy="5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0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153470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0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2" y="247899"/>
            <a:ext cx="753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1. Cezhraničný prenos údajov – </a:t>
            </a:r>
            <a:r>
              <a:rPr lang="sk-SK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TIA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grpSp>
        <p:nvGrpSpPr>
          <p:cNvPr id="25" name="Skupina 24">
            <a:extLst>
              <a:ext uri="{FF2B5EF4-FFF2-40B4-BE49-F238E27FC236}">
                <a16:creationId xmlns:a16="http://schemas.microsoft.com/office/drawing/2014/main" id="{2BF80C69-2A9F-00C7-350F-9E7BE39BA6E1}"/>
              </a:ext>
            </a:extLst>
          </p:cNvPr>
          <p:cNvGrpSpPr/>
          <p:nvPr/>
        </p:nvGrpSpPr>
        <p:grpSpPr>
          <a:xfrm>
            <a:off x="0" y="6389871"/>
            <a:ext cx="12194496" cy="465437"/>
            <a:chOff x="0" y="6392562"/>
            <a:chExt cx="12194496" cy="465437"/>
          </a:xfrm>
        </p:grpSpPr>
        <p:sp>
          <p:nvSpPr>
            <p:cNvPr id="26" name="Obdĺžnik 25">
              <a:extLst>
                <a:ext uri="{FF2B5EF4-FFF2-40B4-BE49-F238E27FC236}">
                  <a16:creationId xmlns:a16="http://schemas.microsoft.com/office/drawing/2014/main" id="{53652740-DC21-A735-BC65-634DD4E6E235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E7576835-A045-4DF7-B2B5-C88FA2838F6B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B0E6FCA0-A1DF-43E4-A587-846584774F73}"/>
              </a:ext>
            </a:extLst>
          </p:cNvPr>
          <p:cNvSpPr txBox="1"/>
          <p:nvPr/>
        </p:nvSpPr>
        <p:spPr>
          <a:xfrm>
            <a:off x="216092" y="1413562"/>
            <a:ext cx="807357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b="1" dirty="0">
                <a:latin typeface="Century Gothic" panose="020B0502020202020204" pitchFamily="34" charset="0"/>
              </a:rPr>
              <a:t>Aké TIA máme vykonané / pokryté? </a:t>
            </a:r>
          </a:p>
          <a:p>
            <a:pPr algn="just">
              <a:lnSpc>
                <a:spcPct val="150000"/>
              </a:lnSpc>
            </a:pPr>
            <a:endParaRPr lang="sk-SK" b="1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sk-SK" sz="1650" dirty="0">
                <a:latin typeface="Century Gothic" panose="020B0502020202020204" pitchFamily="34" charset="0"/>
              </a:rPr>
              <a:t>Tretie krajiny: </a:t>
            </a:r>
            <a:r>
              <a:rPr lang="sk-SK" sz="1650" b="1" dirty="0">
                <a:latin typeface="Century Gothic" panose="020B0502020202020204" pitchFamily="34" charset="0"/>
              </a:rPr>
              <a:t>USA, Rusko, Ukrajina a Filipíny</a:t>
            </a:r>
            <a:r>
              <a:rPr lang="sk-SK" sz="1650" dirty="0">
                <a:latin typeface="Century Gothic" panose="020B0502020202020204" pitchFamily="34" charset="0"/>
              </a:rPr>
              <a:t>. Ako také tieto krajiny neposkytujú primeranú úroveň ochrany a preto je potrebné ďalej hľadať dodatočné opatrenia. 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sk-SK" sz="1650" dirty="0">
                <a:latin typeface="Century Gothic" panose="020B0502020202020204" pitchFamily="34" charset="0"/>
              </a:rPr>
              <a:t>V zmysle </a:t>
            </a:r>
            <a:r>
              <a:rPr lang="sk-SK" sz="1650" dirty="0" err="1">
                <a:latin typeface="Century Gothic" panose="020B0502020202020204" pitchFamily="34" charset="0"/>
              </a:rPr>
              <a:t>Schrems</a:t>
            </a:r>
            <a:r>
              <a:rPr lang="sk-SK" sz="1650" dirty="0">
                <a:latin typeface="Century Gothic" panose="020B0502020202020204" pitchFamily="34" charset="0"/>
              </a:rPr>
              <a:t> II, aj keď sú prijaté EU SCC (ktoré majú všetci), musíme ďalej hľadať či to v kontexte danej krajiny a dodávateľa stačí. 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sk-SK" sz="1650" dirty="0">
                <a:latin typeface="Century Gothic" panose="020B0502020202020204" pitchFamily="34" charset="0"/>
              </a:rPr>
              <a:t>Výsledky týchto TIA sú rovnaké u všetkých klientov, pokiaľ nie je individuálne dohodnutá zmluva. 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sk-SK" sz="1650" dirty="0">
                <a:latin typeface="Century Gothic" panose="020B0502020202020204" pitchFamily="34" charset="0"/>
              </a:rPr>
              <a:t>Samozrejme TIA sme robili aj na ďalšie prípady (napríklad </a:t>
            </a:r>
            <a:r>
              <a:rPr lang="sk-SK" sz="1650" dirty="0" err="1">
                <a:latin typeface="Century Gothic" panose="020B0502020202020204" pitchFamily="34" charset="0"/>
              </a:rPr>
              <a:t>intragroup</a:t>
            </a:r>
            <a:r>
              <a:rPr lang="sk-SK" sz="1650" dirty="0">
                <a:latin typeface="Century Gothic" panose="020B0502020202020204" pitchFamily="34" charset="0"/>
              </a:rPr>
              <a:t> alebo individuálny dodávatelia), </a:t>
            </a:r>
            <a:r>
              <a:rPr lang="sk-SK" sz="1650" b="1" dirty="0">
                <a:latin typeface="Century Gothic" panose="020B0502020202020204" pitchFamily="34" charset="0"/>
              </a:rPr>
              <a:t>toto sú len najčastejšie </a:t>
            </a:r>
            <a:r>
              <a:rPr lang="sk-SK" sz="1650" b="1" dirty="0" err="1">
                <a:latin typeface="Century Gothic" panose="020B0502020202020204" pitchFamily="34" charset="0"/>
              </a:rPr>
              <a:t>použí</a:t>
            </a:r>
            <a:r>
              <a:rPr lang="en-US" sz="1650" b="1" dirty="0">
                <a:latin typeface="Century Gothic" panose="020B0502020202020204" pitchFamily="34" charset="0"/>
              </a:rPr>
              <a:t>van</a:t>
            </a:r>
            <a:r>
              <a:rPr lang="sk-SK" sz="1650" b="1" dirty="0">
                <a:latin typeface="Century Gothic" panose="020B0502020202020204" pitchFamily="34" charset="0"/>
              </a:rPr>
              <a:t>í dodávatelia</a:t>
            </a:r>
            <a:r>
              <a:rPr lang="sk-SK" sz="1650" dirty="0">
                <a:latin typeface="Century Gothic" panose="020B0502020202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k-SK" sz="1700" u="sng" dirty="0">
              <a:solidFill>
                <a:srgbClr val="0563C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5BCF596-1146-D37B-E068-7D9ECBD26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724" y="1048194"/>
            <a:ext cx="3507276" cy="58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5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153470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0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2" y="247899"/>
            <a:ext cx="753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2. Problematika COOKIES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grpSp>
        <p:nvGrpSpPr>
          <p:cNvPr id="25" name="Skupina 24">
            <a:extLst>
              <a:ext uri="{FF2B5EF4-FFF2-40B4-BE49-F238E27FC236}">
                <a16:creationId xmlns:a16="http://schemas.microsoft.com/office/drawing/2014/main" id="{2BF80C69-2A9F-00C7-350F-9E7BE39BA6E1}"/>
              </a:ext>
            </a:extLst>
          </p:cNvPr>
          <p:cNvGrpSpPr/>
          <p:nvPr/>
        </p:nvGrpSpPr>
        <p:grpSpPr>
          <a:xfrm>
            <a:off x="0" y="6389871"/>
            <a:ext cx="12194496" cy="465437"/>
            <a:chOff x="0" y="6392562"/>
            <a:chExt cx="12194496" cy="465437"/>
          </a:xfrm>
        </p:grpSpPr>
        <p:sp>
          <p:nvSpPr>
            <p:cNvPr id="26" name="Obdĺžnik 25">
              <a:extLst>
                <a:ext uri="{FF2B5EF4-FFF2-40B4-BE49-F238E27FC236}">
                  <a16:creationId xmlns:a16="http://schemas.microsoft.com/office/drawing/2014/main" id="{53652740-DC21-A735-BC65-634DD4E6E235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E7576835-A045-4DF7-B2B5-C88FA2838F6B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B0E6FCA0-A1DF-43E4-A587-846584774F73}"/>
              </a:ext>
            </a:extLst>
          </p:cNvPr>
          <p:cNvSpPr txBox="1"/>
          <p:nvPr/>
        </p:nvSpPr>
        <p:spPr>
          <a:xfrm>
            <a:off x="216092" y="1413562"/>
            <a:ext cx="11759816" cy="755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E77D0AA-713D-B784-86D3-CF0AF9F55CA2}"/>
              </a:ext>
            </a:extLst>
          </p:cNvPr>
          <p:cNvSpPr txBox="1"/>
          <p:nvPr/>
        </p:nvSpPr>
        <p:spPr>
          <a:xfrm>
            <a:off x="-2496" y="1316689"/>
            <a:ext cx="11975908" cy="442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sk-SK" sz="1700" b="1" dirty="0">
                <a:latin typeface="Century Gothic" panose="020B0502020202020204" pitchFamily="34" charset="0"/>
                <a:ea typeface="Source Sans Pro" panose="020B0503030403020204" pitchFamily="34" charset="0"/>
              </a:rPr>
              <a:t>Regulácia </a:t>
            </a:r>
            <a:r>
              <a:rPr lang="sk-SK" sz="1700" b="1" dirty="0" err="1">
                <a:latin typeface="Century Gothic" panose="020B0502020202020204" pitchFamily="34" charset="0"/>
                <a:ea typeface="Source Sans Pro" panose="020B0503030403020204" pitchFamily="34" charset="0"/>
              </a:rPr>
              <a:t>cookies</a:t>
            </a:r>
            <a:r>
              <a:rPr lang="sk-SK" sz="1700" b="1" dirty="0">
                <a:latin typeface="Century Gothic" panose="020B0502020202020204" pitchFamily="34" charset="0"/>
                <a:ea typeface="Source Sans Pro" panose="020B0503030403020204" pitchFamily="34" charset="0"/>
              </a:rPr>
              <a:t> (čl. 5 ods. 3 </a:t>
            </a:r>
            <a:r>
              <a:rPr lang="sk-SK" sz="1700" b="1" dirty="0" err="1">
                <a:latin typeface="Century Gothic" panose="020B0502020202020204" pitchFamily="34" charset="0"/>
                <a:ea typeface="Source Sans Pro" panose="020B0503030403020204" pitchFamily="34" charset="0"/>
              </a:rPr>
              <a:t>ePrivacy</a:t>
            </a:r>
            <a:r>
              <a:rPr lang="sk-SK" sz="1700" b="1" dirty="0">
                <a:latin typeface="Century Gothic" panose="020B0502020202020204" pitchFamily="34" charset="0"/>
                <a:ea typeface="Source Sans Pro" panose="020B0503030403020204" pitchFamily="34" charset="0"/>
              </a:rPr>
              <a:t> smernice / § 109 ods. 8 zákona č. 452/2021 Z. z. o el. komunikáciách)  </a:t>
            </a:r>
          </a:p>
          <a:p>
            <a:pPr algn="just">
              <a:buClr>
                <a:schemeClr val="tx1"/>
              </a:buClr>
            </a:pPr>
            <a:endParaRPr lang="sk-SK" sz="1700" b="1" dirty="0">
              <a:latin typeface="Century Gothic" panose="020B0502020202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Novým zákonom účinným od 1.1.2022 nedošlo takmer k žiadnej zmene regulácie </a:t>
            </a:r>
            <a:r>
              <a:rPr lang="sk-SK" sz="165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 s výnimkou toho, že: </a:t>
            </a:r>
          </a:p>
          <a:p>
            <a:pPr marL="742950" lvl="1" indent="-2857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Bol odstránený súhlas cez webový prehliadač (ktorý podľa viacerých DO aj tak nebol nikdy možný); </a:t>
            </a:r>
          </a:p>
          <a:p>
            <a:pPr marL="742950" lvl="1" indent="-2857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Boli doplnené pokuty za porušenie ustanovení o </a:t>
            </a:r>
            <a:r>
              <a:rPr lang="sk-SK" sz="165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 do ZEK. </a:t>
            </a:r>
          </a:p>
          <a:p>
            <a:pPr marL="1200150" lvl="2" indent="-2857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Pozor, pokuty sú v ZEK vyššie ako v GDPR, a to až do 10 percent z obratu. Nemalo by to tak byť, ale je (mali by byť rovnaké ako podľa GDPR).  </a:t>
            </a:r>
          </a:p>
          <a:p>
            <a:pPr marL="7429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Avšak, Úrad pre reguláciu vydal v júni 2022 nové usmernenie ku </a:t>
            </a:r>
            <a:r>
              <a:rPr lang="sk-SK" sz="165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, ktoré aj po našej kritike jeho obsahu v novembri 2022 aktualizoval po konzultácii s Úradom na ochranu osobných údajov. </a:t>
            </a:r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Viď aj naše blogy k 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  <a:hlinkClick r:id="rId4"/>
              </a:rPr>
              <a:t>pôvodnému usmerneniu 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ako aj k 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  <a:hlinkClick r:id="rId5"/>
              </a:rPr>
              <a:t>aktualizovanému usmerneniu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. </a:t>
            </a:r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Usmernenie je štandardné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 a neobsahuje (už) žiadne kontroverzie. </a:t>
            </a:r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Úrad pre reguláciu začal aj kontrolu a </a:t>
            </a:r>
            <a:r>
              <a:rPr lang="sk-SK" sz="165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enforcement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sk-SK" sz="165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: </a:t>
            </a:r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3267A0E7-B645-B259-39B0-7EA3227CC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3686" y="4523021"/>
            <a:ext cx="4600974" cy="18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2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153470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0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2" y="247899"/>
            <a:ext cx="753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2. Problematika COOKIES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grpSp>
        <p:nvGrpSpPr>
          <p:cNvPr id="25" name="Skupina 24">
            <a:extLst>
              <a:ext uri="{FF2B5EF4-FFF2-40B4-BE49-F238E27FC236}">
                <a16:creationId xmlns:a16="http://schemas.microsoft.com/office/drawing/2014/main" id="{2BF80C69-2A9F-00C7-350F-9E7BE39BA6E1}"/>
              </a:ext>
            </a:extLst>
          </p:cNvPr>
          <p:cNvGrpSpPr/>
          <p:nvPr/>
        </p:nvGrpSpPr>
        <p:grpSpPr>
          <a:xfrm>
            <a:off x="0" y="6389871"/>
            <a:ext cx="12194496" cy="465437"/>
            <a:chOff x="0" y="6392562"/>
            <a:chExt cx="12194496" cy="465437"/>
          </a:xfrm>
        </p:grpSpPr>
        <p:sp>
          <p:nvSpPr>
            <p:cNvPr id="26" name="Obdĺžnik 25">
              <a:extLst>
                <a:ext uri="{FF2B5EF4-FFF2-40B4-BE49-F238E27FC236}">
                  <a16:creationId xmlns:a16="http://schemas.microsoft.com/office/drawing/2014/main" id="{53652740-DC21-A735-BC65-634DD4E6E235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E7576835-A045-4DF7-B2B5-C88FA2838F6B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B0E6FCA0-A1DF-43E4-A587-846584774F73}"/>
              </a:ext>
            </a:extLst>
          </p:cNvPr>
          <p:cNvSpPr txBox="1"/>
          <p:nvPr/>
        </p:nvSpPr>
        <p:spPr>
          <a:xfrm>
            <a:off x="216092" y="1413562"/>
            <a:ext cx="11759816" cy="755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E77D0AA-713D-B784-86D3-CF0AF9F55CA2}"/>
              </a:ext>
            </a:extLst>
          </p:cNvPr>
          <p:cNvSpPr txBox="1"/>
          <p:nvPr/>
        </p:nvSpPr>
        <p:spPr>
          <a:xfrm>
            <a:off x="25955" y="1318277"/>
            <a:ext cx="7008672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sk-SK" sz="1600" b="1" dirty="0">
                <a:latin typeface="Century Gothic" panose="020B0502020202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Usmernenie ku </a:t>
            </a:r>
            <a:r>
              <a:rPr lang="sk-SK" sz="1600" b="1" dirty="0" err="1">
                <a:latin typeface="Century Gothic" panose="020B0502020202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cookies</a:t>
            </a:r>
            <a:endParaRPr lang="sk-SK" sz="1600" b="1" dirty="0">
              <a:latin typeface="Century Gothic" panose="020B0502020202020204" pitchFamily="34" charset="0"/>
              <a:ea typeface="Source Sans Pro" panose="020B0503030403020204" pitchFamily="34" charset="0"/>
              <a:sym typeface="Wingdings" panose="05000000000000000000" pitchFamily="2" charset="2"/>
            </a:endParaRPr>
          </a:p>
          <a:p>
            <a:pPr algn="just">
              <a:buClr>
                <a:schemeClr val="tx1"/>
              </a:buClr>
            </a:pPr>
            <a:endParaRPr lang="sk-SK" sz="1600" b="1" dirty="0">
              <a:latin typeface="Century Gothic" panose="020B0502020202020204" pitchFamily="34" charset="0"/>
              <a:ea typeface="Source Sans Pro" panose="020B0503030403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b="1" dirty="0">
                <a:latin typeface="Century Gothic" panose="020B0502020202020204" pitchFamily="34" charset="0"/>
                <a:sym typeface="Wingdings" panose="05000000000000000000" pitchFamily="2" charset="2"/>
              </a:rPr>
              <a:t>Úrad dáva do popredia možnosť odmietnuť a prijať </a:t>
            </a:r>
            <a:r>
              <a:rPr lang="sk-SK" sz="16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00" b="1" dirty="0">
                <a:latin typeface="Century Gothic" panose="020B0502020202020204" pitchFamily="34" charset="0"/>
                <a:sym typeface="Wingdings" panose="05000000000000000000" pitchFamily="2" charset="2"/>
              </a:rPr>
              <a:t> už v prvej vrstve lišty. </a:t>
            </a:r>
            <a:r>
              <a:rPr lang="sk-SK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Schovávanie odmietnutia do druhej vrstvy alebo nastavení bude pokutované. </a:t>
            </a:r>
          </a:p>
          <a:p>
            <a:pPr algn="just">
              <a:buClr>
                <a:schemeClr val="tx1"/>
              </a:buClr>
            </a:pPr>
            <a:endParaRPr lang="sk-SK" sz="16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b="1" dirty="0">
                <a:latin typeface="Century Gothic" panose="020B0502020202020204" pitchFamily="34" charset="0"/>
                <a:sym typeface="Wingdings" panose="05000000000000000000" pitchFamily="2" charset="2"/>
              </a:rPr>
              <a:t>To čo je na usmernení stále problematické je príliš veľký dôraz na rozlišovanie medzi typmi </a:t>
            </a:r>
            <a:r>
              <a:rPr lang="sk-SK" sz="16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00" b="1" dirty="0">
                <a:latin typeface="Century Gothic" panose="020B0502020202020204" pitchFamily="34" charset="0"/>
                <a:sym typeface="Wingdings" panose="05000000000000000000" pitchFamily="2" charset="2"/>
              </a:rPr>
              <a:t>, ktoré nevysvetľuje.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Aký je rozdiel medzi analytickou, štatistickou a marketingovou </a:t>
            </a:r>
            <a:r>
              <a:rPr lang="sk-SK" sz="16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? A čo je potom Google </a:t>
            </a:r>
            <a:r>
              <a:rPr lang="sk-SK" sz="16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Analytics</a:t>
            </a:r>
            <a:r>
              <a:rPr lang="sk-SK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? </a:t>
            </a:r>
            <a:r>
              <a:rPr lang="sk-SK" sz="16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Exponea</a:t>
            </a:r>
            <a:r>
              <a:rPr lang="sk-SK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?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Na čo sú Vám štatistické </a:t>
            </a:r>
            <a:r>
              <a:rPr lang="sk-SK" sz="16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 bez marketingových?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Na druhej strane ale </a:t>
            </a:r>
            <a:r>
              <a:rPr lang="sk-SK" sz="16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 výslovne potvrdzuje, že súhlas sa získava k účelu – to vyplýva z GDPR, avšak pozor na </a:t>
            </a:r>
            <a:r>
              <a:rPr lang="sk-SK" sz="16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rec</a:t>
            </a:r>
            <a:r>
              <a:rPr lang="sk-SK" sz="1600" dirty="0">
                <a:latin typeface="Century Gothic" panose="020B0502020202020204" pitchFamily="34" charset="0"/>
                <a:sym typeface="Wingdings" panose="05000000000000000000" pitchFamily="2" charset="2"/>
              </a:rPr>
              <a:t>. 43 GDPR: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819150" lvl="1" indent="-361950" algn="just">
              <a:buClr>
                <a:schemeClr val="tx1"/>
              </a:buClr>
              <a:buFont typeface="Century Gothic" panose="020B0502020202020204" pitchFamily="34" charset="0"/>
              <a:buChar char="►"/>
            </a:pPr>
            <a:endParaRPr lang="sk-SK" sz="1400" i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sk-SK" sz="1600" dirty="0">
              <a:latin typeface="Century Gothic" panose="020B0502020202020204" pitchFamily="34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F1607A2C-6C4E-9E21-CA68-38AAFEDD4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897" y="1542258"/>
            <a:ext cx="4941281" cy="3508653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D6968F66-8FFC-9A0A-434D-C03AF82CB94F}"/>
              </a:ext>
            </a:extLst>
          </p:cNvPr>
          <p:cNvSpPr txBox="1"/>
          <p:nvPr/>
        </p:nvSpPr>
        <p:spPr>
          <a:xfrm>
            <a:off x="-2496" y="5670363"/>
            <a:ext cx="11920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00" b="1" i="1" dirty="0">
                <a:latin typeface="Century Gothic" panose="020B0502020202020204" pitchFamily="34" charset="0"/>
                <a:sym typeface="Wingdings" panose="05000000000000000000" pitchFamily="2" charset="2"/>
              </a:rPr>
              <a:t>„Súhlas sa nepovažuje za poskytnutý slobodne, ak nie je možné dať samostatný súhlas na jednotlivé spracovateľské operácie osobných údajov napriek tomu, že by to bolo v konkrétnom prípade vhodné... “ </a:t>
            </a:r>
          </a:p>
        </p:txBody>
      </p:sp>
    </p:spTree>
    <p:extLst>
      <p:ext uri="{BB962C8B-B14F-4D97-AF65-F5344CB8AC3E}">
        <p14:creationId xmlns:p14="http://schemas.microsoft.com/office/powerpoint/2010/main" val="30846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153470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0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2" y="247899"/>
            <a:ext cx="753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2. Problematika COOKIES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grpSp>
        <p:nvGrpSpPr>
          <p:cNvPr id="25" name="Skupina 24">
            <a:extLst>
              <a:ext uri="{FF2B5EF4-FFF2-40B4-BE49-F238E27FC236}">
                <a16:creationId xmlns:a16="http://schemas.microsoft.com/office/drawing/2014/main" id="{2BF80C69-2A9F-00C7-350F-9E7BE39BA6E1}"/>
              </a:ext>
            </a:extLst>
          </p:cNvPr>
          <p:cNvGrpSpPr/>
          <p:nvPr/>
        </p:nvGrpSpPr>
        <p:grpSpPr>
          <a:xfrm>
            <a:off x="0" y="6389871"/>
            <a:ext cx="12194496" cy="465437"/>
            <a:chOff x="0" y="6392562"/>
            <a:chExt cx="12194496" cy="465437"/>
          </a:xfrm>
        </p:grpSpPr>
        <p:sp>
          <p:nvSpPr>
            <p:cNvPr id="26" name="Obdĺžnik 25">
              <a:extLst>
                <a:ext uri="{FF2B5EF4-FFF2-40B4-BE49-F238E27FC236}">
                  <a16:creationId xmlns:a16="http://schemas.microsoft.com/office/drawing/2014/main" id="{53652740-DC21-A735-BC65-634DD4E6E235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E7576835-A045-4DF7-B2B5-C88FA2838F6B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B0E6FCA0-A1DF-43E4-A587-846584774F73}"/>
              </a:ext>
            </a:extLst>
          </p:cNvPr>
          <p:cNvSpPr txBox="1"/>
          <p:nvPr/>
        </p:nvSpPr>
        <p:spPr>
          <a:xfrm>
            <a:off x="216092" y="1413562"/>
            <a:ext cx="11759816" cy="755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E77D0AA-713D-B784-86D3-CF0AF9F55CA2}"/>
              </a:ext>
            </a:extLst>
          </p:cNvPr>
          <p:cNvSpPr txBox="1"/>
          <p:nvPr/>
        </p:nvSpPr>
        <p:spPr>
          <a:xfrm>
            <a:off x="-2496" y="1316689"/>
            <a:ext cx="12194496" cy="8233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sk-SK" sz="1700" b="1" dirty="0">
                <a:latin typeface="Century Gothic" panose="020B0502020202020204" pitchFamily="34" charset="0"/>
                <a:ea typeface="Source Sans Pro" panose="020B0503030403020204" pitchFamily="34" charset="0"/>
              </a:rPr>
              <a:t>Príklad (podľa nás) správneho prístupu ku </a:t>
            </a:r>
            <a:r>
              <a:rPr lang="sk-SK" sz="1700" b="1" dirty="0" err="1">
                <a:latin typeface="Century Gothic" panose="020B0502020202020204" pitchFamily="34" charset="0"/>
                <a:ea typeface="Source Sans Pro" panose="020B0503030403020204" pitchFamily="34" charset="0"/>
              </a:rPr>
              <a:t>cookies</a:t>
            </a:r>
            <a:r>
              <a:rPr lang="sk-SK" sz="1700" b="1" dirty="0">
                <a:latin typeface="Century Gothic" panose="020B0502020202020204" pitchFamily="34" charset="0"/>
                <a:ea typeface="Source Sans Pro" panose="020B0503030403020204" pitchFamily="34" charset="0"/>
              </a:rPr>
              <a:t> lište </a:t>
            </a:r>
          </a:p>
          <a:p>
            <a:pPr algn="just">
              <a:buClr>
                <a:schemeClr val="tx1"/>
              </a:buClr>
            </a:pPr>
            <a:endParaRPr lang="sk-SK" sz="1700" b="1" dirty="0">
              <a:latin typeface="Century Gothic" panose="020B0502020202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1. vrstva </a:t>
            </a:r>
            <a:r>
              <a:rPr lang="sk-SK" sz="165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 lišty: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Umožňuje povoliť aj odmietnuť všetko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;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Odkazuje na </a:t>
            </a: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účely priameho marketingu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;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Súhlas sa teda získava k tomuto účelu;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Hovorí o analytických </a:t>
            </a:r>
            <a:r>
              <a:rPr lang="sk-SK" sz="165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, marketingovej </a:t>
            </a:r>
            <a:r>
              <a:rPr lang="sk-SK" sz="165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analyticke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 aj </a:t>
            </a:r>
            <a:r>
              <a:rPr lang="sk-SK" sz="165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štatisitike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 ale medzi typmi </a:t>
            </a:r>
            <a:r>
              <a:rPr lang="sk-SK" sz="165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 nerozlišuje;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Obsahuje bližšie informácie v II. vrstve;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Obsahuje informáciu o práve odvolať súhlas;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Obsahuje (vyčiernenú) informáciu o prevádzkovateľovi, ktorému sa súhlas udeľuje;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Umožňuje Vám (teoreticky) subsumovať pod tento súhlas a ďalšie mimo </a:t>
            </a:r>
            <a:r>
              <a:rPr lang="sk-SK" sz="165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 marketingové aktivity (ak je tak formulovaná textácia), táto nie je...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just">
              <a:buClr>
                <a:schemeClr val="tx1"/>
              </a:buClr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39E8BC6-1698-BAA5-866F-BD026A46D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190" y="1701299"/>
            <a:ext cx="7289134" cy="153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153470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0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2" y="247899"/>
            <a:ext cx="753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2. Problematika COOKIES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grpSp>
        <p:nvGrpSpPr>
          <p:cNvPr id="25" name="Skupina 24">
            <a:extLst>
              <a:ext uri="{FF2B5EF4-FFF2-40B4-BE49-F238E27FC236}">
                <a16:creationId xmlns:a16="http://schemas.microsoft.com/office/drawing/2014/main" id="{2BF80C69-2A9F-00C7-350F-9E7BE39BA6E1}"/>
              </a:ext>
            </a:extLst>
          </p:cNvPr>
          <p:cNvGrpSpPr/>
          <p:nvPr/>
        </p:nvGrpSpPr>
        <p:grpSpPr>
          <a:xfrm>
            <a:off x="0" y="6389871"/>
            <a:ext cx="12194496" cy="465437"/>
            <a:chOff x="0" y="6392562"/>
            <a:chExt cx="12194496" cy="465437"/>
          </a:xfrm>
        </p:grpSpPr>
        <p:sp>
          <p:nvSpPr>
            <p:cNvPr id="26" name="Obdĺžnik 25">
              <a:extLst>
                <a:ext uri="{FF2B5EF4-FFF2-40B4-BE49-F238E27FC236}">
                  <a16:creationId xmlns:a16="http://schemas.microsoft.com/office/drawing/2014/main" id="{53652740-DC21-A735-BC65-634DD4E6E235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E7576835-A045-4DF7-B2B5-C88FA2838F6B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B0E6FCA0-A1DF-43E4-A587-846584774F73}"/>
              </a:ext>
            </a:extLst>
          </p:cNvPr>
          <p:cNvSpPr txBox="1"/>
          <p:nvPr/>
        </p:nvSpPr>
        <p:spPr>
          <a:xfrm>
            <a:off x="216092" y="1413562"/>
            <a:ext cx="11759816" cy="755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E77D0AA-713D-B784-86D3-CF0AF9F55CA2}"/>
              </a:ext>
            </a:extLst>
          </p:cNvPr>
          <p:cNvSpPr txBox="1"/>
          <p:nvPr/>
        </p:nvSpPr>
        <p:spPr>
          <a:xfrm>
            <a:off x="-2496" y="1316689"/>
            <a:ext cx="5369724" cy="8748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sk-SK" sz="1700" b="1" dirty="0">
                <a:latin typeface="Century Gothic" panose="020B0502020202020204" pitchFamily="34" charset="0"/>
                <a:ea typeface="Source Sans Pro" panose="020B0503030403020204" pitchFamily="34" charset="0"/>
              </a:rPr>
              <a:t>Príklad (podľa nás) správneho prístupu ku </a:t>
            </a:r>
            <a:r>
              <a:rPr lang="sk-SK" sz="1700" b="1" dirty="0" err="1">
                <a:latin typeface="Century Gothic" panose="020B0502020202020204" pitchFamily="34" charset="0"/>
                <a:ea typeface="Source Sans Pro" panose="020B0503030403020204" pitchFamily="34" charset="0"/>
              </a:rPr>
              <a:t>cookies</a:t>
            </a:r>
            <a:r>
              <a:rPr lang="sk-SK" sz="1700" b="1" dirty="0">
                <a:latin typeface="Century Gothic" panose="020B0502020202020204" pitchFamily="34" charset="0"/>
                <a:ea typeface="Source Sans Pro" panose="020B0503030403020204" pitchFamily="34" charset="0"/>
              </a:rPr>
              <a:t> lište </a:t>
            </a:r>
          </a:p>
          <a:p>
            <a:pPr algn="just">
              <a:buClr>
                <a:schemeClr val="tx1"/>
              </a:buClr>
            </a:pPr>
            <a:endParaRPr lang="sk-SK" sz="1700" b="1" dirty="0">
              <a:latin typeface="Century Gothic" panose="020B0502020202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2. vrstva </a:t>
            </a:r>
            <a:r>
              <a:rPr lang="sk-SK" sz="165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 lišty: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Pracuje s dvomi účelmi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, jeden smeruje k fungovaniu webu (nevyhnutné </a:t>
            </a:r>
            <a:r>
              <a:rPr lang="sk-SK" sz="165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) a druhý čisto k priameho marketingu (súhlas z I. vrstvy);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Obsahuje zoznam </a:t>
            </a:r>
            <a:r>
              <a:rPr lang="sk-SK" sz="165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so všetkými informáciami podľa Planet49, vrátane životnosti </a:t>
            </a:r>
            <a:r>
              <a:rPr lang="sk-SK" sz="165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, tretej strany, dodávateľa, </a:t>
            </a:r>
            <a:r>
              <a:rPr lang="sk-SK" sz="165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práveho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 základu, prenosov a pod.;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Prepojená aj so </a:t>
            </a: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všeobecnou </a:t>
            </a:r>
            <a:r>
              <a:rPr lang="sk-SK" sz="165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privacy</a:t>
            </a: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sk-SK" sz="165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policy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Umožňuje </a:t>
            </a: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vyvolať nastavenia </a:t>
            </a:r>
            <a:r>
              <a:rPr lang="sk-SK" sz="165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znova odvolať súhlas.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just">
              <a:buClr>
                <a:schemeClr val="tx1"/>
              </a:buClr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7725542-EF80-1B43-044E-5AE130640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0760" y="3238399"/>
            <a:ext cx="4074023" cy="384810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C4F88765-0F52-3D2D-7ACA-519A34B46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611" y="394008"/>
            <a:ext cx="6672389" cy="1907746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66367E2F-1756-B395-2206-26E313372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8460" y="2391834"/>
            <a:ext cx="5286019" cy="1419291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C5698FA3-B3D3-6D9F-CB66-8F29740D2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611" y="5152039"/>
            <a:ext cx="4727448" cy="14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4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E9DFBE-C261-4583-3918-C65353CC6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6" t="10289" r="24401" b="34427"/>
          <a:stretch/>
        </p:blipFill>
        <p:spPr>
          <a:xfrm>
            <a:off x="0" y="-153470"/>
            <a:ext cx="12192000" cy="6858000"/>
          </a:xfrm>
          <a:prstGeom prst="rect">
            <a:avLst/>
          </a:prstGeom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D8E781E8-1ADD-1943-FB88-FE2CBA97624A}"/>
              </a:ext>
            </a:extLst>
          </p:cNvPr>
          <p:cNvSpPr txBox="1"/>
          <p:nvPr/>
        </p:nvSpPr>
        <p:spPr>
          <a:xfrm>
            <a:off x="6905982" y="4457592"/>
            <a:ext cx="226196" cy="33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Futura Bk BT 1"/>
              </a:rPr>
              <a:t>2.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5E0DF25F-E56B-C813-531E-BE1E05AB6FC2}"/>
              </a:ext>
            </a:extLst>
          </p:cNvPr>
          <p:cNvGrpSpPr/>
          <p:nvPr/>
        </p:nvGrpSpPr>
        <p:grpSpPr>
          <a:xfrm>
            <a:off x="0" y="0"/>
            <a:ext cx="12192000" cy="1211006"/>
            <a:chOff x="0" y="0"/>
            <a:chExt cx="3546016" cy="25134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CCCCB12-DB68-11D5-11F9-CFB7A676367B}"/>
                </a:ext>
              </a:extLst>
            </p:cNvPr>
            <p:cNvSpPr/>
            <p:nvPr/>
          </p:nvSpPr>
          <p:spPr>
            <a:xfrm>
              <a:off x="0" y="0"/>
              <a:ext cx="3546016" cy="251346"/>
            </a:xfrm>
            <a:custGeom>
              <a:avLst/>
              <a:gdLst/>
              <a:ahLst/>
              <a:cxnLst/>
              <a:rect l="l" t="t" r="r" b="b"/>
              <a:pathLst>
                <a:path w="3546016" h="251346">
                  <a:moveTo>
                    <a:pt x="0" y="0"/>
                  </a:moveTo>
                  <a:lnTo>
                    <a:pt x="3546016" y="0"/>
                  </a:lnTo>
                  <a:lnTo>
                    <a:pt x="3546016" y="251346"/>
                  </a:lnTo>
                  <a:lnTo>
                    <a:pt x="0" y="251346"/>
                  </a:lnTo>
                  <a:close/>
                </a:path>
              </a:pathLst>
            </a:custGeom>
            <a:solidFill>
              <a:srgbClr val="18B9C3"/>
            </a:solidFill>
          </p:spPr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7A33CE9-D813-C76A-164E-2988A221912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045"/>
                </a:lnSpc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95C1DDC2-12CF-93A9-7473-32C73F82E556}"/>
              </a:ext>
            </a:extLst>
          </p:cNvPr>
          <p:cNvSpPr txBox="1"/>
          <p:nvPr/>
        </p:nvSpPr>
        <p:spPr>
          <a:xfrm>
            <a:off x="216092" y="247899"/>
            <a:ext cx="753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2. Problematika COOKIES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6E7D516D-7F20-4B30-3AB3-189111F3B708}"/>
              </a:ext>
            </a:extLst>
          </p:cNvPr>
          <p:cNvSpPr/>
          <p:nvPr/>
        </p:nvSpPr>
        <p:spPr>
          <a:xfrm>
            <a:off x="0" y="944162"/>
            <a:ext cx="32983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D6E992-EC4F-4C17-CAD0-363917B6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" b="852"/>
          <a:stretch>
            <a:fillRect/>
          </a:stretch>
        </p:blipFill>
        <p:spPr>
          <a:xfrm>
            <a:off x="8950926" y="359386"/>
            <a:ext cx="3024982" cy="584775"/>
          </a:xfrm>
          <a:prstGeom prst="rect">
            <a:avLst/>
          </a:prstGeom>
        </p:spPr>
      </p:pic>
      <p:grpSp>
        <p:nvGrpSpPr>
          <p:cNvPr id="25" name="Skupina 24">
            <a:extLst>
              <a:ext uri="{FF2B5EF4-FFF2-40B4-BE49-F238E27FC236}">
                <a16:creationId xmlns:a16="http://schemas.microsoft.com/office/drawing/2014/main" id="{2BF80C69-2A9F-00C7-350F-9E7BE39BA6E1}"/>
              </a:ext>
            </a:extLst>
          </p:cNvPr>
          <p:cNvGrpSpPr/>
          <p:nvPr/>
        </p:nvGrpSpPr>
        <p:grpSpPr>
          <a:xfrm>
            <a:off x="0" y="6389871"/>
            <a:ext cx="12194496" cy="465437"/>
            <a:chOff x="0" y="6392562"/>
            <a:chExt cx="12194496" cy="465437"/>
          </a:xfrm>
        </p:grpSpPr>
        <p:sp>
          <p:nvSpPr>
            <p:cNvPr id="26" name="Obdĺžnik 25">
              <a:extLst>
                <a:ext uri="{FF2B5EF4-FFF2-40B4-BE49-F238E27FC236}">
                  <a16:creationId xmlns:a16="http://schemas.microsoft.com/office/drawing/2014/main" id="{53652740-DC21-A735-BC65-634DD4E6E235}"/>
                </a:ext>
              </a:extLst>
            </p:cNvPr>
            <p:cNvSpPr/>
            <p:nvPr/>
          </p:nvSpPr>
          <p:spPr>
            <a:xfrm>
              <a:off x="0" y="6392562"/>
              <a:ext cx="12194496" cy="465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E7576835-A045-4DF7-B2B5-C88FA2838F6B}"/>
                </a:ext>
              </a:extLst>
            </p:cNvPr>
            <p:cNvSpPr txBox="1"/>
            <p:nvPr/>
          </p:nvSpPr>
          <p:spPr>
            <a:xfrm>
              <a:off x="5441556" y="6493752"/>
              <a:ext cx="664976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 panose="020B0502020204020303" pitchFamily="34" charset="0"/>
                </a:rPr>
                <a:t>SLASPO – Porada právnikov – </a:t>
              </a:r>
              <a:r>
                <a:rPr lang="sk-SK" sz="1400" dirty="0">
                  <a:solidFill>
                    <a:schemeClr val="bg1">
                      <a:lumMod val="50000"/>
                    </a:schemeClr>
                  </a:solidFill>
                  <a:latin typeface="Futura Bk BT"/>
                </a:rPr>
                <a:t>Jún 2023</a:t>
              </a:r>
              <a:endParaRPr lang="sk-SK" sz="1400" dirty="0">
                <a:solidFill>
                  <a:schemeClr val="bg1">
                    <a:lumMod val="50000"/>
                  </a:schemeClr>
                </a:solidFill>
                <a:latin typeface="Futura Bk BT" panose="020B0502020204020303" pitchFamily="34" charset="0"/>
              </a:endParaRPr>
            </a:p>
          </p:txBody>
        </p:sp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B0E6FCA0-A1DF-43E4-A587-846584774F73}"/>
              </a:ext>
            </a:extLst>
          </p:cNvPr>
          <p:cNvSpPr txBox="1"/>
          <p:nvPr/>
        </p:nvSpPr>
        <p:spPr>
          <a:xfrm>
            <a:off x="216092" y="1413562"/>
            <a:ext cx="11759816" cy="755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E77D0AA-713D-B784-86D3-CF0AF9F55CA2}"/>
              </a:ext>
            </a:extLst>
          </p:cNvPr>
          <p:cNvSpPr txBox="1"/>
          <p:nvPr/>
        </p:nvSpPr>
        <p:spPr>
          <a:xfrm>
            <a:off x="-2496" y="1316689"/>
            <a:ext cx="5369724" cy="1001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sk-SK" sz="1700" b="1" dirty="0">
                <a:latin typeface="Century Gothic" panose="020B0502020202020204" pitchFamily="34" charset="0"/>
                <a:ea typeface="Source Sans Pro" panose="020B0503030403020204" pitchFamily="34" charset="0"/>
              </a:rPr>
              <a:t>Príklad (podľa nás) správneho prístupu ku </a:t>
            </a:r>
            <a:r>
              <a:rPr lang="sk-SK" sz="1700" b="1" dirty="0" err="1">
                <a:latin typeface="Century Gothic" panose="020B0502020202020204" pitchFamily="34" charset="0"/>
                <a:ea typeface="Source Sans Pro" panose="020B0503030403020204" pitchFamily="34" charset="0"/>
              </a:rPr>
              <a:t>cookies</a:t>
            </a:r>
            <a:r>
              <a:rPr lang="sk-SK" sz="1700" b="1" dirty="0">
                <a:latin typeface="Century Gothic" panose="020B0502020202020204" pitchFamily="34" charset="0"/>
                <a:ea typeface="Source Sans Pro" panose="020B0503030403020204" pitchFamily="34" charset="0"/>
              </a:rPr>
              <a:t> lište </a:t>
            </a:r>
          </a:p>
          <a:p>
            <a:pPr algn="just">
              <a:buClr>
                <a:schemeClr val="tx1"/>
              </a:buClr>
            </a:pPr>
            <a:endParaRPr lang="sk-SK" sz="1700" b="1" dirty="0">
              <a:latin typeface="Century Gothic" panose="020B0502020202020204" pitchFamily="34" charset="0"/>
              <a:ea typeface="Source Sans Pro" panose="020B0503030403020204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2. vrstva </a:t>
            </a:r>
            <a:r>
              <a:rPr lang="sk-SK" sz="165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 lišty ďalej obsahuje: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Právo namietať podľa čl. 21 GDPR 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(samostatne marketing a samostatne OZ);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Ideálne </a:t>
            </a: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informuje o cezhraničných prenosoch 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v zmysle </a:t>
            </a:r>
            <a:r>
              <a:rPr lang="sk-SK" sz="165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Schrems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 II a usmernení Výboru;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Ideálne </a:t>
            </a: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informuje o oprávnených záujmoch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 v rámci nevyhnutných </a:t>
            </a:r>
            <a:r>
              <a:rPr lang="sk-SK" sz="165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cookies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Prípade </a:t>
            </a: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informuje aj o zlučiteľných účeloch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Obsahuje odkaz na </a:t>
            </a: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dohody spoločných prevádzkovateľov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;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Odkazuje na </a:t>
            </a:r>
            <a:r>
              <a:rPr lang="sk-SK" sz="165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privacy</a:t>
            </a: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sk-SK" sz="165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policies</a:t>
            </a:r>
            <a:r>
              <a:rPr lang="sk-SK" sz="1650" b="1" dirty="0">
                <a:latin typeface="Century Gothic" panose="020B0502020202020204" pitchFamily="34" charset="0"/>
                <a:sym typeface="Wingdings" panose="05000000000000000000" pitchFamily="2" charset="2"/>
              </a:rPr>
              <a:t> sociálnych sietí</a:t>
            </a:r>
            <a:r>
              <a:rPr lang="sk-SK" sz="1650" dirty="0">
                <a:latin typeface="Century Gothic" panose="020B0502020202020204" pitchFamily="34" charset="0"/>
                <a:sym typeface="Wingdings" panose="05000000000000000000" pitchFamily="2" charset="2"/>
              </a:rPr>
              <a:t>.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sk-SK" sz="165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sk-SK" sz="165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just">
              <a:buClr>
                <a:schemeClr val="tx1"/>
              </a:buClr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1650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0B2A715-F755-19FE-DBAD-042C7411E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173" y="5053840"/>
            <a:ext cx="6558882" cy="1737114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EDF99B4-5423-DBF0-B501-CFD0A9329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354" y="1125600"/>
            <a:ext cx="4493148" cy="3738110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3F698C9B-6CF9-754D-CB0D-DE4F83279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681" y="163285"/>
            <a:ext cx="6160520" cy="8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9346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dagital legal">
      <a:dk1>
        <a:srgbClr val="333333"/>
      </a:dk1>
      <a:lt1>
        <a:sysClr val="window" lastClr="FFFFFF"/>
      </a:lt1>
      <a:dk2>
        <a:srgbClr val="0267C1"/>
      </a:dk2>
      <a:lt2>
        <a:srgbClr val="FFFFFF"/>
      </a:lt2>
      <a:accent1>
        <a:srgbClr val="0267C1"/>
      </a:accent1>
      <a:accent2>
        <a:srgbClr val="ED7D31"/>
      </a:accent2>
      <a:accent3>
        <a:srgbClr val="A5A5A5"/>
      </a:accent3>
      <a:accent4>
        <a:srgbClr val="2E75B5"/>
      </a:accent4>
      <a:accent5>
        <a:srgbClr val="4472C4"/>
      </a:accent5>
      <a:accent6>
        <a:srgbClr val="2F5496"/>
      </a:accent6>
      <a:hlink>
        <a:srgbClr val="40ABFF"/>
      </a:hlink>
      <a:folHlink>
        <a:srgbClr val="40AB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5C50894AA24243AA334B9B91D17D5D" ma:contentTypeVersion="16" ma:contentTypeDescription="Umožňuje vytvoriť nový dokument." ma:contentTypeScope="" ma:versionID="2d4b6205c08aee4a0ae775f96e9ab6c7">
  <xsd:schema xmlns:xsd="http://www.w3.org/2001/XMLSchema" xmlns:xs="http://www.w3.org/2001/XMLSchema" xmlns:p="http://schemas.microsoft.com/office/2006/metadata/properties" xmlns:ns2="69772c08-87a7-4295-a4e9-5848e5f12c41" xmlns:ns3="9eaac7a5-60bc-4040-a19d-3aee9518c346" targetNamespace="http://schemas.microsoft.com/office/2006/metadata/properties" ma:root="true" ma:fieldsID="4484dda0318e81d3205c510868ce3366" ns2:_="" ns3:_="">
    <xsd:import namespace="69772c08-87a7-4295-a4e9-5848e5f12c41"/>
    <xsd:import namespace="9eaac7a5-60bc-4040-a19d-3aee9518c3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72c08-87a7-4295-a4e9-5848e5f12c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Značky obrázka" ma:readOnly="false" ma:fieldId="{5cf76f15-5ced-4ddc-b409-7134ff3c332f}" ma:taxonomyMulti="true" ma:sspId="850c24ea-5558-4f0e-b2b6-8c64f656c9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ac7a5-60bc-4040-a19d-3aee9518c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bf2619c-0b3f-4a38-8d96-a7bb6da8769e}" ma:internalName="TaxCatchAll" ma:showField="CatchAllData" ma:web="9eaac7a5-60bc-4040-a19d-3aee9518c3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9772c08-87a7-4295-a4e9-5848e5f12c41" xsi:nil="true"/>
    <TaxCatchAll xmlns="9eaac7a5-60bc-4040-a19d-3aee9518c346" xsi:nil="true"/>
    <lcf76f155ced4ddcb4097134ff3c332f xmlns="69772c08-87a7-4295-a4e9-5848e5f12c41">
      <Terms xmlns="http://schemas.microsoft.com/office/infopath/2007/PartnerControls"/>
    </lcf76f155ced4ddcb4097134ff3c332f>
    <SharedWithUsers xmlns="9eaac7a5-60bc-4040-a19d-3aee9518c346">
      <UserInfo>
        <DisplayName>Jakub Berthoty</DisplayName>
        <AccountId>10</AccountId>
        <AccountType/>
      </UserInfo>
      <UserInfo>
        <DisplayName>Nina Natália Miholová (dagital.eu)</DisplayName>
        <AccountId>38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3284B6-3B33-4E58-A27F-51B3B4B5C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772c08-87a7-4295-a4e9-5848e5f12c41"/>
    <ds:schemaRef ds:uri="9eaac7a5-60bc-4040-a19d-3aee9518c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1C2FC2-902A-4A28-94F6-FE7E9983C961}">
  <ds:schemaRefs>
    <ds:schemaRef ds:uri="1fb2453b-ceae-4256-9322-8ffb0748f40b"/>
    <ds:schemaRef ds:uri="5bfa34bd-6b1a-445d-b8fa-cc6f9c9acc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9772c08-87a7-4295-a4e9-5848e5f12c41"/>
    <ds:schemaRef ds:uri="9eaac7a5-60bc-4040-a19d-3aee9518c346"/>
  </ds:schemaRefs>
</ds:datastoreItem>
</file>

<file path=customXml/itemProps3.xml><?xml version="1.0" encoding="utf-8"?>
<ds:datastoreItem xmlns:ds="http://schemas.openxmlformats.org/officeDocument/2006/customXml" ds:itemID="{6CFFCDDF-7E89-4950-9F8E-AFBD6EC23D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5764</Words>
  <Application>Microsoft Office PowerPoint</Application>
  <PresentationFormat>Širokouhlá</PresentationFormat>
  <Paragraphs>569</Paragraphs>
  <Slides>33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Futura Bk BT</vt:lpstr>
      <vt:lpstr>Futura Bk BT 1</vt:lpstr>
      <vt:lpstr>Open Sans Light</vt:lpstr>
      <vt:lpstr>Roboto Slab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Nikol Livová</dc:creator>
  <cp:lastModifiedBy>Jakub Berthoty</cp:lastModifiedBy>
  <cp:revision>4</cp:revision>
  <dcterms:created xsi:type="dcterms:W3CDTF">2020-03-15T16:31:27Z</dcterms:created>
  <dcterms:modified xsi:type="dcterms:W3CDTF">2023-06-12T15:03:08Z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0x0101003B5C50894AA24243AA334B9B91D17D5D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