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7" r:id="rId6"/>
    <p:sldId id="282" r:id="rId7"/>
    <p:sldId id="26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80" r:id="rId21"/>
    <p:sldId id="281" r:id="rId22"/>
  </p:sldIdLst>
  <p:sldSz cx="12192000" cy="6858000"/>
  <p:notesSz cx="7010400" cy="92233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C"/>
    <a:srgbClr val="A6835A"/>
    <a:srgbClr val="A68B5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>
        <p:guide orient="horz" pos="41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13. 6. 2023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rgbClr val="A683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67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rgbClr val="A6835A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opa.europa.eu/sites/default/files/publications/reports/eiopa-approach-to-the-supervisions-of-product-overshight-governance_0.pdf" TargetMode="External"/><Relationship Id="rId2" Type="http://schemas.openxmlformats.org/officeDocument/2006/relationships/hyperlink" Target="https://www.eiopa.europa.eu/qa-search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iopa.europa.eu/sites/default/files/publications/supervisory_statements/supervisory_statement_on_assessing_value_for_money_in_the_unit-linked_market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904B-384E-4C45-8724-D7142D5C4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			</a:t>
            </a:r>
          </a:p>
          <a:p>
            <a:r>
              <a:rPr lang="sk-SK" dirty="0"/>
              <a:t>				Štefan Velčický, NBS</a:t>
            </a:r>
          </a:p>
          <a:p>
            <a:r>
              <a:rPr lang="sk-SK" dirty="0"/>
              <a:t>				Ivan Pastorek, NBS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sk-SK" sz="40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Vybrané aspekty </a:t>
            </a:r>
            <a:r>
              <a:rPr lang="sk-SK" sz="40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sk-SK" sz="40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oversight</a:t>
            </a:r>
            <a:r>
              <a:rPr lang="sk-SK" sz="40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4000" b="1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sk-SK" sz="40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(POG)  </a:t>
            </a:r>
            <a:endParaRPr lang="sk-SK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Oddelenie nefinančného dohľadu nad poisťovníctvom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Porada právnikov SLASPO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8022A-2F83-0A17-999D-20759011F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Zmeny fondov z pohľadu POG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1D86-A5AE-14E5-866C-FBF3285D87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/>
              <a:t>ako ad hoc spúšťač v procese monitoringu produktu by rozhodnutie o zmene fondov malo viesť k preskúmaniu produktu </a:t>
            </a:r>
          </a:p>
          <a:p>
            <a:pPr algn="just"/>
            <a:r>
              <a:rPr lang="sk-SK" dirty="0"/>
              <a:t>výsledkom preskúmania by mala byť potreba zmeniť produkt</a:t>
            </a:r>
          </a:p>
          <a:p>
            <a:pPr algn="just"/>
            <a:r>
              <a:rPr lang="sk-SK" dirty="0"/>
              <a:t>ak zmena fondov nie je v POG politike zaradená pod významné zmeny, aj zmenu politiky v tomto ohľade </a:t>
            </a:r>
          </a:p>
          <a:p>
            <a:r>
              <a:rPr lang="sk-SK" dirty="0"/>
              <a:t>významná zmena produktu zahŕňa uskutočnenie kompletného procesu POG</a:t>
            </a:r>
          </a:p>
          <a:p>
            <a:r>
              <a:rPr lang="sk-SK" dirty="0"/>
              <a:t>Dokumentácia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2E2D0-06BD-81B8-55EC-347B048F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D1EE1-610E-0261-C0D4-FA1031A5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002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4FDE03-7510-7838-3737-6C372A774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Zmena fondov – závery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2D3C-84C6-4D04-EDF9-B41491F3AC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Ustanovenia VPP o zmenách fondov by sa mali  uviesť do súladu s požiadavkami spotrebiteľského práva a záväzkového práva (OZ)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Pri zmene fondov by poisťovne vždy mali vykonať </a:t>
            </a:r>
            <a:r>
              <a:rPr lang="sk-SK" dirty="0" err="1"/>
              <a:t>cost</a:t>
            </a:r>
            <a:r>
              <a:rPr lang="sk-SK" dirty="0"/>
              <a:t>-benefit analýzu na úrovni každého kontraktu a posúdenie vhodnosti (IBIP)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Zmenu fondov by poisťovňa vždy mala chápať ako významnú zmenu produktu, vykonať kompletný proces POG a riadne ho zdokumentovať.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BD07D-B49B-918D-DBB8-E6660811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B2699-5578-0E2D-2FA1-753A13B1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945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1C720-FD3B-A85E-0E5A-7A4D3F61A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Podpoistenie ako spúšťač revízie produktu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3542-2AE9-262B-DAA4-FC2E8206B21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Nariadenie POG - dôraz na to, aby produkty počas celej svojej životnosti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uspokojovali vymedzené potreby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spĺňali určené ciele a charakteristické znaky cieľového trhu</a:t>
            </a:r>
          </a:p>
          <a:p>
            <a:r>
              <a:rPr lang="sk-SK" dirty="0"/>
              <a:t>podpoistenie nie je v súlade s určenými cieľmi ani vymedzenými potrebami cieľového trhu </a:t>
            </a:r>
          </a:p>
          <a:p>
            <a:r>
              <a:rPr lang="sk-SK" dirty="0"/>
              <a:t>testovanie produktov majetkového poistenia - či na produkte môže vzniknúť podpoistenie</a:t>
            </a:r>
          </a:p>
          <a:p>
            <a:r>
              <a:rPr lang="sk-SK" dirty="0"/>
              <a:t>výsledkom testovania produktu by malo byť v prípade pozitívneho zistenia zavedenie mechanizmov na zabránenie vzniku podpoistenia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9AFA4-EF89-A898-B0EB-053B214A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0921A-B1D1-8E48-D139-F454E561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235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F217EC-2209-C7E9-02A1-9E751892A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Podpoistenie ako spúšťač revízie produktu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1118-6A7A-AC87-7CE1-88535D3D22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000" dirty="0">
                <a:ea typeface="Cambria" panose="02040503050406030204" pitchFamily="18" charset="0"/>
              </a:rPr>
              <a:t>Čl. 7 ods. 1 Nariadenia POG  ukladá výrobcom povinnosť : </a:t>
            </a:r>
          </a:p>
          <a:p>
            <a:pPr algn="just"/>
            <a:r>
              <a:rPr lang="sk-SK" sz="2000" dirty="0">
                <a:effectLst/>
                <a:ea typeface="Cambria" panose="02040503050406030204" pitchFamily="18" charset="0"/>
              </a:rPr>
              <a:t>nepretržite </a:t>
            </a:r>
            <a:r>
              <a:rPr lang="sk-SK" sz="2000" b="1" dirty="0">
                <a:effectLst/>
                <a:ea typeface="Cambria" panose="02040503050406030204" pitchFamily="18" charset="0"/>
              </a:rPr>
              <a:t>monitorovať</a:t>
            </a:r>
          </a:p>
          <a:p>
            <a:pPr algn="just"/>
            <a:r>
              <a:rPr lang="sk-SK" sz="2000" b="1" dirty="0">
                <a:effectLst/>
                <a:ea typeface="Cambria" panose="02040503050406030204" pitchFamily="18" charset="0"/>
              </a:rPr>
              <a:t>a pravidelne preverovať poistné produkty</a:t>
            </a:r>
            <a:r>
              <a:rPr lang="sk-SK" sz="2000" dirty="0">
                <a:effectLst/>
                <a:ea typeface="Cambria" panose="020405030504060302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sk-SK" sz="2000" dirty="0">
                <a:effectLst/>
                <a:ea typeface="Cambria" panose="02040503050406030204" pitchFamily="18" charset="0"/>
              </a:rPr>
              <a:t>ktoré uviedli na trh, s cieľom určiť </a:t>
            </a:r>
            <a:r>
              <a:rPr lang="sk-SK" sz="2000" b="1" dirty="0">
                <a:effectLst/>
                <a:ea typeface="Cambria" panose="02040503050406030204" pitchFamily="18" charset="0"/>
              </a:rPr>
              <a:t>udalosti, ktoré by mohli zásadne ovplyvniť hlavné vlastnosti, rizikové pokrytie alebo záruky týchto produktov</a:t>
            </a:r>
            <a:r>
              <a:rPr lang="sk-SK" sz="2000" dirty="0">
                <a:effectLst/>
                <a:ea typeface="Cambria" panose="02040503050406030204" pitchFamily="18" charset="0"/>
              </a:rPr>
              <a:t>. Posudzujú, či sú poistné produkty aj naďalej v súlade </a:t>
            </a:r>
            <a:r>
              <a:rPr lang="sk-SK" sz="2000" b="1" dirty="0">
                <a:effectLst/>
                <a:ea typeface="Cambria" panose="02040503050406030204" pitchFamily="18" charset="0"/>
              </a:rPr>
              <a:t>s potrebami, charakteristickými znakmi a cieľmi určeného cieľového trhu </a:t>
            </a:r>
            <a:r>
              <a:rPr lang="sk-SK" sz="2000" dirty="0">
                <a:effectLst/>
                <a:ea typeface="Cambria" panose="02040503050406030204" pitchFamily="18" charset="0"/>
              </a:rPr>
              <a:t>a či sa tieto produkty distribuujú na cieľový trh alebo či sa dostávajú k zákazníkom mimo cieľového trhu.</a:t>
            </a:r>
          </a:p>
          <a:p>
            <a:pPr marL="0" indent="0" algn="just">
              <a:buNone/>
            </a:pPr>
            <a:r>
              <a:rPr lang="sk-SK" sz="2000" dirty="0">
                <a:ea typeface="Cambria" panose="02040503050406030204" pitchFamily="18" charset="0"/>
              </a:rPr>
              <a:t>Čl. 7 ods. 3 Nariadenia POG ukladá výrobcom povinnosť prijať primerané opatrenia na zmiernenie situácie a na predídenie ďalším udalostiam, ktoré by mohli poškodiť zákazníka, </a:t>
            </a:r>
            <a:r>
              <a:rPr lang="sk-SK" sz="2000" b="1" dirty="0">
                <a:ea typeface="Cambria" panose="02040503050406030204" pitchFamily="18" charset="0"/>
              </a:rPr>
              <a:t>ak zistia akékoľvek okolnosti súvisiace s poistným produktom, ktoré môžu mať na zákazníka daného produktu nepriaznivý vplyv</a:t>
            </a:r>
            <a:r>
              <a:rPr lang="sk-SK" sz="2000" dirty="0">
                <a:ea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sk-SK" sz="2000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EB783-2320-B549-B2C1-0A568B0C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B1B6E-7584-C74A-272B-B0066493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230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985D6-BE09-D411-BFDA-8A1BE1B3E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Podpoistenie ako spúšťač revízie produktu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AAD71-38AB-76B1-70C3-E109C8F329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poisťovňa by pri dobre nastavenom monitoringu mala zistiť, že v produkte sa vyskytuje podpoistenie</a:t>
            </a:r>
          </a:p>
          <a:p>
            <a:r>
              <a:rPr lang="sk-SK" dirty="0"/>
              <a:t>zdroje informácií – likvidácie poistných udalostí, sťažnosti na výšku poistných plnení, informácie o cenách tovarov a služieb,</a:t>
            </a:r>
          </a:p>
          <a:p>
            <a:r>
              <a:rPr lang="sk-SK" dirty="0"/>
              <a:t>podpoistenie patrí medzi  okolnosti súvisiace s poistným produktom, ktoré môžu mať na zákazníka daného produktu nepriaznivý vplyv</a:t>
            </a:r>
          </a:p>
          <a:p>
            <a:r>
              <a:rPr lang="sk-SK" b="1" dirty="0"/>
              <a:t>opatrenia na zmiernenie situácie </a:t>
            </a:r>
            <a:r>
              <a:rPr lang="sk-SK" dirty="0"/>
              <a:t>– informácia postihnutých klientov, že sú podpoistení, návrh na zmenu zmluvy, prípadne plnenie nad rozsah dojednaný poistnou zmluvou. </a:t>
            </a:r>
          </a:p>
          <a:p>
            <a:r>
              <a:rPr lang="sk-SK" b="1" dirty="0"/>
              <a:t>opatrenia na predídenie ďalším udalostiam</a:t>
            </a:r>
            <a:r>
              <a:rPr lang="sk-SK" dirty="0"/>
              <a:t>, ktoré by mohli poškodiť zákazníka – návrh na zmenu zmluvy klientom, ktorí neboli priamo postihnutí, preverenie a revízia produktu</a:t>
            </a:r>
          </a:p>
          <a:p>
            <a:r>
              <a:rPr lang="sk-SK" dirty="0"/>
              <a:t>vždy je povinnosť informovať o opatreniach klientov a distribútorov.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C72B9-864E-42F2-AABB-7621775D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FDC17-F56E-A4CF-1FA9-A2D88048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815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614EB-4DA1-E08B-B65F-1725D3A0E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Podpoistenie ako spúšťač revízie produktu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4782-F4C9-853A-D5AF-4B5E2DC1DB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k-SK" dirty="0"/>
              <a:t>v rámci preverovania produktu postačí identifikácia podpoistenia ako okolnosti súvisiacej s poistným produktom, ktorá môže mať na zákazníka produktu nepriaznivý vplyv</a:t>
            </a:r>
          </a:p>
          <a:p>
            <a:pPr algn="just"/>
            <a:r>
              <a:rPr lang="sk-SK" dirty="0"/>
              <a:t>výsledkom preverovania je vstup do revízie produktu s cieľom nastaviť mechanizmy zabraňujúce vzniku podpoistenia (indexácia, neuplatňovanie podpoistenia a pod.) </a:t>
            </a:r>
          </a:p>
          <a:p>
            <a:pPr algn="just"/>
            <a:r>
              <a:rPr lang="sk-SK" dirty="0"/>
              <a:t>v závislosti od charakteru mechanizmu určiť či ide o významnú alebo nevýznamnú zmenu produktu</a:t>
            </a:r>
          </a:p>
          <a:p>
            <a:pPr algn="just"/>
            <a:r>
              <a:rPr lang="sk-SK" dirty="0"/>
              <a:t>produkty, ktoré nespadajú pod POG (produkty, ktoré sa nepredávajú) – odborná starostlivosť. </a:t>
            </a:r>
          </a:p>
          <a:p>
            <a:pPr marL="0" indent="0" algn="just">
              <a:buNone/>
            </a:pPr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97378-6B12-73F1-911A-4B88352F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DD0DE-9364-F33F-EFB7-58D2361B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886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D7B24-AE62-4BC0-8708-B8DBE476D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k-SK" sz="3600" b="1" dirty="0"/>
              <a:t>POG – Knižnica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A716D-8877-4205-BB7C-51E43615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52FF9-DFB6-42AD-BFAB-0D46E1C4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16</a:t>
            </a:fld>
            <a:endParaRPr lang="sk-S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0CD4A-2B9D-4F92-B187-FA31D80576A4}"/>
              </a:ext>
            </a:extLst>
          </p:cNvPr>
          <p:cNvSpPr txBox="1"/>
          <p:nvPr/>
        </p:nvSpPr>
        <p:spPr>
          <a:xfrm>
            <a:off x="361950" y="1200150"/>
            <a:ext cx="1159192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dirty="0"/>
              <a:t>EIOPA IDD </a:t>
            </a:r>
            <a:r>
              <a:rPr lang="sk-SK" dirty="0" err="1"/>
              <a:t>Questions</a:t>
            </a:r>
            <a:r>
              <a:rPr lang="sk-SK" dirty="0"/>
              <a:t> and </a:t>
            </a:r>
            <a:r>
              <a:rPr lang="sk-SK" dirty="0" err="1"/>
              <a:t>answers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https://www.eiopa.europa.eu/qa-search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/>
              <a:t>EIOPA’s approach to the supervision of product oversight and governance</a:t>
            </a:r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https://www.eiopa.europa.eu/sites/default/files/publications/reports/eiopa-approach-to-the-supervisions-of-product-overshight-governance_0.pdf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/>
              <a:t>Supervisory statement on assessment of value for money of unit-linked insurance products under product oversight and governance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4"/>
              </a:rPr>
              <a:t>https://www.eiopa.europa.eu/sites/default/files/publications/supervisory_statements/supervisory_statement_on_assessing_value_for_money_in_the_unit-linked_market.pdf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/>
              <a:t>Methodology to assess value for money in the unit-linked mark</a:t>
            </a:r>
            <a:r>
              <a:rPr lang="sk-SK" dirty="0"/>
              <a:t>et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https://www.eiopa.europa.eu/system/files/2022-10/methodology_to_assess_value_for_money_in_the_unit-linked_market.pdf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2760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D7B24-AE62-4BC0-8708-B8DBE476D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/>
            <a:endParaRPr lang="sk-SK" sz="3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A716D-8877-4205-BB7C-51E43615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52FF9-DFB6-42AD-BFAB-0D46E1C4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17</a:t>
            </a:fld>
            <a:endParaRPr lang="sk-S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0CD4A-2B9D-4F92-B187-FA31D80576A4}"/>
              </a:ext>
            </a:extLst>
          </p:cNvPr>
          <p:cNvSpPr txBox="1"/>
          <p:nvPr/>
        </p:nvSpPr>
        <p:spPr>
          <a:xfrm>
            <a:off x="361950" y="1200150"/>
            <a:ext cx="115919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endParaRPr lang="sk-SK" sz="2400" dirty="0"/>
          </a:p>
          <a:p>
            <a:pPr marL="0" indent="0" algn="ctr">
              <a:buNone/>
            </a:pPr>
            <a:r>
              <a:rPr lang="sk-SK" sz="4800" dirty="0"/>
              <a:t>Ďakujeme za pozornosť </a:t>
            </a:r>
          </a:p>
        </p:txBody>
      </p:sp>
    </p:spTree>
    <p:extLst>
      <p:ext uri="{BB962C8B-B14F-4D97-AF65-F5344CB8AC3E}">
        <p14:creationId xmlns:p14="http://schemas.microsoft.com/office/powerpoint/2010/main" val="413485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12273-5E75-1520-EEF0-4CD84031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k-SK" dirty="0"/>
              <a:t>Obsah prezentácie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A6F0-BD63-266B-3F12-06D9ED024D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b"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Štádiá procesu POG a ad hoc spúšťače preskúmavania produktu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Zmeny fondov v </a:t>
            </a:r>
            <a:r>
              <a:rPr lang="sk-SK" dirty="0" err="1"/>
              <a:t>unit-linked</a:t>
            </a:r>
            <a:r>
              <a:rPr lang="sk-SK" dirty="0"/>
              <a:t> produktoch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Podpoistenie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AB7BD-0BAC-61C0-065D-A55003CF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488F9-DC6A-84B8-1EAC-95C0EAF9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145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D5BC6-F131-4389-9B81-045A7558D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b="1" dirty="0"/>
              <a:t>POG – Štádiá procesu</a:t>
            </a:r>
            <a:br>
              <a:rPr lang="sk-SK" sz="3600" b="1" dirty="0"/>
            </a:br>
            <a:endParaRPr lang="sk-SK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7DCC9-43CA-4B73-893A-37809A85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ED84-558D-4341-85BF-DB7D9324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FA3677-66C4-461C-98D2-80A027345913}"/>
              </a:ext>
            </a:extLst>
          </p:cNvPr>
          <p:cNvSpPr/>
          <p:nvPr/>
        </p:nvSpPr>
        <p:spPr>
          <a:xfrm>
            <a:off x="2639616" y="2060848"/>
            <a:ext cx="1800200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Produktová idea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762B-FEE4-4F01-B36C-E7764FDDDA03}"/>
              </a:ext>
            </a:extLst>
          </p:cNvPr>
          <p:cNvSpPr/>
          <p:nvPr/>
        </p:nvSpPr>
        <p:spPr>
          <a:xfrm>
            <a:off x="5231905" y="2060849"/>
            <a:ext cx="1800199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Určenie cieľového trhu</a:t>
            </a:r>
          </a:p>
          <a:p>
            <a:pPr algn="ctr"/>
            <a:endParaRPr lang="sk-SK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837564-7F01-4609-B130-A53ACD20AD0B}"/>
              </a:ext>
            </a:extLst>
          </p:cNvPr>
          <p:cNvSpPr/>
          <p:nvPr/>
        </p:nvSpPr>
        <p:spPr>
          <a:xfrm>
            <a:off x="4547828" y="2528900"/>
            <a:ext cx="599279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A0DFC-B153-42B8-9694-A711530C9711}"/>
              </a:ext>
            </a:extLst>
          </p:cNvPr>
          <p:cNvSpPr/>
          <p:nvPr/>
        </p:nvSpPr>
        <p:spPr>
          <a:xfrm>
            <a:off x="7968208" y="2060848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Testovanie produktu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AF8EDD-D03E-407C-B882-D9B093651B93}"/>
              </a:ext>
            </a:extLst>
          </p:cNvPr>
          <p:cNvSpPr/>
          <p:nvPr/>
        </p:nvSpPr>
        <p:spPr>
          <a:xfrm>
            <a:off x="7163333" y="2564904"/>
            <a:ext cx="7200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0037ED5-710F-42DF-B63B-42C9F3B8B4E8}"/>
              </a:ext>
            </a:extLst>
          </p:cNvPr>
          <p:cNvSpPr/>
          <p:nvPr/>
        </p:nvSpPr>
        <p:spPr>
          <a:xfrm>
            <a:off x="8724292" y="3429001"/>
            <a:ext cx="468052" cy="8640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C4EA6-3363-4596-A0CD-51DEAA56ECD9}"/>
              </a:ext>
            </a:extLst>
          </p:cNvPr>
          <p:cNvSpPr/>
          <p:nvPr/>
        </p:nvSpPr>
        <p:spPr>
          <a:xfrm>
            <a:off x="7968208" y="4509120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Distribučná stratégia výrobcu</a:t>
            </a:r>
          </a:p>
          <a:p>
            <a:pPr algn="ctr"/>
            <a:endParaRPr lang="sk-SK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C7724DC-28B9-49DC-9A39-50005104E350}"/>
              </a:ext>
            </a:extLst>
          </p:cNvPr>
          <p:cNvSpPr/>
          <p:nvPr/>
        </p:nvSpPr>
        <p:spPr>
          <a:xfrm>
            <a:off x="6031283" y="4293096"/>
            <a:ext cx="1720902" cy="151216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Schválenie</a:t>
            </a: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1820E69C-26FC-497D-8CF8-1B2CFBEF6202}"/>
              </a:ext>
            </a:extLst>
          </p:cNvPr>
          <p:cNvSpPr/>
          <p:nvPr/>
        </p:nvSpPr>
        <p:spPr>
          <a:xfrm rot="10800000">
            <a:off x="6888088" y="3284984"/>
            <a:ext cx="1368152" cy="36004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73F2F384-E05C-4764-9BEE-7123C1880F9B}"/>
              </a:ext>
            </a:extLst>
          </p:cNvPr>
          <p:cNvSpPr/>
          <p:nvPr/>
        </p:nvSpPr>
        <p:spPr>
          <a:xfrm rot="10800000">
            <a:off x="9408368" y="3284983"/>
            <a:ext cx="468052" cy="115212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3B5D0C7F-2CD7-4CC2-B857-DE59EF54ACDA}"/>
              </a:ext>
            </a:extLst>
          </p:cNvPr>
          <p:cNvSpPr/>
          <p:nvPr/>
        </p:nvSpPr>
        <p:spPr>
          <a:xfrm rot="13405682">
            <a:off x="6281803" y="3836267"/>
            <a:ext cx="1763058" cy="48161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E1E599-D04C-4E22-8B6B-0A1D5DE3CCD1}"/>
              </a:ext>
            </a:extLst>
          </p:cNvPr>
          <p:cNvSpPr/>
          <p:nvPr/>
        </p:nvSpPr>
        <p:spPr>
          <a:xfrm>
            <a:off x="3539716" y="3586701"/>
            <a:ext cx="1720902" cy="1058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Monitoring</a:t>
            </a:r>
          </a:p>
          <a:p>
            <a:pPr algn="ctr"/>
            <a:r>
              <a:rPr lang="sk-SK" sz="1400" dirty="0"/>
              <a:t>Preskúmavanie</a:t>
            </a:r>
          </a:p>
          <a:p>
            <a:pPr algn="ctr"/>
            <a:r>
              <a:rPr lang="sk-SK" sz="1400" dirty="0"/>
              <a:t>(výrobca)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450A02-8C7F-42D4-A01B-08F754743118}"/>
              </a:ext>
            </a:extLst>
          </p:cNvPr>
          <p:cNvSpPr/>
          <p:nvPr/>
        </p:nvSpPr>
        <p:spPr>
          <a:xfrm>
            <a:off x="3539716" y="4957308"/>
            <a:ext cx="1720902" cy="99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/>
              <a:t>Monitoring</a:t>
            </a:r>
          </a:p>
          <a:p>
            <a:pPr algn="ctr"/>
            <a:r>
              <a:rPr lang="sk-SK" sz="1400" dirty="0" err="1"/>
              <a:t>Reporting</a:t>
            </a:r>
            <a:endParaRPr lang="sk-SK" sz="1400" dirty="0"/>
          </a:p>
          <a:p>
            <a:pPr algn="ctr"/>
            <a:r>
              <a:rPr lang="sk-SK" sz="1400" dirty="0"/>
              <a:t>(distribútor)</a:t>
            </a:r>
          </a:p>
        </p:txBody>
      </p:sp>
      <p:sp>
        <p:nvSpPr>
          <p:cNvPr id="20" name="Arrow: Left-Up 19">
            <a:extLst>
              <a:ext uri="{FF2B5EF4-FFF2-40B4-BE49-F238E27FC236}">
                <a16:creationId xmlns:a16="http://schemas.microsoft.com/office/drawing/2014/main" id="{9965A567-C2B1-4AED-9C51-9FCC45962622}"/>
              </a:ext>
            </a:extLst>
          </p:cNvPr>
          <p:cNvSpPr/>
          <p:nvPr/>
        </p:nvSpPr>
        <p:spPr>
          <a:xfrm rot="19163276">
            <a:off x="5104578" y="4643876"/>
            <a:ext cx="824611" cy="810607"/>
          </a:xfrm>
          <a:prstGeom prst="leftUpArrow">
            <a:avLst>
              <a:gd name="adj1" fmla="val 25000"/>
              <a:gd name="adj2" fmla="val 2591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DD2C92DE-82D5-4F77-A229-26EF9EE7B076}"/>
              </a:ext>
            </a:extLst>
          </p:cNvPr>
          <p:cNvSpPr/>
          <p:nvPr/>
        </p:nvSpPr>
        <p:spPr>
          <a:xfrm rot="11140925">
            <a:off x="2665377" y="4293095"/>
            <a:ext cx="648072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635A2E81-C89A-4BE6-AB4B-00773B2BFE2E}"/>
              </a:ext>
            </a:extLst>
          </p:cNvPr>
          <p:cNvSpPr/>
          <p:nvPr/>
        </p:nvSpPr>
        <p:spPr>
          <a:xfrm>
            <a:off x="5375920" y="3284984"/>
            <a:ext cx="850442" cy="576065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04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5C3D9-F84C-440D-F484-8CEF93BB6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k-SK" dirty="0"/>
              <a:t>Preskúmanie a revízia produktu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CAD0-BD8E-53E2-35EC-082A1204193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k-SK" dirty="0"/>
              <a:t>Účelom preskúmania produktu je určiť, či produkt je v čase preskúmania v súlade s potrebami, charakteristickými znakmi a cieľmi určeného cieľového trhu </a:t>
            </a:r>
          </a:p>
          <a:p>
            <a:pPr algn="just"/>
            <a:r>
              <a:rPr lang="sk-SK" dirty="0"/>
              <a:t>pravidelné preskúmanie</a:t>
            </a:r>
          </a:p>
          <a:p>
            <a:pPr algn="just"/>
            <a:r>
              <a:rPr lang="sk-SK" b="1" dirty="0"/>
              <a:t>mimoriadne preskúmanie</a:t>
            </a:r>
          </a:p>
          <a:p>
            <a:pPr algn="just"/>
            <a:r>
              <a:rPr lang="sk-SK" dirty="0"/>
              <a:t>výsledkom preskúmania je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/>
              <a:t>konštatovanie, že produkt je stále v súlade s potrebami, charakteristickými znakmi a cieľmi určeného cieľového trhu alebo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/>
              <a:t>konštatovanie, že produkt nie je v súlade s potrebami, charakteristickými znakmi a cieľmi určeného cieľového trhu a treba ho zmeniť – nasleduje zmena produktu (spravidla významná)</a:t>
            </a:r>
          </a:p>
          <a:p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50947-C7AA-4E21-73C0-0ECB0F2D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1614" y="6373812"/>
            <a:ext cx="9468293" cy="365125"/>
          </a:xfrm>
        </p:spPr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6E7F1-9F58-A59E-5E12-C01C7E3C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736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2A43B5-A03F-E1A2-4150-BB543FB7F4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Mimoriadne preskúmanie produktu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689D-85CE-BDC8-7E06-D111F5C576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sk-SK" dirty="0"/>
              <a:t>Ide o preskúmanie v dôsledku situácie (</a:t>
            </a:r>
            <a:r>
              <a:rPr lang="sk-SK" b="1" dirty="0"/>
              <a:t>ad hoc spúšťač</a:t>
            </a:r>
            <a:r>
              <a:rPr lang="sk-SK" dirty="0"/>
              <a:t>), ktorá nastala v rámci intervalu preskúmania stanoveného politikou POG a ktorá je schopná negatívne ovplyvniť klienta a ktorú nebolo možné pri tvorbe produktu dobre predvídať.</a:t>
            </a:r>
          </a:p>
          <a:p>
            <a:pPr marL="0" indent="0" algn="just">
              <a:buNone/>
            </a:pPr>
            <a:r>
              <a:rPr lang="sk-SK" dirty="0"/>
              <a:t>Ad hoc spúšťače môžu byť všeobecné, ale je vhodné identifikovať pre každý produkt aj jemu vlastné ad hoc </a:t>
            </a:r>
            <a:r>
              <a:rPr lang="sk-SK" dirty="0" err="1"/>
              <a:t>triggery</a:t>
            </a:r>
            <a:r>
              <a:rPr lang="sk-SK" dirty="0"/>
              <a:t> v závislosti od jeho charakteristických znakov a ich vplyvu na klienta. </a:t>
            </a:r>
          </a:p>
          <a:p>
            <a:pPr marL="0" indent="0" algn="just">
              <a:buNone/>
            </a:pPr>
            <a:r>
              <a:rPr lang="sk-SK" dirty="0"/>
              <a:t>Príklady ad hoc spúšťačov 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Legislatívne zmeny – napr. zmena limitov na PZP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Zmena judikatúry - napr. zmena rozsahu nárokov poškodených v dôsledku zmeny rozhodovacej praxe súdov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Významný pokles hodnoty podkladových aktív – výrobca si stanoví  mieru poklesu, ktorá spustí proces preskúmania produktu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Významný nárast sťažností na konkrétny charakteristický znak produktu </a:t>
            </a:r>
            <a:r>
              <a:rPr lang="sk-SK" b="1" dirty="0"/>
              <a:t>(podpoistenie)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Zistenie vysokej miery </a:t>
            </a:r>
            <a:r>
              <a:rPr lang="sk-SK" dirty="0" err="1"/>
              <a:t>misselingu</a:t>
            </a:r>
            <a:r>
              <a:rPr lang="sk-SK" dirty="0"/>
              <a:t> (predaj mimo TM)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Zmena cieľového trhu v dôsledku externých faktorov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b="1" dirty="0"/>
              <a:t>Rozhodnutie poisťovne  o zmene podkladových aktív</a:t>
            </a:r>
          </a:p>
          <a:p>
            <a:pPr marL="0" indent="0" algn="just">
              <a:buNone/>
            </a:pPr>
            <a:r>
              <a:rPr lang="sk-SK" dirty="0"/>
              <a:t>Ad hoc </a:t>
            </a:r>
            <a:r>
              <a:rPr lang="sk-SK" dirty="0" err="1"/>
              <a:t>triggery</a:t>
            </a:r>
            <a:r>
              <a:rPr lang="sk-SK" dirty="0"/>
              <a:t> je potrebné monitorovať a ich výskyt zdokumentovať </a:t>
            </a:r>
          </a:p>
          <a:p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7C0F3-BF6F-71BD-5AF1-F821EF4F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7D5A9-202C-9C32-60CD-BA8FAFA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758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4FD86A-3C16-0ABF-D48C-923FCDCAD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Zmena fondov v UL produktoch ako spúšťač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DBA8-309B-9D60-69EA-9A0D46FF43B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/>
              <a:t>Situácia kedy výrobca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v dôsledku zániku fondu alebo vlastného rozhodnutia ukončiť investovanie vo fonde nahrádza jedno podkladové aktívum existujúceho produktu (PJ fondu) iným podkladovým aktívom (PJ nového fondu) 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vzniká potreba presunúť investované poistné klientov do nových fondov alebo potreba alokovať poistné klientov zaplatené po zmene fondov do nových fondov </a:t>
            </a:r>
          </a:p>
          <a:p>
            <a:r>
              <a:rPr lang="sk-SK" sz="2400" dirty="0"/>
              <a:t>spravidla nejde o zmenu na úrovni  konkrétnej poistnej zmluvy na žiadosť klienta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zmenu alokačných pomerov budúcich investícií  na existujúcich fondoch 	alebo 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presun investícií z jedného fondu do druhého</a:t>
            </a:r>
          </a:p>
          <a:p>
            <a:r>
              <a:rPr lang="sk-SK" sz="2400" dirty="0"/>
              <a:t>pri väčšom výskyte takýchto žiadostí – ad hoc spúšťač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4E8D9-D24B-540E-CBB1-C6E79BA9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12A1F-E379-2D0F-2655-FE381B64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92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DD219-738E-6668-4101-E1E18A1F9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Zmena fondov v UL produktoch ako spúšťač</a:t>
            </a:r>
          </a:p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AE69-76AC-97B1-F9D6-9D0BF4FCEC7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k-SK" dirty="0"/>
              <a:t>Zmena fondov je prierezovou záležitosťou troch oblastí : </a:t>
            </a:r>
          </a:p>
          <a:p>
            <a:pPr marL="0" indent="0" algn="just">
              <a:buNone/>
            </a:pPr>
            <a:endParaRPr lang="sk-SK" dirty="0"/>
          </a:p>
          <a:p>
            <a:pPr marL="514350" indent="-514350" algn="just">
              <a:buFont typeface="+mj-lt"/>
              <a:buAutoNum type="arabicPeriod"/>
            </a:pPr>
            <a:r>
              <a:rPr lang="sk-SK" dirty="0"/>
              <a:t>Súkromnoprávny vzťah poisťovňa-klient (záväzkové a spotrebiteľské právo)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k-SK" dirty="0"/>
              <a:t>Delegované nariadenie Komisie (EÚ) 2017/2359 z 21. septembra 2017, ktorým sa dopĺňa smernica Európskeho parlamentu a Rady (EÚ) 2016/97, pokiaľ ide o informačné požiadavky a pravidlá výkonu činnosti uplatniteľné na distribúciu investičných produktov založených na poistení – Nariadenie IBIP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k-SK" dirty="0"/>
              <a:t>Delegované nariadenie Komisie (EÚ) 2017/2358 z 21. septembra 2017, ktorým sa dopĺňa smernica Európskeho parlamentu a Rady (EÚ) 2016/97, pokiaľ ide o požiadavky na poisťovne a distribútorov poistenia týkajúce sa dohľadu nad produktmi a ich správy – Nariadenie POG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26DE3-3A2A-99F8-B7DD-506B0AA0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6BCE-10EA-B118-1CC2-44D30079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83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D2B80-5D4E-C735-FCDF-C58B913BE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Súkromnoprávne aspekty zmeny fondov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461-161D-3815-73C5-8E82E9CFA6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Aktuálne znaky ustanovení  zmien fondov na trhu : </a:t>
            </a:r>
          </a:p>
          <a:p>
            <a:pPr marL="0" indent="0">
              <a:buNone/>
            </a:pPr>
            <a:r>
              <a:rPr lang="sk-SK" sz="2300" dirty="0"/>
              <a:t>Model č. 1 : </a:t>
            </a:r>
          </a:p>
          <a:p>
            <a:r>
              <a:rPr lang="sk-SK" sz="2300" dirty="0"/>
              <a:t>konštruované ako dvojstranná zmena</a:t>
            </a:r>
          </a:p>
          <a:p>
            <a:pPr algn="just"/>
            <a:r>
              <a:rPr lang="sk-SK" sz="2300" dirty="0"/>
              <a:t>poisťovňa si vo VPP vyhradí právo vytvoriť nové fondy, zmeniť zloženie existujúcich fondov, vyradiť fond z ponuky alebo fond zrušiť</a:t>
            </a:r>
          </a:p>
          <a:p>
            <a:pPr algn="just"/>
            <a:r>
              <a:rPr lang="sk-SK" sz="2300" dirty="0"/>
              <a:t>poisťovňa v lehote stanovenej vo VPP klientovi navrhne písomným návrhom prevod podielových jednotiek doterajších fondov do nových fondov (resp. iný alokačný pomer a podobne) </a:t>
            </a:r>
          </a:p>
          <a:p>
            <a:pPr algn="just"/>
            <a:r>
              <a:rPr lang="sk-SK" sz="2300" dirty="0"/>
              <a:t>klient má právo v lehote do účinnosti zmeny písomným protinávrhom určiť iné fondy než mu navrhla poisťovňa príp. zmluvu vypovedať </a:t>
            </a:r>
          </a:p>
          <a:p>
            <a:pPr algn="just"/>
            <a:r>
              <a:rPr lang="sk-SK" sz="2300" dirty="0"/>
              <a:t>ak klient také právo využije, poisťovňa mu zmení fondy/alokačné pomery podľa protinávrhu</a:t>
            </a:r>
          </a:p>
          <a:p>
            <a:pPr algn="just"/>
            <a:r>
              <a:rPr lang="sk-SK" sz="2300" dirty="0"/>
              <a:t>v prípade, ak klient také právo nevyužije, poisťovňa prevedie podielové jednotky klienta zo starých fondov do nových podľa jej návrhu</a:t>
            </a:r>
          </a:p>
          <a:p>
            <a:pPr marL="0" indent="0" algn="just">
              <a:buNone/>
            </a:pPr>
            <a:r>
              <a:rPr lang="sk-SK" sz="2300" dirty="0"/>
              <a:t>Model č. 2 : </a:t>
            </a:r>
          </a:p>
          <a:p>
            <a:pPr algn="just"/>
            <a:r>
              <a:rPr lang="sk-SK" sz="2300" dirty="0"/>
              <a:t>používa sa najmä v prípade zánikov fondov </a:t>
            </a:r>
          </a:p>
          <a:p>
            <a:pPr algn="just"/>
            <a:r>
              <a:rPr lang="sk-SK" sz="2300" dirty="0"/>
              <a:t>poisťovňa s predchádzajúcim súhlasom klienta udeleným vo VPP zamení podielové jednotky starého fondu za podielové jednotky nového fondu s podobným investičným profilom </a:t>
            </a:r>
          </a:p>
          <a:p>
            <a:pPr marL="0" indent="0" algn="just">
              <a:buNone/>
            </a:pPr>
            <a:r>
              <a:rPr lang="sk-SK" sz="2300" dirty="0"/>
              <a:t>Oba modely sú problematické ( vyvodzovanie súhlasu s návrhom z nečinnosti klienta v modeli 1, neurčitosť resp. </a:t>
            </a:r>
            <a:r>
              <a:rPr lang="sk-SK" sz="2300" dirty="0" err="1"/>
              <a:t>netransparentnosť</a:t>
            </a:r>
            <a:r>
              <a:rPr lang="sk-SK" sz="2300" dirty="0"/>
              <a:t> modelu 2 zo spotrebiteľského hľadiska). </a:t>
            </a:r>
          </a:p>
          <a:p>
            <a:pPr marL="0" indent="0" algn="just">
              <a:buNone/>
            </a:pPr>
            <a:endParaRPr lang="sk-S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2DEE4-D342-8987-22E8-70D052B9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4272-572C-83B1-3759-F599495E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801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586D9-6369-18C4-E786-4E35702E4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Zmeny fondov z pohľadu Nariadenia IBIP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5C2F-1DC7-418C-EE03-1B9E16803E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Čl. 9 ods. 7 Nariadenia IBIP : </a:t>
            </a:r>
          </a:p>
          <a:p>
            <a:pPr marL="0" indent="0" algn="just">
              <a:buNone/>
            </a:pP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Pri poskytovaní poradenstva, ktoré obsahuje </a:t>
            </a:r>
            <a:r>
              <a:rPr lang="sk-SK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zmenu podkladových investičných aktív,</a:t>
            </a: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sprostredkovatelia poistenia a </a:t>
            </a:r>
            <a:r>
              <a:rPr lang="sk-SK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poisťovne získajú aj potrebné informácie o existujúcich podkladových investičných aktívach zákazníka a odporúčaných nových investičných aktívach </a:t>
            </a: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 </a:t>
            </a:r>
            <a:r>
              <a:rPr lang="sk-SK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uskutočnia analýzu očakávaných nákladov a prínosov zmeny tak, aby dokázali primerane preukázať, že prínosy zmeny sú podľa očakávaní väčšie než náklady.</a:t>
            </a:r>
          </a:p>
          <a:p>
            <a:pPr marL="0" indent="0">
              <a:buNone/>
            </a:pPr>
            <a:r>
              <a:rPr lang="sk-SK" sz="1800" dirty="0">
                <a:ea typeface="Cambria" panose="02040503050406030204" pitchFamily="18" charset="0"/>
                <a:cs typeface="Times New Roman" panose="02020603050405020304" pitchFamily="18" charset="0"/>
              </a:rPr>
              <a:t>Čl. 2 ods. 15  Smernice IDD : Poradenstvo je poskytovanie osobných odporúčaní zákazníkovi buď na jeho žiadosť, alebo </a:t>
            </a:r>
            <a:r>
              <a:rPr lang="sk-SK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z iniciatívy distribútora poistenia v súvislosti s jednou alebo viacerými zmluvami o poistení</a:t>
            </a:r>
            <a:r>
              <a:rPr lang="sk-SK" sz="1800" dirty="0"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sk-SK" sz="1800" dirty="0">
                <a:ea typeface="Cambria" panose="02040503050406030204" pitchFamily="18" charset="0"/>
                <a:cs typeface="Times New Roman" panose="02020603050405020304" pitchFamily="18" charset="0"/>
              </a:rPr>
              <a:t>Recitál č. 8 Nariadenia IBIP : </a:t>
            </a:r>
          </a:p>
          <a:p>
            <a:pPr marL="0" indent="0" algn="just">
              <a:buNone/>
            </a:pP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Posúdenie vhodnosti by sa malo vykonať nie len vo vzťahu k odporúčaniam kúpiť investičný produkt založený na poistení, ale aj </a:t>
            </a:r>
            <a:r>
              <a:rPr lang="sk-SK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vo vzťahu k všetkým osobným odporúčaniam poskytnutým počas celej životnosti uvedeného produktu</a:t>
            </a: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, pretože takéto situácie v sebe môžu zahŕňať poradenstvo o finančných transakciách, ktoré by malo byť založené na dôkladnej analýze znalostí, skúseností a finančnej situácie príslušného zákazníka. </a:t>
            </a:r>
            <a:r>
              <a:rPr lang="sk-SK" sz="1800" b="1" u="sng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Potreba vykonať posúdenie vhodnosti je obzvlášť výrazná v prípade rozhodnutí týkajúcich sa výmeny podkladového investičného aktíva</a:t>
            </a: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alebo rozhodnutí týkajúcich sa držať alebo predať investičný produkt založený na poistení.</a:t>
            </a:r>
            <a:r>
              <a:rPr lang="sk-SK" sz="1800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sk-SK" sz="1800" dirty="0">
                <a:ea typeface="Cambria" panose="02040503050406030204" pitchFamily="18" charset="0"/>
                <a:cs typeface="Times New Roman" panose="02020603050405020304" pitchFamily="18" charset="0"/>
              </a:rPr>
              <a:t>Recitál č. 9 Nariadenia IBIP : </a:t>
            </a:r>
          </a:p>
          <a:p>
            <a:pPr marL="0" indent="0" algn="just">
              <a:buNone/>
            </a:pP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Keďže trhová expozícia investičných produktov založených na poistení závisí do veľkej miery od výberu podkladových investičných aktív, takýto produkt môže byť pre zákazníka alebo potenciálneho zákazníka nevhodný v dôsledku rizík uvedených aktív, druhu alebo charakteristických znakov produktu alebo </a:t>
            </a:r>
            <a:r>
              <a:rPr lang="sk-SK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frekvencie výmeny podkladových investičných aktív</a:t>
            </a: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 Nevhodný môže byť aj vtedy, keby viedol k </a:t>
            </a:r>
            <a:r>
              <a:rPr lang="sk-SK" sz="18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nevhodnému portfóliu podkladových investícií</a:t>
            </a:r>
            <a:r>
              <a:rPr lang="sk-SK" sz="18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sk-SK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k-SK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12893-BD82-D010-BB11-6F8CC87E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Vybrané aspekty POG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C82F7-5507-6106-7403-C37568E4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8002771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FD28647-65DC-F448-B0EA-9459F8C97467}" vid="{9CDC66B7-B5F9-3843-88D4-49435785F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54190887318d93c331e17768670b6989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f67a5eff6865efaa0e2f74915c1f153d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PKHP4E2NMEFV-2092872618-3162</_dlc_DocId>
    <_dlc_DocIdUrl xmlns="d4dc1984-4e7d-439a-9f8d-a1b7ed460e00">
      <Url>https://intranet.nbs.sk/_layouts/15/DocIdRedir.aspx?ID=PKHP4E2NMEFV-2092872618-3162</Url>
      <Description>PKHP4E2NMEFV-2092872618-3162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A30212-54BC-49A7-96B6-1C2759B95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3D16DE-8995-4798-943F-0CC8C1BB5FA4}">
  <ds:schemaRefs>
    <ds:schemaRef ds:uri="http://purl.org/dc/terms/"/>
    <ds:schemaRef ds:uri="http://schemas.microsoft.com/sharepoint/v3/field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4dc1984-4e7d-439a-9f8d-a1b7ed460e00"/>
    <ds:schemaRef ds:uri="CAD7385A-07AE-43A6-842E-8B888B83972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F2A9A22-346A-475F-B023-55386102BF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882DE8C-A588-4389-9389-6D6A5DFE8A7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BIELA</Template>
  <TotalTime>528</TotalTime>
  <Words>1765</Words>
  <Application>Microsoft Office PowerPoint</Application>
  <PresentationFormat>Widescreen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Candara</vt:lpstr>
      <vt:lpstr>Verdana</vt:lpstr>
      <vt:lpstr>Wingdings</vt:lpstr>
      <vt:lpstr>NBS POWERPOINT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Pastorek Ivan</dc:creator>
  <cp:keywords/>
  <dc:description/>
  <cp:lastModifiedBy>Pastorek Ivan</cp:lastModifiedBy>
  <cp:revision>23</cp:revision>
  <cp:lastPrinted>2019-02-01T13:38:05Z</cp:lastPrinted>
  <dcterms:created xsi:type="dcterms:W3CDTF">2022-06-10T14:43:16Z</dcterms:created>
  <dcterms:modified xsi:type="dcterms:W3CDTF">2023-06-13T07:02:57Z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25d78560-6748-45f2-bf8f-0a5effee4a3f</vt:lpwstr>
  </property>
</Properties>
</file>