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457" r:id="rId3"/>
    <p:sldId id="464" r:id="rId4"/>
    <p:sldId id="456" r:id="rId5"/>
    <p:sldId id="455" r:id="rId6"/>
    <p:sldId id="454" r:id="rId7"/>
    <p:sldId id="432" r:id="rId8"/>
    <p:sldId id="451" r:id="rId9"/>
    <p:sldId id="453" r:id="rId10"/>
    <p:sldId id="429" r:id="rId11"/>
    <p:sldId id="452" r:id="rId12"/>
    <p:sldId id="450" r:id="rId13"/>
    <p:sldId id="434" r:id="rId14"/>
    <p:sldId id="438" r:id="rId15"/>
    <p:sldId id="446" r:id="rId16"/>
    <p:sldId id="447" r:id="rId17"/>
    <p:sldId id="465" r:id="rId18"/>
    <p:sldId id="466" r:id="rId19"/>
    <p:sldId id="448" r:id="rId20"/>
    <p:sldId id="458" r:id="rId21"/>
    <p:sldId id="468" r:id="rId22"/>
    <p:sldId id="459" r:id="rId23"/>
    <p:sldId id="460" r:id="rId24"/>
    <p:sldId id="461" r:id="rId25"/>
    <p:sldId id="467" r:id="rId26"/>
    <p:sldId id="463" r:id="rId27"/>
    <p:sldId id="462" r:id="rId2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áková Zuzana" initials="HZ" lastIdx="3" clrIdx="0">
    <p:extLst>
      <p:ext uri="{19B8F6BF-5375-455C-9EA6-DF929625EA0E}">
        <p15:presenceInfo xmlns:p15="http://schemas.microsoft.com/office/powerpoint/2012/main" userId="S::HolakovaZ@nbs.sk::b2ada566-ca42-44af-aab7-676eb2c00275" providerId="AD"/>
      </p:ext>
    </p:extLst>
  </p:cmAuthor>
  <p:cmAuthor id="2" name="Hanáčková Zuzana" initials="HZ" lastIdx="7" clrIdx="1">
    <p:extLst>
      <p:ext uri="{19B8F6BF-5375-455C-9EA6-DF929625EA0E}">
        <p15:presenceInfo xmlns:p15="http://schemas.microsoft.com/office/powerpoint/2012/main" userId="S::zhanackova@ad.nbs.sk::d993a97c-b67c-45e4-b6cf-4d72d793fa83" providerId="AD"/>
      </p:ext>
    </p:extLst>
  </p:cmAuthor>
  <p:cmAuthor id="3" name="Dubeňová Jana" initials="DJ" lastIdx="4" clrIdx="2">
    <p:extLst>
      <p:ext uri="{19B8F6BF-5375-455C-9EA6-DF929625EA0E}">
        <p15:presenceInfo xmlns:p15="http://schemas.microsoft.com/office/powerpoint/2012/main" userId="S::DubenovaJ@nbs.sk::a76d6851-30e3-4ea7-9149-2f2ce8aa6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99FF"/>
    <a:srgbClr val="0067AC"/>
    <a:srgbClr val="A6835A"/>
    <a:srgbClr val="A68B5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6178" autoAdjust="0"/>
  </p:normalViewPr>
  <p:slideViewPr>
    <p:cSldViewPr snapToGrid="0" snapToObjects="1">
      <p:cViewPr varScale="1">
        <p:scale>
          <a:sx n="75" d="100"/>
          <a:sy n="75" d="100"/>
        </p:scale>
        <p:origin x="324" y="56"/>
      </p:cViewPr>
      <p:guideLst>
        <p:guide orient="horz" pos="414"/>
        <p:guide pos="438"/>
      </p:guideLst>
    </p:cSldViewPr>
  </p:slideViewPr>
  <p:notesTextViewPr>
    <p:cViewPr>
      <p:scale>
        <a:sx n="1" d="1"/>
        <a:sy n="1" d="1"/>
      </p:scale>
      <p:origin x="0" y="0"/>
    </p:cViewPr>
  </p:notesTextViewPr>
  <p:notesViewPr>
    <p:cSldViewPr snapToGrid="0" snapToObjects="1">
      <p:cViewPr varScale="1">
        <p:scale>
          <a:sx n="114" d="100"/>
          <a:sy n="114" d="100"/>
        </p:scale>
        <p:origin x="440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8304-6116-1C46-811E-1FEF8C4FB9B9}" type="datetimeFigureOut">
              <a:rPr lang="sk-SK" smtClean="0"/>
              <a:t>11. 6. 2022</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446DF-9B5A-4940-A46B-E8523D7E98F8}" type="slidenum">
              <a:rPr lang="sk-SK" smtClean="0"/>
              <a:t>‹#›</a:t>
            </a:fld>
            <a:endParaRPr lang="sk-SK"/>
          </a:p>
        </p:txBody>
      </p:sp>
    </p:spTree>
    <p:extLst>
      <p:ext uri="{BB962C8B-B14F-4D97-AF65-F5344CB8AC3E}">
        <p14:creationId xmlns:p14="http://schemas.microsoft.com/office/powerpoint/2010/main" val="9542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a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E047E5C-334D-8A43-BCD0-7183C9073217}"/>
              </a:ext>
            </a:extLst>
          </p:cNvPr>
          <p:cNvSpPr>
            <a:spLocks noGrp="1"/>
          </p:cNvSpPr>
          <p:nvPr>
            <p:ph type="body" sz="quarter" idx="14"/>
          </p:nvPr>
        </p:nvSpPr>
        <p:spPr>
          <a:xfrm>
            <a:off x="838200" y="3039692"/>
            <a:ext cx="8867775" cy="1899861"/>
          </a:xfrm>
        </p:spPr>
        <p:txBody>
          <a:bodyPr/>
          <a:lstStyle>
            <a:lvl1pPr>
              <a:defRPr>
                <a:solidFill>
                  <a:schemeClr val="bg1"/>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7987D55B-CFE6-A240-995C-758E0ED0A53D}"/>
              </a:ext>
            </a:extLst>
          </p:cNvPr>
          <p:cNvSpPr>
            <a:spLocks noGrp="1"/>
          </p:cNvSpPr>
          <p:nvPr>
            <p:ph type="body" sz="quarter" idx="15"/>
          </p:nvPr>
        </p:nvSpPr>
        <p:spPr>
          <a:xfrm>
            <a:off x="838200" y="931581"/>
            <a:ext cx="8867775" cy="2035737"/>
          </a:xfrm>
        </p:spPr>
        <p:txBody>
          <a:bodyPr>
            <a:noAutofit/>
          </a:bodyPr>
          <a:lstStyle>
            <a:lvl1pPr>
              <a:defRPr sz="6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ext Placeholder 19">
            <a:extLst>
              <a:ext uri="{FF2B5EF4-FFF2-40B4-BE49-F238E27FC236}">
                <a16:creationId xmlns:a16="http://schemas.microsoft.com/office/drawing/2014/main" id="{87D5BADD-09D2-9748-B9CB-3CD64E871067}"/>
              </a:ext>
            </a:extLst>
          </p:cNvPr>
          <p:cNvSpPr>
            <a:spLocks noGrp="1"/>
          </p:cNvSpPr>
          <p:nvPr>
            <p:ph type="body" sz="quarter" idx="16"/>
          </p:nvPr>
        </p:nvSpPr>
        <p:spPr>
          <a:xfrm>
            <a:off x="8269234" y="5464816"/>
            <a:ext cx="2963761" cy="440676"/>
          </a:xfrm>
        </p:spPr>
        <p:txBody>
          <a:bodyPr anchor="ctr" anchorCtr="0">
            <a:normAutofit/>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9">
            <a:extLst>
              <a:ext uri="{FF2B5EF4-FFF2-40B4-BE49-F238E27FC236}">
                <a16:creationId xmlns:a16="http://schemas.microsoft.com/office/drawing/2014/main" id="{4C20C2F8-78E5-2D42-8898-F8C6F4213C93}"/>
              </a:ext>
            </a:extLst>
          </p:cNvPr>
          <p:cNvSpPr>
            <a:spLocks noGrp="1"/>
          </p:cNvSpPr>
          <p:nvPr>
            <p:ph type="body" sz="quarter" idx="17"/>
          </p:nvPr>
        </p:nvSpPr>
        <p:spPr>
          <a:xfrm>
            <a:off x="8269233" y="5995487"/>
            <a:ext cx="2963761" cy="440676"/>
          </a:xfrm>
        </p:spPr>
        <p:txBody>
          <a:bodyPr anchor="ctr" anchorCtr="0">
            <a:normAutofit/>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4889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ov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6275296" y="1288799"/>
            <a:ext cx="5197567" cy="479519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12" name="Text Placeholder 14">
            <a:extLst>
              <a:ext uri="{FF2B5EF4-FFF2-40B4-BE49-F238E27FC236}">
                <a16:creationId xmlns:a16="http://schemas.microsoft.com/office/drawing/2014/main" id="{73400F2A-788B-4D47-8FE6-D8EBC29AE86B}"/>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able Placeholder 4">
            <a:extLst>
              <a:ext uri="{FF2B5EF4-FFF2-40B4-BE49-F238E27FC236}">
                <a16:creationId xmlns:a16="http://schemas.microsoft.com/office/drawing/2014/main" id="{472F33DC-DA1D-2248-BBF8-5C7322CDB89A}"/>
              </a:ext>
            </a:extLst>
          </p:cNvPr>
          <p:cNvSpPr>
            <a:spLocks noGrp="1"/>
          </p:cNvSpPr>
          <p:nvPr>
            <p:ph type="tbl" sz="quarter" idx="16"/>
          </p:nvPr>
        </p:nvSpPr>
        <p:spPr>
          <a:xfrm>
            <a:off x="838200" y="1288799"/>
            <a:ext cx="5197567" cy="479519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Footer Placeholder 8">
            <a:extLst>
              <a:ext uri="{FF2B5EF4-FFF2-40B4-BE49-F238E27FC236}">
                <a16:creationId xmlns:a16="http://schemas.microsoft.com/office/drawing/2014/main" id="{47999E3C-0B57-EB4E-882D-C45B1953A160}"/>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B6D3EADC-7807-6E4C-A852-E44F734D1B95}"/>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01867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sah a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6275296" y="1288799"/>
            <a:ext cx="5197567" cy="450983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9" name="Text Placeholder 14">
            <a:extLst>
              <a:ext uri="{FF2B5EF4-FFF2-40B4-BE49-F238E27FC236}">
                <a16:creationId xmlns:a16="http://schemas.microsoft.com/office/drawing/2014/main" id="{414C1392-11A7-644B-818A-B404A12CD5FA}"/>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Content Placeholder 16">
            <a:extLst>
              <a:ext uri="{FF2B5EF4-FFF2-40B4-BE49-F238E27FC236}">
                <a16:creationId xmlns:a16="http://schemas.microsoft.com/office/drawing/2014/main" id="{A49D2DB0-F242-FC44-AF8E-92E1E21150D8}"/>
              </a:ext>
            </a:extLst>
          </p:cNvPr>
          <p:cNvSpPr>
            <a:spLocks noGrp="1"/>
          </p:cNvSpPr>
          <p:nvPr>
            <p:ph sz="quarter" idx="14"/>
          </p:nvPr>
        </p:nvSpPr>
        <p:spPr>
          <a:xfrm>
            <a:off x="838200" y="1288800"/>
            <a:ext cx="5078506" cy="4509834"/>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04C87C30-0CDF-0745-8198-CF9E05A0CEA9}"/>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8" name="Slide Number Placeholder 9">
            <a:extLst>
              <a:ext uri="{FF2B5EF4-FFF2-40B4-BE49-F238E27FC236}">
                <a16:creationId xmlns:a16="http://schemas.microsoft.com/office/drawing/2014/main" id="{AAB291D7-8CE8-2B48-8E17-774B38849E37}"/>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4081278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6275296" y="1288799"/>
            <a:ext cx="5197567" cy="450983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9" name="Text Placeholder 14">
            <a:extLst>
              <a:ext uri="{FF2B5EF4-FFF2-40B4-BE49-F238E27FC236}">
                <a16:creationId xmlns:a16="http://schemas.microsoft.com/office/drawing/2014/main" id="{414C1392-11A7-644B-818A-B404A12CD5FA}"/>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Chart Placeholder 13">
            <a:extLst>
              <a:ext uri="{FF2B5EF4-FFF2-40B4-BE49-F238E27FC236}">
                <a16:creationId xmlns:a16="http://schemas.microsoft.com/office/drawing/2014/main" id="{C696E328-21F3-D547-804C-B3A3332D04A7}"/>
              </a:ext>
            </a:extLst>
          </p:cNvPr>
          <p:cNvSpPr>
            <a:spLocks noGrp="1"/>
          </p:cNvSpPr>
          <p:nvPr>
            <p:ph type="chart" sz="quarter" idx="16"/>
          </p:nvPr>
        </p:nvSpPr>
        <p:spPr>
          <a:xfrm>
            <a:off x="838200" y="1291491"/>
            <a:ext cx="5197567" cy="450983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8" name="Footer Placeholder 8">
            <a:extLst>
              <a:ext uri="{FF2B5EF4-FFF2-40B4-BE49-F238E27FC236}">
                <a16:creationId xmlns:a16="http://schemas.microsoft.com/office/drawing/2014/main" id="{1687C601-DC2C-2E45-A70D-76112306E94B}"/>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90C62D56-688C-C745-9085-04ED406E0E13}"/>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500598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 Prede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E59-6FB1-9347-860E-CA1E9F231DCB}"/>
              </a:ext>
            </a:extLst>
          </p:cNvPr>
          <p:cNvSpPr>
            <a:spLocks noGrp="1"/>
          </p:cNvSpPr>
          <p:nvPr>
            <p:ph type="title" hasCustomPrompt="1"/>
          </p:nvPr>
        </p:nvSpPr>
        <p:spPr>
          <a:xfrm>
            <a:off x="838200" y="1209600"/>
            <a:ext cx="10515600" cy="4910400"/>
          </a:xfrm>
        </p:spPr>
        <p:txBody>
          <a:bodyPr tIns="72000" bIns="72000" anchor="ctr" anchorCtr="0"/>
          <a:lstStyle>
            <a:lvl1pPr algn="ctr">
              <a:defRPr sz="5000" b="0"/>
            </a:lvl1pPr>
          </a:lstStyle>
          <a:p>
            <a:r>
              <a:rPr lang="en-US" dirty="0"/>
              <a:t>Click to edit </a:t>
            </a:r>
            <a:br>
              <a:rPr lang="en-US" dirty="0"/>
            </a:br>
            <a:r>
              <a:rPr lang="en-US" dirty="0"/>
              <a:t>Master title style</a:t>
            </a:r>
            <a:br>
              <a:rPr lang="en-US" dirty="0"/>
            </a:br>
            <a:endParaRPr lang="sk-SK" dirty="0"/>
          </a:p>
        </p:txBody>
      </p:sp>
      <p:sp>
        <p:nvSpPr>
          <p:cNvPr id="5" name="Footer Placeholder 8">
            <a:extLst>
              <a:ext uri="{FF2B5EF4-FFF2-40B4-BE49-F238E27FC236}">
                <a16:creationId xmlns:a16="http://schemas.microsoft.com/office/drawing/2014/main" id="{153C02C4-4FA1-F043-91AA-15F5D32511F1}"/>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6" name="Slide Number Placeholder 9">
            <a:extLst>
              <a:ext uri="{FF2B5EF4-FFF2-40B4-BE49-F238E27FC236}">
                <a16:creationId xmlns:a16="http://schemas.microsoft.com/office/drawing/2014/main" id="{DB2F8825-FA6A-6D4C-AF21-A5576A9C5BF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
        <p:nvSpPr>
          <p:cNvPr id="12" name="Text Placeholder 14">
            <a:extLst>
              <a:ext uri="{FF2B5EF4-FFF2-40B4-BE49-F238E27FC236}">
                <a16:creationId xmlns:a16="http://schemas.microsoft.com/office/drawing/2014/main" id="{64FA34EF-C986-D143-9AD1-837977851DA0}"/>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9083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00A439F-6CF7-204D-B667-263C858B20E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838200" y="1267200"/>
            <a:ext cx="10515600" cy="4852800"/>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E6C42478-1194-6344-84B2-D54A264CF2CD}"/>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8" name="Slide Number Placeholder 9">
            <a:extLst>
              <a:ext uri="{FF2B5EF4-FFF2-40B4-BE49-F238E27FC236}">
                <a16:creationId xmlns:a16="http://schemas.microsoft.com/office/drawing/2014/main" id="{FC8DE990-9189-C94E-995F-0CC9A31750D4}"/>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20389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00A439F-6CF7-204D-B667-263C858B20E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838200" y="1267200"/>
            <a:ext cx="3830619" cy="4852800"/>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Content Placeholder 16">
            <a:extLst>
              <a:ext uri="{FF2B5EF4-FFF2-40B4-BE49-F238E27FC236}">
                <a16:creationId xmlns:a16="http://schemas.microsoft.com/office/drawing/2014/main" id="{C8773CAC-334F-DD46-855F-72CFDFC25576}"/>
              </a:ext>
            </a:extLst>
          </p:cNvPr>
          <p:cNvSpPr>
            <a:spLocks noGrp="1"/>
          </p:cNvSpPr>
          <p:nvPr>
            <p:ph sz="quarter" idx="15"/>
          </p:nvPr>
        </p:nvSpPr>
        <p:spPr>
          <a:xfrm>
            <a:off x="4975302" y="1267200"/>
            <a:ext cx="6378498" cy="4852800"/>
          </a:xfrm>
        </p:spPr>
        <p:txBody>
          <a:bodyPr>
            <a:normAutofit/>
          </a:bodyPr>
          <a:lstStyle>
            <a:lvl1pPr marL="457200" indent="-457200">
              <a:buFont typeface="Arial" panose="020B0604020202020204" pitchFamily="34" charset="0"/>
              <a:buChar char="•"/>
              <a:defRPr sz="3000">
                <a:solidFill>
                  <a:schemeClr val="bg1"/>
                </a:solidFill>
              </a:defRPr>
            </a:lvl1pPr>
            <a:lvl2pPr marL="800100" indent="-342900">
              <a:buFont typeface="Arial" panose="020B0604020202020204" pitchFamily="34" charset="0"/>
              <a:buChar char="•"/>
              <a:defRPr sz="2500">
                <a:solidFill>
                  <a:schemeClr val="bg1"/>
                </a:solidFill>
              </a:defRPr>
            </a:lvl2pPr>
            <a:lvl3pPr marL="1257300" indent="-342900">
              <a:buFont typeface="Arial" panose="020B0604020202020204" pitchFamily="34" charset="0"/>
              <a:buChar char="•"/>
              <a:defRPr sz="2000">
                <a:solidFill>
                  <a:schemeClr val="bg1"/>
                </a:solidFill>
              </a:defRPr>
            </a:lvl3pPr>
            <a:lvl4pPr marL="1657350" indent="-285750">
              <a:buFont typeface="Arial" panose="020B0604020202020204" pitchFamily="34" charset="0"/>
              <a:buChar char="•"/>
              <a:defRPr sz="1800">
                <a:solidFill>
                  <a:schemeClr val="bg1"/>
                </a:solidFill>
              </a:defRPr>
            </a:lvl4pPr>
            <a:lvl5pPr marL="2114550" indent="-285750">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8" name="Footer Placeholder 8">
            <a:extLst>
              <a:ext uri="{FF2B5EF4-FFF2-40B4-BE49-F238E27FC236}">
                <a16:creationId xmlns:a16="http://schemas.microsoft.com/office/drawing/2014/main" id="{4CC8DADB-B0C7-F54F-8594-817520C81805}"/>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9" name="Slide Number Placeholder 9">
            <a:extLst>
              <a:ext uri="{FF2B5EF4-FFF2-40B4-BE49-F238E27FC236}">
                <a16:creationId xmlns:a16="http://schemas.microsoft.com/office/drawing/2014/main" id="{1066BAAC-371C-6547-B045-188244A60A3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9054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ázdna stra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791FB48A-3A07-C34B-8600-92F5A06529AF}"/>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2911F75E-9BBC-9441-9022-4D40464FE8B7}"/>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8" name="Slide Number Placeholder 9">
            <a:extLst>
              <a:ext uri="{FF2B5EF4-FFF2-40B4-BE49-F238E27FC236}">
                <a16:creationId xmlns:a16="http://schemas.microsoft.com/office/drawing/2014/main" id="{808AF435-8ED8-EB4B-AD65-95E25C369709}"/>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0371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a obrázo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16">
            <a:extLst>
              <a:ext uri="{FF2B5EF4-FFF2-40B4-BE49-F238E27FC236}">
                <a16:creationId xmlns:a16="http://schemas.microsoft.com/office/drawing/2014/main" id="{5D1B7725-6829-0D4F-A72C-AC141F8490C8}"/>
              </a:ext>
            </a:extLst>
          </p:cNvPr>
          <p:cNvSpPr>
            <a:spLocks noGrp="1"/>
          </p:cNvSpPr>
          <p:nvPr>
            <p:ph sz="quarter" idx="14"/>
          </p:nvPr>
        </p:nvSpPr>
        <p:spPr>
          <a:xfrm>
            <a:off x="838200" y="1288800"/>
            <a:ext cx="5078506" cy="47952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6275296" y="1288758"/>
            <a:ext cx="5197567" cy="4794688"/>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AB9E9B45-C928-924A-8FA3-72026C03C636}"/>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2" name="Slide Number Placeholder 9">
            <a:extLst>
              <a:ext uri="{FF2B5EF4-FFF2-40B4-BE49-F238E27FC236}">
                <a16:creationId xmlns:a16="http://schemas.microsoft.com/office/drawing/2014/main" id="{42DE18CA-8E6B-8645-964B-602E6415BC9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17658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azok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838200" y="1288758"/>
            <a:ext cx="10469137" cy="412055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838200" y="5679689"/>
            <a:ext cx="10469137"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918D291C-082E-0441-9C75-F21E4882AF76}"/>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E502D312-4770-FA4E-A049-B365AAFC00D7}"/>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53889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ananie obrazok s popisom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838201" y="1288758"/>
            <a:ext cx="5012472" cy="4105686"/>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838199" y="5672255"/>
            <a:ext cx="5012473"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Picture Placeholder 11">
            <a:extLst>
              <a:ext uri="{FF2B5EF4-FFF2-40B4-BE49-F238E27FC236}">
                <a16:creationId xmlns:a16="http://schemas.microsoft.com/office/drawing/2014/main" id="{A9A5AC6E-146A-CE43-9043-A9CAF000B346}"/>
              </a:ext>
            </a:extLst>
          </p:cNvPr>
          <p:cNvSpPr>
            <a:spLocks noGrp="1"/>
          </p:cNvSpPr>
          <p:nvPr>
            <p:ph type="pic" sz="quarter" idx="17"/>
          </p:nvPr>
        </p:nvSpPr>
        <p:spPr>
          <a:xfrm>
            <a:off x="6096000" y="1288757"/>
            <a:ext cx="5211336" cy="409356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10" name="Text Placeholder 14">
            <a:extLst>
              <a:ext uri="{FF2B5EF4-FFF2-40B4-BE49-F238E27FC236}">
                <a16:creationId xmlns:a16="http://schemas.microsoft.com/office/drawing/2014/main" id="{EA036A9B-A1E3-9045-A629-19597A46D8ED}"/>
              </a:ext>
            </a:extLst>
          </p:cNvPr>
          <p:cNvSpPr>
            <a:spLocks noGrp="1"/>
          </p:cNvSpPr>
          <p:nvPr>
            <p:ph type="body" sz="quarter" idx="18"/>
          </p:nvPr>
        </p:nvSpPr>
        <p:spPr>
          <a:xfrm>
            <a:off x="6096000" y="5666193"/>
            <a:ext cx="5012473"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Footer Placeholder 8">
            <a:extLst>
              <a:ext uri="{FF2B5EF4-FFF2-40B4-BE49-F238E27FC236}">
                <a16:creationId xmlns:a16="http://schemas.microsoft.com/office/drawing/2014/main" id="{DFDFD298-29B7-8C49-8F37-ABB79FDCF768}"/>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5" name="Slide Number Placeholder 9">
            <a:extLst>
              <a:ext uri="{FF2B5EF4-FFF2-40B4-BE49-F238E27FC236}">
                <a16:creationId xmlns:a16="http://schemas.microsoft.com/office/drawing/2014/main" id="{4CBEAFDC-2DAE-1848-8DAD-D8B4815A72E2}"/>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43086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a gra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6275296" y="1288799"/>
            <a:ext cx="5197567"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Content Placeholder 16">
            <a:extLst>
              <a:ext uri="{FF2B5EF4-FFF2-40B4-BE49-F238E27FC236}">
                <a16:creationId xmlns:a16="http://schemas.microsoft.com/office/drawing/2014/main" id="{6E667F88-2B5B-FE4B-B81A-CE64F5A43654}"/>
              </a:ext>
            </a:extLst>
          </p:cNvPr>
          <p:cNvSpPr>
            <a:spLocks noGrp="1"/>
          </p:cNvSpPr>
          <p:nvPr>
            <p:ph sz="quarter" idx="14"/>
          </p:nvPr>
        </p:nvSpPr>
        <p:spPr>
          <a:xfrm>
            <a:off x="838200" y="1288800"/>
            <a:ext cx="5078506" cy="47952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2" name="Text Placeholder 14">
            <a:extLst>
              <a:ext uri="{FF2B5EF4-FFF2-40B4-BE49-F238E27FC236}">
                <a16:creationId xmlns:a16="http://schemas.microsoft.com/office/drawing/2014/main" id="{73400F2A-788B-4D47-8FE6-D8EBC29AE86B}"/>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1D50C2A6-953C-8141-9659-A931CD7A15AC}"/>
              </a:ext>
            </a:extLst>
          </p:cNvPr>
          <p:cNvSpPr>
            <a:spLocks noGrp="1"/>
          </p:cNvSpPr>
          <p:nvPr>
            <p:ph type="ftr" sz="quarter" idx="11"/>
          </p:nvPr>
        </p:nvSpPr>
        <p:spPr>
          <a:xfrm>
            <a:off x="838199" y="6373812"/>
            <a:ext cx="9468293" cy="365125"/>
          </a:xfrm>
          <a:prstGeom prst="rect">
            <a:avLst/>
          </a:prstGeom>
        </p:spPr>
        <p:txBody>
          <a:bodyPr/>
          <a:lstStyle>
            <a:lvl1pPr algn="l">
              <a:defRPr sz="1200">
                <a:solidFill>
                  <a:schemeClr val="bg1"/>
                </a:solidFill>
              </a:defRPr>
            </a:lvl1pPr>
          </a:lstStyle>
          <a:p>
            <a:r>
              <a:rPr lang="sk-SK"/>
              <a:t>Názov prezentácie</a:t>
            </a:r>
            <a:endParaRPr lang="sk-SK" dirty="0"/>
          </a:p>
        </p:txBody>
      </p:sp>
      <p:sp>
        <p:nvSpPr>
          <p:cNvPr id="10" name="Slide Number Placeholder 9">
            <a:extLst>
              <a:ext uri="{FF2B5EF4-FFF2-40B4-BE49-F238E27FC236}">
                <a16:creationId xmlns:a16="http://schemas.microsoft.com/office/drawing/2014/main" id="{12814408-B4A2-A241-831E-B6B58915E95E}"/>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chemeClr val="bg1"/>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0566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8F54B-A675-9F4E-8966-E13985D5FDE1}"/>
              </a:ext>
            </a:extLst>
          </p:cNvPr>
          <p:cNvSpPr>
            <a:spLocks noGrp="1"/>
          </p:cNvSpPr>
          <p:nvPr>
            <p:ph type="title"/>
          </p:nvPr>
        </p:nvSpPr>
        <p:spPr>
          <a:xfrm>
            <a:off x="838200" y="626165"/>
            <a:ext cx="10515600" cy="2385392"/>
          </a:xfrm>
          <a:prstGeom prst="rect">
            <a:avLst/>
          </a:prstGeom>
        </p:spPr>
        <p:txBody>
          <a:bodyPr vert="horz" lIns="91440" tIns="45720" rIns="91440" bIns="45720" rtlCol="0" anchor="ctr">
            <a:noAutofit/>
          </a:bodyPr>
          <a:lstStyle/>
          <a:p>
            <a:endParaRPr lang="sk-SK" dirty="0"/>
          </a:p>
        </p:txBody>
      </p:sp>
      <p:sp>
        <p:nvSpPr>
          <p:cNvPr id="3" name="Text Placeholder 2">
            <a:extLst>
              <a:ext uri="{FF2B5EF4-FFF2-40B4-BE49-F238E27FC236}">
                <a16:creationId xmlns:a16="http://schemas.microsoft.com/office/drawing/2014/main" id="{6A0FAB9E-E14D-904E-9850-6668D345A0A7}"/>
              </a:ext>
            </a:extLst>
          </p:cNvPr>
          <p:cNvSpPr>
            <a:spLocks noGrp="1"/>
          </p:cNvSpPr>
          <p:nvPr>
            <p:ph type="body" idx="1"/>
          </p:nvPr>
        </p:nvSpPr>
        <p:spPr>
          <a:xfrm>
            <a:off x="838200" y="3210339"/>
            <a:ext cx="7083287" cy="108336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a:t>
            </a:r>
            <a:endParaRPr lang="sk-SK" dirty="0"/>
          </a:p>
        </p:txBody>
      </p:sp>
    </p:spTree>
    <p:extLst>
      <p:ext uri="{BB962C8B-B14F-4D97-AF65-F5344CB8AC3E}">
        <p14:creationId xmlns:p14="http://schemas.microsoft.com/office/powerpoint/2010/main" val="1203621864"/>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52" r:id="rId3"/>
    <p:sldLayoutId id="2147483663" r:id="rId4"/>
    <p:sldLayoutId id="2147483655" r:id="rId5"/>
    <p:sldLayoutId id="2147483650" r:id="rId6"/>
    <p:sldLayoutId id="2147483661" r:id="rId7"/>
    <p:sldLayoutId id="2147483662" r:id="rId8"/>
    <p:sldLayoutId id="2147483656" r:id="rId9"/>
    <p:sldLayoutId id="2147483660" r:id="rId10"/>
    <p:sldLayoutId id="2147483654" r:id="rId11"/>
    <p:sldLayoutId id="2147483659" r:id="rId12"/>
  </p:sldLayoutIdLst>
  <p:hf hdr="0" dt="0"/>
  <p:txStyles>
    <p:titleStyle>
      <a:lvl1pPr algn="l"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Tx/>
        <a:buNone/>
        <a:tabLst/>
        <a:defRPr sz="4000" kern="1200">
          <a:solidFill>
            <a:schemeClr val="bg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8F208A-F657-854A-B168-2437DB45BD79}"/>
              </a:ext>
            </a:extLst>
          </p:cNvPr>
          <p:cNvSpPr>
            <a:spLocks noGrp="1"/>
          </p:cNvSpPr>
          <p:nvPr>
            <p:ph type="body" sz="quarter" idx="15"/>
          </p:nvPr>
        </p:nvSpPr>
        <p:spPr>
          <a:xfrm>
            <a:off x="1091971" y="1665046"/>
            <a:ext cx="10866474" cy="2797740"/>
          </a:xfrm>
        </p:spPr>
        <p:txBody>
          <a:bodyPr/>
          <a:lstStyle/>
          <a:p>
            <a:pPr>
              <a:lnSpc>
                <a:spcPct val="100000"/>
              </a:lnSpc>
            </a:pPr>
            <a:r>
              <a:rPr lang="sk-SK" sz="3600" dirty="0"/>
              <a:t>Likvidácia poistných udalostí</a:t>
            </a:r>
          </a:p>
          <a:p>
            <a:pPr>
              <a:lnSpc>
                <a:spcPct val="100000"/>
              </a:lnSpc>
            </a:pPr>
            <a:r>
              <a:rPr lang="sk-SK" sz="2400" i="1" dirty="0"/>
              <a:t>Zopár spotrebiteľských poznámok</a:t>
            </a:r>
          </a:p>
        </p:txBody>
      </p:sp>
      <p:sp>
        <p:nvSpPr>
          <p:cNvPr id="4" name="Text Placeholder 3">
            <a:extLst>
              <a:ext uri="{FF2B5EF4-FFF2-40B4-BE49-F238E27FC236}">
                <a16:creationId xmlns:a16="http://schemas.microsoft.com/office/drawing/2014/main" id="{2ADB7946-D4EF-D943-A461-7E347CF5C83E}"/>
              </a:ext>
            </a:extLst>
          </p:cNvPr>
          <p:cNvSpPr>
            <a:spLocks noGrp="1"/>
          </p:cNvSpPr>
          <p:nvPr>
            <p:ph type="body" sz="quarter" idx="16"/>
          </p:nvPr>
        </p:nvSpPr>
        <p:spPr>
          <a:xfrm>
            <a:off x="8269234" y="5464815"/>
            <a:ext cx="2963761" cy="530671"/>
          </a:xfrm>
        </p:spPr>
        <p:txBody>
          <a:bodyPr>
            <a:noAutofit/>
          </a:bodyPr>
          <a:lstStyle/>
          <a:p>
            <a:r>
              <a:rPr lang="sk-SK" sz="1100" dirty="0"/>
              <a:t>Roman Fusek</a:t>
            </a:r>
          </a:p>
          <a:p>
            <a:r>
              <a:rPr lang="sk-SK" sz="1100" dirty="0"/>
              <a:t>Odbor ochrany finančných spotrebiteľov</a:t>
            </a:r>
          </a:p>
        </p:txBody>
      </p:sp>
      <p:sp>
        <p:nvSpPr>
          <p:cNvPr id="5" name="Text Placeholder 4">
            <a:extLst>
              <a:ext uri="{FF2B5EF4-FFF2-40B4-BE49-F238E27FC236}">
                <a16:creationId xmlns:a16="http://schemas.microsoft.com/office/drawing/2014/main" id="{B309E9ED-2936-C04D-A4C3-B3A99880170D}"/>
              </a:ext>
            </a:extLst>
          </p:cNvPr>
          <p:cNvSpPr>
            <a:spLocks noGrp="1"/>
          </p:cNvSpPr>
          <p:nvPr>
            <p:ph type="body" sz="quarter" idx="17"/>
          </p:nvPr>
        </p:nvSpPr>
        <p:spPr>
          <a:xfrm>
            <a:off x="8225748" y="6134852"/>
            <a:ext cx="2963761" cy="440676"/>
          </a:xfrm>
        </p:spPr>
        <p:txBody>
          <a:bodyPr>
            <a:normAutofit/>
          </a:bodyPr>
          <a:lstStyle/>
          <a:p>
            <a:r>
              <a:rPr lang="sk-SK" sz="1100" dirty="0"/>
              <a:t>Porada právnikov SLASPO 2022</a:t>
            </a:r>
          </a:p>
        </p:txBody>
      </p:sp>
      <p:sp>
        <p:nvSpPr>
          <p:cNvPr id="6" name="Oval 5">
            <a:extLst>
              <a:ext uri="{FF2B5EF4-FFF2-40B4-BE49-F238E27FC236}">
                <a16:creationId xmlns:a16="http://schemas.microsoft.com/office/drawing/2014/main" id="{4D768F2C-9DF3-B24F-A425-52FCBF673B46}"/>
              </a:ext>
            </a:extLst>
          </p:cNvPr>
          <p:cNvSpPr/>
          <p:nvPr/>
        </p:nvSpPr>
        <p:spPr>
          <a:xfrm>
            <a:off x="7675663" y="5458067"/>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a:extLst>
              <a:ext uri="{FF2B5EF4-FFF2-40B4-BE49-F238E27FC236}">
                <a16:creationId xmlns:a16="http://schemas.microsoft.com/office/drawing/2014/main" id="{01802B4E-29BF-C44F-9505-E79536B3AA9C}"/>
              </a:ext>
            </a:extLst>
          </p:cNvPr>
          <p:cNvSpPr/>
          <p:nvPr/>
        </p:nvSpPr>
        <p:spPr>
          <a:xfrm>
            <a:off x="7680226" y="5993199"/>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a:extLst>
              <a:ext uri="{FF2B5EF4-FFF2-40B4-BE49-F238E27FC236}">
                <a16:creationId xmlns:a16="http://schemas.microsoft.com/office/drawing/2014/main" id="{8E92D153-23F1-FC49-BD4B-9C0375D54B5F}"/>
              </a:ext>
            </a:extLst>
          </p:cNvPr>
          <p:cNvPicPr>
            <a:picLocks noChangeAspect="1"/>
          </p:cNvPicPr>
          <p:nvPr/>
        </p:nvPicPr>
        <p:blipFill>
          <a:blip r:embed="rId2"/>
          <a:stretch>
            <a:fillRect/>
          </a:stretch>
        </p:blipFill>
        <p:spPr>
          <a:xfrm>
            <a:off x="7792073" y="5573609"/>
            <a:ext cx="237488" cy="249364"/>
          </a:xfrm>
          <a:prstGeom prst="rect">
            <a:avLst/>
          </a:prstGeom>
          <a:noFill/>
        </p:spPr>
      </p:pic>
      <p:pic>
        <p:nvPicPr>
          <p:cNvPr id="9" name="Picture 8">
            <a:extLst>
              <a:ext uri="{FF2B5EF4-FFF2-40B4-BE49-F238E27FC236}">
                <a16:creationId xmlns:a16="http://schemas.microsoft.com/office/drawing/2014/main" id="{C4DA3182-6570-F34B-9C6E-6147AC6E2B16}"/>
              </a:ext>
            </a:extLst>
          </p:cNvPr>
          <p:cNvPicPr>
            <a:picLocks noChangeAspect="1"/>
          </p:cNvPicPr>
          <p:nvPr/>
        </p:nvPicPr>
        <p:blipFill>
          <a:blip r:embed="rId3"/>
          <a:stretch>
            <a:fillRect/>
          </a:stretch>
        </p:blipFill>
        <p:spPr>
          <a:xfrm>
            <a:off x="7778323" y="6076461"/>
            <a:ext cx="261032" cy="278729"/>
          </a:xfrm>
          <a:prstGeom prst="rect">
            <a:avLst/>
          </a:prstGeom>
        </p:spPr>
      </p:pic>
    </p:spTree>
    <p:extLst>
      <p:ext uri="{BB962C8B-B14F-4D97-AF65-F5344CB8AC3E}">
        <p14:creationId xmlns:p14="http://schemas.microsoft.com/office/powerpoint/2010/main" val="400656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10</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90576"/>
            <a:ext cx="10534651" cy="5509200"/>
          </a:xfrm>
          <a:prstGeom prst="rect">
            <a:avLst/>
          </a:prstGeom>
          <a:noFill/>
        </p:spPr>
        <p:txBody>
          <a:bodyPr wrap="square" rtlCol="0">
            <a:spAutoFit/>
          </a:bodyPr>
          <a:lstStyle/>
          <a:p>
            <a:pPr algn="just" defTabSz="457200"/>
            <a:r>
              <a:rPr lang="sk-SK" sz="2800" b="1" dirty="0">
                <a:solidFill>
                  <a:schemeClr val="bg1"/>
                </a:solidFill>
                <a:latin typeface="Calibri" panose="020F0502020204030204" pitchFamily="34" charset="0"/>
                <a:cs typeface="Calibri" panose="020F0502020204030204" pitchFamily="34" charset="0"/>
              </a:rPr>
              <a:t>Povinnosť prešetriť poistnú udalosť je povinnosťou </a:t>
            </a:r>
          </a:p>
          <a:p>
            <a:pPr algn="just" defTabSz="457200"/>
            <a:r>
              <a:rPr lang="sk-SK" sz="2800" b="1" dirty="0">
                <a:solidFill>
                  <a:schemeClr val="bg1"/>
                </a:solidFill>
                <a:latin typeface="Calibri" panose="020F0502020204030204" pitchFamily="34" charset="0"/>
                <a:cs typeface="Calibri" panose="020F0502020204030204" pitchFamily="34" charset="0"/>
              </a:rPr>
              <a:t>poistiteľa nie poisteného ... Prečo?</a:t>
            </a:r>
          </a:p>
          <a:p>
            <a:pPr algn="just" defTabSz="457200"/>
            <a:endParaRPr lang="sk-SK" sz="2800" dirty="0">
              <a:solidFill>
                <a:schemeClr val="bg1"/>
              </a:solidFill>
            </a:endParaRPr>
          </a:p>
          <a:p>
            <a:pPr marL="457200" indent="-457200" algn="just" defTabSz="457200">
              <a:buFontTx/>
              <a:buChar char="-"/>
            </a:pPr>
            <a:r>
              <a:rPr lang="sk-SK" sz="2400" noProof="1">
                <a:solidFill>
                  <a:schemeClr val="bg1">
                    <a:lumMod val="95000"/>
                  </a:schemeClr>
                </a:solidFill>
                <a:latin typeface="Calibri" panose="020F0502020204030204" pitchFamily="34" charset="0"/>
                <a:cs typeface="Calibri" panose="020F0502020204030204" pitchFamily="34" charset="0"/>
              </a:rPr>
              <a:t>poistiteľ vie, ktoré skutočnosti je potrebné </a:t>
            </a:r>
            <a:r>
              <a:rPr lang="sk-SK" sz="2400" noProof="1">
                <a:solidFill>
                  <a:schemeClr val="bg1"/>
                </a:solidFill>
                <a:latin typeface="Calibri" panose="020F0502020204030204" pitchFamily="34" charset="0"/>
                <a:cs typeface="Calibri" panose="020F0502020204030204" pitchFamily="34" charset="0"/>
              </a:rPr>
              <a:t>pre</a:t>
            </a:r>
            <a:r>
              <a:rPr lang="sk-SK" sz="2400" noProof="1">
                <a:solidFill>
                  <a:schemeClr val="bg1">
                    <a:lumMod val="95000"/>
                  </a:schemeClr>
                </a:solidFill>
                <a:latin typeface="Calibri" panose="020F0502020204030204" pitchFamily="34" charset="0"/>
                <a:cs typeface="Calibri" panose="020F0502020204030204" pitchFamily="34" charset="0"/>
              </a:rPr>
              <a:t>šetriť s ohľadom na konkrétne vymedzenie poistnej udalosti, keďže si poistnú udalosť sám v poistnej zmluve nadefinoval</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Tx/>
              <a:buChar char="-"/>
            </a:pPr>
            <a:r>
              <a:rPr lang="sk-SK" sz="2400" noProof="1">
                <a:solidFill>
                  <a:schemeClr val="bg1">
                    <a:lumMod val="95000"/>
                  </a:schemeClr>
                </a:solidFill>
                <a:latin typeface="Calibri" panose="020F0502020204030204" pitchFamily="34" charset="0"/>
                <a:cs typeface="Calibri" panose="020F0502020204030204" pitchFamily="34" charset="0"/>
              </a:rPr>
              <a:t>poistiteľ disponuje dostatočnými odbornými skúsenosťami, metodickými postupmi, materiálnym a personálnym zabezpečením tak, aby vedel ktoré dôkazné prostriedky je potrebné zabezpečiť</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Tx/>
              <a:buChar char="-"/>
            </a:pPr>
            <a:r>
              <a:rPr lang="sk-SK" sz="2400" noProof="1">
                <a:solidFill>
                  <a:schemeClr val="bg1">
                    <a:lumMod val="95000"/>
                  </a:schemeClr>
                </a:solidFill>
                <a:latin typeface="Calibri" panose="020F0502020204030204" pitchFamily="34" charset="0"/>
                <a:cs typeface="Calibri" panose="020F0502020204030204" pitchFamily="34" charset="0"/>
              </a:rPr>
              <a:t>poistiteľ vie vyhodnotiť poskytnuté doklady a informácie z hľadiska konkrétnych podmienok poistenia </a:t>
            </a:r>
          </a:p>
          <a:p>
            <a:pPr algn="just" defTabSz="457200"/>
            <a:endParaRPr lang="sk-SK" sz="2800" dirty="0">
              <a:solidFill>
                <a:schemeClr val="bg1"/>
              </a:solidFill>
            </a:endParaRPr>
          </a:p>
        </p:txBody>
      </p:sp>
    </p:spTree>
    <p:extLst>
      <p:ext uri="{BB962C8B-B14F-4D97-AF65-F5344CB8AC3E}">
        <p14:creationId xmlns:p14="http://schemas.microsoft.com/office/powerpoint/2010/main" val="137747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11</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5816977"/>
          </a:xfrm>
          <a:prstGeom prst="rect">
            <a:avLst/>
          </a:prstGeom>
          <a:noFill/>
        </p:spPr>
        <p:txBody>
          <a:bodyPr wrap="square" rtlCol="0">
            <a:spAutoFit/>
          </a:bodyPr>
          <a:lstStyle/>
          <a:p>
            <a:pPr algn="just" defTabSz="457200"/>
            <a:r>
              <a:rPr lang="sk-SK" sz="2800" b="1" dirty="0">
                <a:solidFill>
                  <a:schemeClr val="bg1"/>
                </a:solidFill>
                <a:latin typeface="Calibri" panose="020F0502020204030204" pitchFamily="34" charset="0"/>
                <a:cs typeface="Calibri" panose="020F0502020204030204" pitchFamily="34" charset="0"/>
              </a:rPr>
              <a:t>Aké povinnosti má poistený v procese likvidácie PU?</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Tx/>
              <a:buChar char="-"/>
            </a:pPr>
            <a:r>
              <a:rPr lang="sk-SK" sz="2400" noProof="1">
                <a:solidFill>
                  <a:schemeClr val="bg1">
                    <a:lumMod val="95000"/>
                  </a:schemeClr>
                </a:solidFill>
                <a:latin typeface="Calibri" panose="020F0502020204030204" pitchFamily="34" charset="0"/>
                <a:cs typeface="Calibri" panose="020F0502020204030204" pitchFamily="34" charset="0"/>
              </a:rPr>
              <a:t>povinnosti poistiteľa šetriť poistnú udalosť zodpovedá povinnosť poisteného poskytnúť pri šetrení požadovanú </a:t>
            </a:r>
            <a:r>
              <a:rPr lang="sk-SK" sz="2400" u="sng" noProof="1">
                <a:solidFill>
                  <a:schemeClr val="bg1">
                    <a:lumMod val="95000"/>
                  </a:schemeClr>
                </a:solidFill>
                <a:latin typeface="Calibri" panose="020F0502020204030204" pitchFamily="34" charset="0"/>
                <a:cs typeface="Calibri" panose="020F0502020204030204" pitchFamily="34" charset="0"/>
              </a:rPr>
              <a:t>súčinnosť </a:t>
            </a:r>
          </a:p>
          <a:p>
            <a:pPr marL="457200" indent="-457200" algn="just" defTabSz="457200">
              <a:buFontTx/>
              <a:buChar char="-"/>
            </a:pPr>
            <a:endParaRPr lang="sk-SK" sz="2400"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Tx/>
              <a:buChar char="-"/>
            </a:pPr>
            <a:r>
              <a:rPr lang="sk-SK" sz="2400" noProof="1">
                <a:solidFill>
                  <a:schemeClr val="bg1">
                    <a:lumMod val="95000"/>
                  </a:schemeClr>
                </a:solidFill>
                <a:latin typeface="Calibri" panose="020F0502020204030204" pitchFamily="34" charset="0"/>
                <a:cs typeface="Calibri" panose="020F0502020204030204" pitchFamily="34" charset="0"/>
              </a:rPr>
              <a:t>povinnosti poisteného pri likvidácii poistnej udalosti sú upravené v § 799 ods. 2 OZ, v zmysle ktorého: </a:t>
            </a:r>
            <a:r>
              <a:rPr lang="sk-SK" sz="2400" i="1" noProof="1">
                <a:solidFill>
                  <a:schemeClr val="bg1">
                    <a:lumMod val="95000"/>
                  </a:schemeClr>
                </a:solidFill>
                <a:latin typeface="Calibri" panose="020F0502020204030204" pitchFamily="34" charset="0"/>
                <a:cs typeface="Calibri" panose="020F0502020204030204" pitchFamily="34" charset="0"/>
              </a:rPr>
              <a:t>„Kto má právo na plnenie je povinný bez zbytočného odkladu poistiteľovi oznámiť, že nastala poistná udalosť, dať pravdivé vysvetlenie o jej vzniku a rozsahu jej následkov a predložiť potrebné doklady, ktoré si poistiteľ vyžiada. Poistné podmienky mu môžu uložiť aj ďalšie povinnosti.“</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Čo znamená povinnosť poskytnúť súčinnosť? </a:t>
            </a:r>
            <a:r>
              <a:rPr lang="sk-SK" sz="2800" b="1" noProof="1">
                <a:solidFill>
                  <a:schemeClr val="bg1"/>
                </a:solidFill>
                <a:latin typeface="Calibri" panose="020F0502020204030204" pitchFamily="34" charset="0"/>
                <a:cs typeface="Calibri" panose="020F0502020204030204" pitchFamily="34" charset="0"/>
              </a:rPr>
              <a:t>Aké ďalšie povinnosti je možné uložiť v poistných podmienkach?</a:t>
            </a:r>
          </a:p>
          <a:p>
            <a:pPr algn="just" defTabSz="457200"/>
            <a:endParaRPr lang="sk-SK" sz="2400" dirty="0">
              <a:solidFill>
                <a:schemeClr val="bg1"/>
              </a:solidFill>
            </a:endParaRPr>
          </a:p>
        </p:txBody>
      </p:sp>
    </p:spTree>
    <p:extLst>
      <p:ext uri="{BB962C8B-B14F-4D97-AF65-F5344CB8AC3E}">
        <p14:creationId xmlns:p14="http://schemas.microsoft.com/office/powerpoint/2010/main" val="410491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12</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76299" y="435851"/>
            <a:ext cx="10439401" cy="5755422"/>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Poistený má v rámci povinnosti poskytovania súčinnosti </a:t>
            </a:r>
          </a:p>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3 druhy povinností:</a:t>
            </a:r>
          </a:p>
          <a:p>
            <a:pPr marL="457200" indent="-457200" algn="just" defTabSz="457200">
              <a:buFontTx/>
              <a:buChar char="-"/>
            </a:pPr>
            <a:endParaRPr lang="sk-SK" sz="2400"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 typeface="+mj-lt"/>
              <a:buAutoNum type="arabicPeriod"/>
            </a:pPr>
            <a:r>
              <a:rPr lang="sk-SK" sz="2400" u="sng" noProof="1">
                <a:solidFill>
                  <a:schemeClr val="bg1">
                    <a:lumMod val="95000"/>
                  </a:schemeClr>
                </a:solidFill>
                <a:latin typeface="Calibri" panose="020F0502020204030204" pitchFamily="34" charset="0"/>
                <a:cs typeface="Calibri" panose="020F0502020204030204" pitchFamily="34" charset="0"/>
              </a:rPr>
              <a:t>oznamovaciu povinnosť</a:t>
            </a: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	povinnosť oznámiť, že nastala poistná udalosť a poskytnúť o poistnej udalosti</a:t>
            </a: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	všetky 	informácie, ktoré má k dispozícii</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 typeface="+mj-lt"/>
              <a:buAutoNum type="arabicPeriod" startAt="2"/>
            </a:pPr>
            <a:r>
              <a:rPr lang="sk-SK" sz="2400" u="sng" noProof="1">
                <a:solidFill>
                  <a:schemeClr val="bg1">
                    <a:lumMod val="95000"/>
                  </a:schemeClr>
                </a:solidFill>
                <a:latin typeface="Calibri" panose="020F0502020204030204" pitchFamily="34" charset="0"/>
                <a:cs typeface="Calibri" panose="020F0502020204030204" pitchFamily="34" charset="0"/>
              </a:rPr>
              <a:t>vysvetľovaciu povinnosť</a:t>
            </a: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	povinnosť pravdivo popísať okolnosti, za ktorých došlo k vzniku poistnej	</a:t>
            </a: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	udalosti (ako tieto skutočnosti vníma) t.j. povinnosť náležite popísať </a:t>
            </a: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	skutkový stav</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 typeface="+mj-lt"/>
              <a:buAutoNum type="arabicPeriod" startAt="3"/>
            </a:pPr>
            <a:r>
              <a:rPr lang="sk-SK" sz="2400" u="sng" noProof="1">
                <a:solidFill>
                  <a:schemeClr val="bg1">
                    <a:lumMod val="95000"/>
                  </a:schemeClr>
                </a:solidFill>
                <a:latin typeface="Calibri" panose="020F0502020204030204" pitchFamily="34" charset="0"/>
                <a:cs typeface="Calibri" panose="020F0502020204030204" pitchFamily="34" charset="0"/>
              </a:rPr>
              <a:t>dokladovaciu povinnosť</a:t>
            </a: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	povinnosť predložiť potrebné doklady, </a:t>
            </a:r>
            <a:r>
              <a:rPr lang="sk-SK" sz="2400" u="sng" noProof="1">
                <a:solidFill>
                  <a:schemeClr val="bg1">
                    <a:lumMod val="95000"/>
                  </a:schemeClr>
                </a:solidFill>
                <a:latin typeface="Calibri" panose="020F0502020204030204" pitchFamily="34" charset="0"/>
                <a:cs typeface="Calibri" panose="020F0502020204030204" pitchFamily="34" charset="0"/>
              </a:rPr>
              <a:t>ktoré si poistiteľ </a:t>
            </a:r>
            <a:r>
              <a:rPr lang="sk-SK" sz="2400" u="sng" noProof="1">
                <a:solidFill>
                  <a:schemeClr val="bg1"/>
                </a:solidFill>
                <a:latin typeface="Calibri" panose="020F0502020204030204" pitchFamily="34" charset="0"/>
                <a:cs typeface="Calibri" panose="020F0502020204030204" pitchFamily="34" charset="0"/>
              </a:rPr>
              <a:t>odôvodnene </a:t>
            </a:r>
            <a:r>
              <a:rPr lang="sk-SK" sz="2400" u="sng" noProof="1">
                <a:solidFill>
                  <a:schemeClr val="bg1">
                    <a:lumMod val="95000"/>
                  </a:schemeClr>
                </a:solidFill>
                <a:latin typeface="Calibri" panose="020F0502020204030204" pitchFamily="34" charset="0"/>
                <a:cs typeface="Calibri" panose="020F0502020204030204" pitchFamily="34" charset="0"/>
              </a:rPr>
              <a:t>vyžiada</a:t>
            </a:r>
          </a:p>
          <a:p>
            <a:pPr marL="457200" indent="-457200" algn="just" defTabSz="457200">
              <a:buFontTx/>
              <a:buChar char="-"/>
            </a:pPr>
            <a:endParaRPr lang="sk-SK" sz="2400"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703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13</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795953" y="552449"/>
            <a:ext cx="10363200" cy="5755422"/>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Ďalšie povinnosti § 799 ods. 2 OZ prvá veta </a:t>
            </a:r>
          </a:p>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poistenému neukladá a nie je dôvod na ich rozširovanie. </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Poistený ako spotrebiteľ nemusí mať dostatok odborných skúseností na to, aby vedel ako svoje tvrdenia kvalifikovane preukázať (resp. nemusí vedieť aké dôkazné prostriedky na preukázanie svojich tvrdení si má zaobstarať ani to akým spôsobom ich má získať). </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Poistiteľ disponuje odbornými skúsenosťami a know how, aby vedel posúdiť ktoré dôkazné prostriedky je treba zabezpečiť, aby došlo k riadnemu </a:t>
            </a:r>
            <a:r>
              <a:rPr lang="sk-SK" sz="2400" noProof="1">
                <a:solidFill>
                  <a:schemeClr val="bg1"/>
                </a:solidFill>
                <a:latin typeface="Calibri" panose="020F0502020204030204" pitchFamily="34" charset="0"/>
                <a:cs typeface="Calibri" panose="020F0502020204030204" pitchFamily="34" charset="0"/>
              </a:rPr>
              <a:t>pre</a:t>
            </a:r>
            <a:r>
              <a:rPr lang="sk-SK" sz="2400" noProof="1">
                <a:solidFill>
                  <a:schemeClr val="bg1">
                    <a:lumMod val="95000"/>
                  </a:schemeClr>
                </a:solidFill>
                <a:latin typeface="Calibri" panose="020F0502020204030204" pitchFamily="34" charset="0"/>
                <a:cs typeface="Calibri" panose="020F0502020204030204" pitchFamily="34" charset="0"/>
              </a:rPr>
              <a:t>šetreniu poistnej udalosti. </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Poistiteľ má dostatočné materiálne a personálne zabezpečenie. Poistený platí poistné, z ktorého je financovaná činnosť poistiteľa vrátane nákladov na likvidáciu poistných udalostí.</a:t>
            </a:r>
            <a:endParaRPr lang="sk-SK" sz="2800" dirty="0">
              <a:solidFill>
                <a:schemeClr val="bg1"/>
              </a:solidFill>
            </a:endParaRPr>
          </a:p>
        </p:txBody>
      </p:sp>
    </p:spTree>
    <p:extLst>
      <p:ext uri="{BB962C8B-B14F-4D97-AF65-F5344CB8AC3E}">
        <p14:creationId xmlns:p14="http://schemas.microsoft.com/office/powerpoint/2010/main" val="299772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14</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4555093"/>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Iné povinnosti podľa § 799 ods. 2 OZ druhá veta </a:t>
            </a:r>
          </a:p>
          <a:p>
            <a:pPr algn="just" defTabSz="457200"/>
            <a:endParaRPr lang="sk-SK"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NBS berie na vedomie, že v zmysle § 799 ods. 2 OZ druhá veta môžu poistné podmienky poistenému uložiť aj iné povinnosti. Účelom takto dohodnutej povinnosti má byť výlučne zefektívnenie </a:t>
            </a:r>
            <a:r>
              <a:rPr lang="sk-SK" sz="2400" noProof="1">
                <a:solidFill>
                  <a:schemeClr val="bg1"/>
                </a:solidFill>
                <a:latin typeface="Calibri" panose="020F0502020204030204" pitchFamily="34" charset="0"/>
                <a:cs typeface="Calibri" panose="020F0502020204030204" pitchFamily="34" charset="0"/>
              </a:rPr>
              <a:t>pre</a:t>
            </a:r>
            <a:r>
              <a:rPr lang="sk-SK" sz="2400" noProof="1">
                <a:solidFill>
                  <a:schemeClr val="bg1">
                    <a:lumMod val="95000"/>
                  </a:schemeClr>
                </a:solidFill>
                <a:latin typeface="Calibri" panose="020F0502020204030204" pitchFamily="34" charset="0"/>
                <a:cs typeface="Calibri" panose="020F0502020204030204" pitchFamily="34" charset="0"/>
              </a:rPr>
              <a:t>šetrovania poistnej udalosti (môže ísť napr. o povinnosť podrobiť sa lekárskemu vyšetreniu, povinnosť doložiť konkrétny úradný doklad napr. rozhodnutie Sociálnej poisťovne o priznaní invalidity a pod.). </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Oznamovacia, vysvetľovacia a dokladovacia povinnosť upravená v § 799 ods. 2 prvá veta týmto nesmie byť nedôvodne rozširovaná v neprospech spotrebiteľa. </a:t>
            </a:r>
            <a:endParaRPr lang="sk-SK" sz="2800" noProof="1">
              <a:solidFill>
                <a:schemeClr val="bg1"/>
              </a:solidFill>
              <a:latin typeface="Calibri" panose="020F0502020204030204" pitchFamily="34" charset="0"/>
              <a:cs typeface="Calibri" panose="020F0502020204030204" pitchFamily="34" charset="0"/>
            </a:endParaRPr>
          </a:p>
          <a:p>
            <a:pPr algn="just" defTabSz="457200"/>
            <a:endParaRPr lang="sk-SK" sz="2800" noProof="1">
              <a:solidFill>
                <a:schemeClr val="bg1"/>
              </a:solidFill>
              <a:latin typeface="Calibri" panose="020F0502020204030204" pitchFamily="34" charset="0"/>
              <a:cs typeface="Calibri" panose="020F0502020204030204" pitchFamily="34" charset="0"/>
            </a:endParaRP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06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15</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5386090"/>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Aké má poistiteľ postavenie v procese </a:t>
            </a:r>
          </a:p>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zhromažďovania a hodnotenia dôkazov? </a:t>
            </a:r>
          </a:p>
          <a:p>
            <a:pPr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Proces likvidácie poistnej udalosti je procesom „sui generis“. Ide o osobitný proces, kedy pri zhromažďovaní a hodnotení dôkazov neplatia automaticky procesné povinnosti tak</a:t>
            </a:r>
            <a:r>
              <a:rPr lang="sk-SK" sz="2400" noProof="1">
                <a:solidFill>
                  <a:schemeClr val="bg1"/>
                </a:solidFill>
                <a:latin typeface="Calibri" panose="020F0502020204030204" pitchFamily="34" charset="0"/>
                <a:cs typeface="Calibri" panose="020F0502020204030204" pitchFamily="34" charset="0"/>
              </a:rPr>
              <a:t>,</a:t>
            </a:r>
            <a:r>
              <a:rPr lang="sk-SK" sz="2400" noProof="1">
                <a:solidFill>
                  <a:schemeClr val="bg1">
                    <a:lumMod val="95000"/>
                  </a:schemeClr>
                </a:solidFill>
                <a:latin typeface="Calibri" panose="020F0502020204030204" pitchFamily="34" charset="0"/>
                <a:cs typeface="Calibri" panose="020F0502020204030204" pitchFamily="34" charset="0"/>
              </a:rPr>
              <a:t> ako sú formulované v predpisoch civilného práva procesného.</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Civilné procesné právo je založené na zásade kontradiktórnosti, na základe ktorej je procesná strana povinná tvrdiť rozhodujúce skutočnosti a zároveň označiť dôkazné prostriedky na preukázanie svojich tvrdení.</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V procese likvidácie to však automaticky neplatí, keďže spotrebiteľ nie je profesionálom a samotné zadefinovanie dôkazných prostriedkov je úlohou poistiteľa.</a:t>
            </a:r>
            <a:endParaRPr lang="sk-SK" sz="2400" dirty="0">
              <a:solidFill>
                <a:schemeClr val="bg1"/>
              </a:solidFill>
            </a:endParaRPr>
          </a:p>
        </p:txBody>
      </p:sp>
    </p:spTree>
    <p:extLst>
      <p:ext uri="{BB962C8B-B14F-4D97-AF65-F5344CB8AC3E}">
        <p14:creationId xmlns:p14="http://schemas.microsoft.com/office/powerpoint/2010/main" val="6530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16</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5355312"/>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Poistiteľ je povinný kvalifikovane uzavrieť poistnú udalosť</a:t>
            </a:r>
          </a:p>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 a to buď:</a:t>
            </a:r>
          </a:p>
          <a:p>
            <a:pPr algn="just" defTabSz="457200"/>
            <a:endParaRPr lang="sk-SK" noProof="1">
              <a:solidFill>
                <a:schemeClr val="bg1">
                  <a:lumMod val="95000"/>
                </a:schemeClr>
              </a:solidFill>
              <a:latin typeface="Calibri" panose="020F0502020204030204" pitchFamily="34" charset="0"/>
              <a:cs typeface="Calibri" panose="020F0502020204030204" pitchFamily="34" charset="0"/>
            </a:endParaRPr>
          </a:p>
          <a:p>
            <a:pPr marL="457200" indent="-4572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priznaním poistného plnenia alebo										</a:t>
            </a:r>
          </a:p>
          <a:p>
            <a:pPr marL="457200" indent="-4572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uzatvorením poistnej udalosti bez výplaty poistného plnenia (resp. jeho časti) s riadnym odôvodnením v zmysle § 797 ods. 4 OZ</a:t>
            </a:r>
          </a:p>
          <a:p>
            <a:pPr algn="just" defTabSz="457200"/>
            <a:endParaRPr lang="sk-SK" noProof="1">
              <a:solidFill>
                <a:schemeClr val="accent1">
                  <a:lumMod val="40000"/>
                  <a:lumOff val="60000"/>
                </a:schemeClr>
              </a:solidFill>
              <a:latin typeface="Calibri" panose="020F0502020204030204" pitchFamily="34" charset="0"/>
              <a:cs typeface="Calibri" panose="020F0502020204030204" pitchFamily="34" charset="0"/>
            </a:endParaRPr>
          </a:p>
          <a:p>
            <a:pPr algn="just" defTabSz="457200"/>
            <a:r>
              <a:rPr lang="sk-SK" sz="2400" noProof="1">
                <a:solidFill>
                  <a:schemeClr val="bg1"/>
                </a:solidFill>
                <a:latin typeface="Calibri" panose="020F0502020204030204" pitchFamily="34" charset="0"/>
                <a:cs typeface="Calibri" panose="020F0502020204030204" pitchFamily="34" charset="0"/>
              </a:rPr>
              <a:t>Za dobrú prax považuje NBS postup poistiteľa, ak poistiteľ v odôvodnení odmietnutia poistného plnenia uvedie závery z odborných stanovísk a znaleckých posudkov, ktoré si dal vypracovať.</a:t>
            </a:r>
          </a:p>
          <a:p>
            <a:pPr algn="just" defTabSz="457200"/>
            <a:r>
              <a:rPr lang="sk-SK" sz="2400" noProof="1">
                <a:solidFill>
                  <a:schemeClr val="bg1"/>
                </a:solidFill>
                <a:latin typeface="Calibri" panose="020F0502020204030204" pitchFamily="34" charset="0"/>
                <a:cs typeface="Calibri" panose="020F0502020204030204" pitchFamily="34" charset="0"/>
              </a:rPr>
              <a:t> </a:t>
            </a:r>
          </a:p>
          <a:p>
            <a:pPr algn="just" defTabSz="457200"/>
            <a:r>
              <a:rPr lang="sk-SK" noProof="1">
                <a:solidFill>
                  <a:srgbClr val="99CCFF"/>
                </a:solidFill>
                <a:latin typeface="Calibri" panose="020F0502020204030204" pitchFamily="34" charset="0"/>
                <a:cs typeface="Calibri" panose="020F0502020204030204" pitchFamily="34" charset="0"/>
              </a:rPr>
              <a:t>Ak poistiteľ považuje určité skutočnosti v procese prešetrovania za sporné, NBS považuje za dobrú prax poistenému vysvetliť, v čom vidí spornosť už v procese šetrenia. V týchto prípadoch NBS odporúča uvádzať závery z odborných stanovísk už v štádiu vyšetrovania poistnej udalosti (to neplatí, ak má poistiteľ podozrenie na poistný podvod).</a:t>
            </a:r>
            <a:endParaRPr lang="sk-SK" dirty="0">
              <a:solidFill>
                <a:srgbClr val="99CCFF"/>
              </a:solidFill>
            </a:endParaRPr>
          </a:p>
        </p:txBody>
      </p:sp>
    </p:spTree>
    <p:extLst>
      <p:ext uri="{BB962C8B-B14F-4D97-AF65-F5344CB8AC3E}">
        <p14:creationId xmlns:p14="http://schemas.microsoft.com/office/powerpoint/2010/main" val="291187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17</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16016"/>
            <a:ext cx="10515601" cy="5816977"/>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Odborné posúdenie – oblasť neživotného poistenia</a:t>
            </a:r>
          </a:p>
          <a:p>
            <a:pPr algn="just" defTabSz="457200"/>
            <a:endParaRPr lang="sk-SK" sz="16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NBS považuje za postup v rozpore s odbornou staroslivosťou, ak došlo k odmietnutiu poistného plnenia (prípadne k zníženiu poistného plnenia)</a:t>
            </a:r>
          </a:p>
          <a:p>
            <a:pPr marL="342900" indent="-3429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bez existencie odborného posúdenia/znaleckého posudku</a:t>
            </a:r>
          </a:p>
          <a:p>
            <a:pPr marL="342900" indent="-3429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bez posúdenia odborne spôsobilou osobou poistiteľa</a:t>
            </a:r>
          </a:p>
          <a:p>
            <a:pPr algn="just" defTabSz="457200"/>
            <a:endParaRPr lang="sk-SK" sz="16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Odborné posúdenie, ktoré NBS považuje za dôkaz, ktorý je spôsobilý preukázať odbornú starostlivosť poistiteľa, pritom môže vykonať:</a:t>
            </a:r>
          </a:p>
          <a:p>
            <a:pPr marL="342900" indent="-3429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znalec v oblasti zodpovedajúcej posudzovanej škodovej udalosti</a:t>
            </a:r>
          </a:p>
          <a:p>
            <a:pPr marL="342900" indent="-3429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osoba/zamestnanec poisťovne, ktorej odbornú starostlivosť v oblasti posudzovanej škodovej udalosti poistiteľ vie preukázať NBS dostatočným spôsobom</a:t>
            </a:r>
          </a:p>
          <a:p>
            <a:pPr algn="just" defTabSz="457200"/>
            <a:r>
              <a:rPr lang="sk-SK" noProof="1">
                <a:solidFill>
                  <a:srgbClr val="99CCFF"/>
                </a:solidFill>
                <a:latin typeface="Calibri" panose="020F0502020204030204" pitchFamily="34" charset="0"/>
                <a:cs typeface="Calibri" panose="020F0502020204030204" pitchFamily="34" charset="0"/>
              </a:rPr>
              <a:t>NBS hromadným listom „zabezpečenie princípov odbornej starostlivosti“ adresovaným poisťovniam pôsobiacim na poistnom trhu v r. 2017 zaslala informácie týkajúce sa požiadaviek na odbornú starostlivosť pri likvidácii poistných udalostí v oblasti neživotného poistenia.</a:t>
            </a:r>
          </a:p>
          <a:p>
            <a:pPr algn="just" defTabSz="457200"/>
            <a:endParaRPr lang="sk-SK"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351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18</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16016"/>
            <a:ext cx="10515601" cy="4985980"/>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Odborné posúdenie – oblasť životného poistenia</a:t>
            </a:r>
          </a:p>
          <a:p>
            <a:pPr algn="just" defTabSz="457200"/>
            <a:endParaRPr lang="sk-SK" sz="16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NBS považuje za postup v rozpore s odbornou staroslivosťou, ak došlo k odmietnutiu poistného plnenia (prípadne k zníženiu poistného plnenia)</a:t>
            </a:r>
          </a:p>
          <a:p>
            <a:pPr marL="342900" indent="-3429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bez existencie odborného posúdenia/znaleckého posudku vyhotoveného lekárom</a:t>
            </a:r>
          </a:p>
          <a:p>
            <a:pPr marL="342900" indent="-342900" algn="just" defTabSz="457200">
              <a:buFont typeface="Arial" panose="020B0604020202020204" pitchFamily="34" charset="0"/>
              <a:buChar char="•"/>
            </a:pPr>
            <a:r>
              <a:rPr lang="sk-SK" sz="2400" noProof="1">
                <a:solidFill>
                  <a:schemeClr val="bg1">
                    <a:lumMod val="95000"/>
                  </a:schemeClr>
                </a:solidFill>
                <a:latin typeface="Calibri" panose="020F0502020204030204" pitchFamily="34" charset="0"/>
                <a:cs typeface="Calibri" panose="020F0502020204030204" pitchFamily="34" charset="0"/>
              </a:rPr>
              <a:t>bez posúdenia odborne spôsobilou osobou poistiteľa, ktorá má lekárske vzdelanie</a:t>
            </a:r>
          </a:p>
          <a:p>
            <a:pPr algn="just" defTabSz="457200"/>
            <a:endParaRPr lang="sk-SK" sz="16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solidFill>
                <a:latin typeface="Calibri" panose="020F0502020204030204" pitchFamily="34" charset="0"/>
                <a:cs typeface="Calibri" panose="020F0502020204030204" pitchFamily="34" charset="0"/>
              </a:rPr>
              <a:t>NBS považuje za dobrú prax v odôvodnených resp. sporných prípadoch  zabezpečiť lekársku prehliadku poisteného. </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algn="just" defTabSz="457200"/>
            <a:endParaRPr lang="sk-SK"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727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19</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2369880"/>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Neprijateľné zmluvné podmienky </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NBS môže za neprijateľné zmluvné podmienky označiť také zmluvné podmienky, ktoré nedôvodne rozširujú povinnosti poisteného upravené v § 799 ods. 2 OZ prvá veta a zbavujú poistiteľa povinnosti riadne vyšetriť poistnú udalosť.</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07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293600" y="714377"/>
            <a:ext cx="11359920" cy="5755422"/>
          </a:xfrm>
          <a:prstGeom prst="rect">
            <a:avLst/>
          </a:prstGeom>
          <a:noFill/>
        </p:spPr>
        <p:txBody>
          <a:bodyPr wrap="square" rtlCol="0">
            <a:spAutoFit/>
          </a:bodyPr>
          <a:lstStyle/>
          <a:p>
            <a:pPr defTabSz="457200"/>
            <a:r>
              <a:rPr lang="sk-SK" sz="2800" b="1" dirty="0">
                <a:solidFill>
                  <a:schemeClr val="bg1"/>
                </a:solidFill>
                <a:latin typeface="Calibri" panose="020F0502020204030204" pitchFamily="34" charset="0"/>
                <a:cs typeface="Calibri" panose="020F0502020204030204" pitchFamily="34" charset="0"/>
              </a:rPr>
              <a:t>Témy prezentácie:</a:t>
            </a:r>
          </a:p>
          <a:p>
            <a:pPr defTabSz="457200"/>
            <a:endParaRPr lang="sk-SK" b="1" dirty="0">
              <a:solidFill>
                <a:schemeClr val="bg1"/>
              </a:solidFill>
              <a:latin typeface="Calibri" panose="020F0502020204030204" pitchFamily="34" charset="0"/>
              <a:cs typeface="Calibri" panose="020F0502020204030204" pitchFamily="34" charset="0"/>
            </a:endParaRPr>
          </a:p>
          <a:p>
            <a:pPr defTabSz="457200"/>
            <a:r>
              <a:rPr lang="sk-SK" sz="2400" b="1" u="sng" dirty="0">
                <a:solidFill>
                  <a:schemeClr val="bg1"/>
                </a:solidFill>
                <a:latin typeface="Calibri" panose="020F0502020204030204" pitchFamily="34" charset="0"/>
                <a:cs typeface="Calibri" panose="020F0502020204030204" pitchFamily="34" charset="0"/>
              </a:rPr>
              <a:t>Oblasť likvidácie poistných udalostí:</a:t>
            </a:r>
          </a:p>
          <a:p>
            <a:pPr defTabSz="457200"/>
            <a:r>
              <a:rPr lang="sk-SK" sz="2800" b="1" dirty="0">
                <a:solidFill>
                  <a:schemeClr val="bg1"/>
                </a:solidFill>
                <a:latin typeface="Calibri" panose="020F0502020204030204" pitchFamily="34" charset="0"/>
                <a:cs typeface="Calibri" panose="020F0502020204030204" pitchFamily="34" charset="0"/>
              </a:rPr>
              <a:t>- 	</a:t>
            </a:r>
            <a:r>
              <a:rPr lang="sk-SK" sz="2400" b="1" dirty="0">
                <a:solidFill>
                  <a:schemeClr val="bg1"/>
                </a:solidFill>
                <a:latin typeface="Calibri" panose="020F0502020204030204" pitchFamily="34" charset="0"/>
                <a:cs typeface="Calibri" panose="020F0502020204030204" pitchFamily="34" charset="0"/>
              </a:rPr>
              <a:t>likvidácia poistných udalostí (definícia)</a:t>
            </a:r>
          </a:p>
          <a:p>
            <a:pPr marL="457200" indent="-457200" defTabSz="457200">
              <a:buFontTx/>
              <a:buChar char="-"/>
            </a:pPr>
            <a:r>
              <a:rPr lang="sk-SK" sz="2400" b="1" dirty="0">
                <a:solidFill>
                  <a:schemeClr val="bg1"/>
                </a:solidFill>
                <a:latin typeface="Calibri" panose="020F0502020204030204" pitchFamily="34" charset="0"/>
                <a:cs typeface="Calibri" panose="020F0502020204030204" pitchFamily="34" charset="0"/>
              </a:rPr>
              <a:t>nekalé obchodné praktiky a agresívne obchodné praktiky pri likvidácii poistných udalostí</a:t>
            </a:r>
          </a:p>
          <a:p>
            <a:pPr marL="457200" indent="-457200" defTabSz="457200">
              <a:buFontTx/>
              <a:buChar char="-"/>
            </a:pPr>
            <a:r>
              <a:rPr lang="sk-SK" sz="2400" b="1" dirty="0">
                <a:solidFill>
                  <a:schemeClr val="bg1"/>
                </a:solidFill>
                <a:latin typeface="Calibri" panose="020F0502020204030204" pitchFamily="34" charset="0"/>
                <a:cs typeface="Calibri" panose="020F0502020204030204" pitchFamily="34" charset="0"/>
              </a:rPr>
              <a:t>neprijateľné zmluvné podmienky </a:t>
            </a:r>
            <a:endParaRPr lang="sk-SK" sz="2400" b="1" strike="sngStrike" dirty="0">
              <a:solidFill>
                <a:schemeClr val="bg1"/>
              </a:solidFill>
              <a:latin typeface="Calibri" panose="020F0502020204030204" pitchFamily="34" charset="0"/>
              <a:cs typeface="Calibri" panose="020F0502020204030204" pitchFamily="34" charset="0"/>
            </a:endParaRPr>
          </a:p>
          <a:p>
            <a:pPr marL="457200" indent="-457200" defTabSz="457200">
              <a:buFontTx/>
              <a:buChar char="-"/>
            </a:pPr>
            <a:r>
              <a:rPr lang="sk-SK" sz="2400" b="1" noProof="1">
                <a:solidFill>
                  <a:schemeClr val="bg1">
                    <a:lumMod val="95000"/>
                  </a:schemeClr>
                </a:solidFill>
                <a:latin typeface="Calibri" panose="020F0502020204030204" pitchFamily="34" charset="0"/>
                <a:cs typeface="Calibri" panose="020F0502020204030204" pitchFamily="34" charset="0"/>
              </a:rPr>
              <a:t>výpočet totálnej škody pri PZP</a:t>
            </a:r>
          </a:p>
          <a:p>
            <a:pPr marL="457200" indent="-457200" defTabSz="457200">
              <a:buFontTx/>
              <a:buChar char="-"/>
            </a:pPr>
            <a:r>
              <a:rPr lang="sk-SK" sz="2400" b="1" noProof="1">
                <a:solidFill>
                  <a:schemeClr val="bg1">
                    <a:lumMod val="95000"/>
                  </a:schemeClr>
                </a:solidFill>
                <a:latin typeface="Calibri" panose="020F0502020204030204" pitchFamily="34" charset="0"/>
                <a:cs typeface="Calibri" panose="020F0502020204030204" pitchFamily="34" charset="0"/>
              </a:rPr>
              <a:t>vedome nepravdivé odpovede v. príznaky ochorenia</a:t>
            </a:r>
          </a:p>
          <a:p>
            <a:pPr defTabSz="457200"/>
            <a:endParaRPr lang="sk-SK" sz="2400" b="1" noProof="1">
              <a:solidFill>
                <a:schemeClr val="bg1">
                  <a:lumMod val="95000"/>
                </a:schemeClr>
              </a:solidFill>
              <a:latin typeface="Calibri" panose="020F0502020204030204" pitchFamily="34" charset="0"/>
              <a:cs typeface="Calibri" panose="020F0502020204030204" pitchFamily="34" charset="0"/>
            </a:endParaRPr>
          </a:p>
          <a:p>
            <a:pPr defTabSz="457200"/>
            <a:r>
              <a:rPr lang="sk-SK" sz="2400" b="1" u="sng" noProof="1">
                <a:solidFill>
                  <a:schemeClr val="bg1">
                    <a:lumMod val="95000"/>
                  </a:schemeClr>
                </a:solidFill>
                <a:latin typeface="Calibri" panose="020F0502020204030204" pitchFamily="34" charset="0"/>
                <a:cs typeface="Calibri" panose="020F0502020204030204" pitchFamily="34" charset="0"/>
              </a:rPr>
              <a:t>Ďalšie témy:</a:t>
            </a:r>
          </a:p>
          <a:p>
            <a:pPr marL="457200" indent="-457200" defTabSz="457200">
              <a:buFontTx/>
              <a:buChar char="-"/>
            </a:pPr>
            <a:r>
              <a:rPr lang="sk-SK" sz="2400" b="1" noProof="1">
                <a:solidFill>
                  <a:schemeClr val="bg1">
                    <a:lumMod val="95000"/>
                  </a:schemeClr>
                </a:solidFill>
                <a:latin typeface="Calibri" panose="020F0502020204030204" pitchFamily="34" charset="0"/>
                <a:cs typeface="Calibri" panose="020F0502020204030204" pitchFamily="34" charset="0"/>
              </a:rPr>
              <a:t>podpoistenie </a:t>
            </a:r>
          </a:p>
          <a:p>
            <a:pPr defTabSz="457200"/>
            <a:endParaRPr lang="sk-SK" sz="2400" b="1" dirty="0">
              <a:solidFill>
                <a:schemeClr val="bg1"/>
              </a:solidFill>
              <a:latin typeface="Calibri" panose="020F0502020204030204" pitchFamily="34" charset="0"/>
              <a:cs typeface="Calibri" panose="020F0502020204030204" pitchFamily="34" charset="0"/>
            </a:endParaRPr>
          </a:p>
          <a:p>
            <a:pPr defTabSz="457200"/>
            <a:r>
              <a:rPr lang="sk-SK" dirty="0">
                <a:solidFill>
                  <a:schemeClr val="accent1">
                    <a:lumMod val="40000"/>
                    <a:lumOff val="60000"/>
                  </a:schemeClr>
                </a:solidFill>
                <a:latin typeface="Calibri" panose="020F0502020204030204" pitchFamily="34" charset="0"/>
                <a:cs typeface="Calibri" panose="020F0502020204030204" pitchFamily="34" charset="0"/>
              </a:rPr>
              <a:t>Pozn. NBS rozlišuje medzi škodovou a poistnou udalosťou. Pre účely tejto prezentácie je ďalej používaný pojem poistná udalosť. NBS rozlišuje medzi poisteným a osobou oprávnenou na poistné plnenie. Pre účely tejto prezentácie je ďalej používaný pojem poistený.</a:t>
            </a:r>
            <a:endParaRPr lang="sk-SK" sz="2800" dirty="0">
              <a:solidFill>
                <a:prstClr val="black"/>
              </a:solidFill>
              <a:latin typeface="Calibri" panose="020F0502020204030204"/>
            </a:endParaRPr>
          </a:p>
        </p:txBody>
      </p:sp>
    </p:spTree>
    <p:extLst>
      <p:ext uri="{BB962C8B-B14F-4D97-AF65-F5344CB8AC3E}">
        <p14:creationId xmlns:p14="http://schemas.microsoft.com/office/powerpoint/2010/main" val="278865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20</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4308872"/>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Neprijateľné zmluvné podmienky </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NBS môže vyhodnotiť ako neprijateľnú takú zmluvnú podmienku, ktorá stanovuje, že v prípade pochybností o vzniku poistnej udalosti je povinnosťou poisteného preukázať, že k poistnej udalosti došlo v deklarovanom rozsahu. </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noProof="1">
                <a:solidFill>
                  <a:srgbClr val="99CCFF"/>
                </a:solidFill>
                <a:latin typeface="Calibri" panose="020F0502020204030204" pitchFamily="34" charset="0"/>
                <a:cs typeface="Calibri" panose="020F0502020204030204" pitchFamily="34" charset="0"/>
              </a:rPr>
              <a:t>Výsledkom likvidácie poistnej udalosti môžu byť dva závery (poskytnutie poistného plnenia, odmietnutie resp. zníženie poistného plnenia s riadnym odôvodnením). Ak je podmienka formulovaná tak, že vytvára priestor na to, aby sa vytvoril „tretí záver“, kedy poisťovateľ vyhlási, že má pochybnosti ohľadom vzniku PU v akomkoľvek štádiu vyšetrovania bez ďalšieho náležitého vyšetrenia poistnej udalosti, môže byť posúdená ako neprijateľná.</a:t>
            </a:r>
          </a:p>
          <a:p>
            <a:pPr algn="just" defTabSz="457200"/>
            <a:endParaRPr lang="sk-SK" noProof="1">
              <a:solidFill>
                <a:srgbClr val="99CCFF"/>
              </a:solidFill>
              <a:latin typeface="Calibri" panose="020F0502020204030204" pitchFamily="34" charset="0"/>
              <a:cs typeface="Calibri" panose="020F0502020204030204" pitchFamily="34" charset="0"/>
            </a:endParaRPr>
          </a:p>
          <a:p>
            <a:pPr algn="just" defTabSz="457200"/>
            <a:r>
              <a:rPr lang="sk-SK" noProof="1">
                <a:solidFill>
                  <a:srgbClr val="99CCFF"/>
                </a:solidFill>
                <a:latin typeface="Calibri" panose="020F0502020204030204" pitchFamily="34" charset="0"/>
                <a:cs typeface="Calibri" panose="020F0502020204030204" pitchFamily="34" charset="0"/>
              </a:rPr>
              <a:t>Nie je možné od spotrebiteľa spravodlivo požadovať, aby sám vyhodnocoval aké doklady a dôkazy je potrebné doložiť tak, aby odstránil pochybnosti poistiteľa ohľadom vzniku poistnej udalosti.</a:t>
            </a:r>
            <a:endParaRPr lang="sk-SK" dirty="0">
              <a:solidFill>
                <a:srgbClr val="99CCFF"/>
              </a:solidFill>
            </a:endParaRPr>
          </a:p>
        </p:txBody>
      </p:sp>
    </p:spTree>
    <p:extLst>
      <p:ext uri="{BB962C8B-B14F-4D97-AF65-F5344CB8AC3E}">
        <p14:creationId xmlns:p14="http://schemas.microsoft.com/office/powerpoint/2010/main" val="389729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21</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2395377" y="3429000"/>
            <a:ext cx="7401246" cy="892552"/>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Špecifiká likvidácie niektorých poistných udalostí</a:t>
            </a:r>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0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22</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647701" y="723899"/>
            <a:ext cx="10934699" cy="5509200"/>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Nesprávny výpočet výšky totálnej škody pri PZP</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 výpočet výšky totálnej škody je upravený vo vyhláške MS SR č. 492/2004 Z.z.                            o stanovení všeobecnej hodnoty majetku</a:t>
            </a:r>
          </a:p>
          <a:p>
            <a:endParaRPr lang="sk-SK" dirty="0">
              <a:solidFill>
                <a:srgbClr val="99CCFF"/>
              </a:solidFill>
              <a:latin typeface="Cambria" panose="02040503050406030204" pitchFamily="18" charset="0"/>
              <a:ea typeface="Cambria" panose="02040503050406030204" pitchFamily="18" charset="0"/>
            </a:endParaRP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VŠ = (ROH + NL) – HZ</a:t>
            </a:r>
          </a:p>
          <a:p>
            <a:endParaRPr lang="sk-SK" dirty="0">
              <a:solidFill>
                <a:srgbClr val="99CCFF"/>
              </a:solidFill>
              <a:latin typeface="Calibri" panose="020F0502020204030204" pitchFamily="34" charset="0"/>
              <a:ea typeface="Cambria" panose="02040503050406030204" pitchFamily="18" charset="0"/>
              <a:cs typeface="Calibri" panose="020F0502020204030204" pitchFamily="34" charset="0"/>
            </a:endParaRP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VŠ 	– výška škody na cestnom vozidle</a:t>
            </a: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ROH	– reprodukčná obstarávacia hodnota vozidla bezprostredne pred poškodením</a:t>
            </a: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NL 	– náklady na likvidáciu nepoužiteľného odpadu vzniknutého pri získaní predajných zvyškov vozidla</a:t>
            </a: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HZ	– hodnota predajných zvyškov vozidla</a:t>
            </a: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 </a:t>
            </a: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ROH = VŠH + NZ</a:t>
            </a:r>
          </a:p>
          <a:p>
            <a:endParaRPr lang="sk-SK" dirty="0">
              <a:solidFill>
                <a:srgbClr val="99CCFF"/>
              </a:solidFill>
              <a:latin typeface="Calibri" panose="020F0502020204030204" pitchFamily="34" charset="0"/>
              <a:ea typeface="Cambria" panose="02040503050406030204" pitchFamily="18" charset="0"/>
              <a:cs typeface="Calibri" panose="020F0502020204030204" pitchFamily="34" charset="0"/>
            </a:endParaRP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VŠH 	– všeobecná hodnota vozidla</a:t>
            </a:r>
          </a:p>
          <a:p>
            <a:r>
              <a:rPr lang="sk-SK" dirty="0">
                <a:solidFill>
                  <a:srgbClr val="99CCFF"/>
                </a:solidFill>
                <a:latin typeface="Calibri" panose="020F0502020204030204" pitchFamily="34" charset="0"/>
                <a:ea typeface="Cambria" panose="02040503050406030204" pitchFamily="18" charset="0"/>
                <a:cs typeface="Calibri" panose="020F0502020204030204" pitchFamily="34" charset="0"/>
              </a:rPr>
              <a:t>NZ 	– náklady na zaobstaranie vozidla predstavujúce bežné priemerné náklady potrebné na zaobstaranie 	podobného typu porovnateľného vozidla v danom regióne a v rozhodnom čase (napr. obvyklá marža 	predajcu, náklady na prihlásenie vozidla do evidencie a podobne)</a:t>
            </a:r>
            <a:endParaRPr lang="sk-SK" sz="2400"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044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23</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4216539"/>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Nesprávny výpočet výšky totálnej škody pri PZP</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V prípade totálnej škody je vždy potrebné k všeobecnej hodnote vozidla pripočítať aj náklady na zaobstaranie (t.j. vypočítať ROH) bez ohľadu na skutočnosť, či si poškodený vozidlo zaobstaral (náklady na prihlásenie, marža predajcu a podobne).</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Ak poistiteľ použije vzorky zahraničných vozidiel</a:t>
            </a:r>
            <a:r>
              <a:rPr lang="sk-SK" sz="2400" noProof="1">
                <a:solidFill>
                  <a:schemeClr val="bg1"/>
                </a:solidFill>
                <a:latin typeface="Calibri" panose="020F0502020204030204" pitchFamily="34" charset="0"/>
                <a:cs typeface="Calibri" panose="020F0502020204030204" pitchFamily="34" charset="0"/>
              </a:rPr>
              <a:t>,</a:t>
            </a:r>
            <a:r>
              <a:rPr lang="sk-SK" sz="2400" noProof="1">
                <a:solidFill>
                  <a:schemeClr val="bg1">
                    <a:lumMod val="95000"/>
                  </a:schemeClr>
                </a:solidFill>
                <a:latin typeface="Calibri" panose="020F0502020204030204" pitchFamily="34" charset="0"/>
                <a:cs typeface="Calibri" panose="020F0502020204030204" pitchFamily="34" charset="0"/>
              </a:rPr>
              <a:t> je potrebné do nákladov na zaobstaranie pripočítať aj náklady na samostatný dovoz vozidla (napr. transport vozidla, manipulácia s vozidlom, absolvovanie kontroly originality a technickej kontroly, vybavenie osvedčenia o originalite a podobne) bez ohľadu na skutočnosť, či si poškodený  vozidlo zaobstaral resp. doviezol/nedoviezol.</a:t>
            </a:r>
          </a:p>
        </p:txBody>
      </p:sp>
    </p:spTree>
    <p:extLst>
      <p:ext uri="{BB962C8B-B14F-4D97-AF65-F5344CB8AC3E}">
        <p14:creationId xmlns:p14="http://schemas.microsoft.com/office/powerpoint/2010/main" val="32636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24</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2739211"/>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Nesprávny výpočet výšky totálnej škody pri PZP</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Ak poisťovňa nepočíta reprodukčnú obstarávaciu hodnotu, ale len všeobecnú hodnotu vozidla, znižuje tým výšku poistného plnenia, keďže nezapočítava do výšky škody oprávnené náklady na zaobstaranie vozidla predstavujúce bežné priemerné náklady potrebné na zaobstaranie podobného typu vozidla v danom regióne a v danom čase.</a:t>
            </a:r>
          </a:p>
        </p:txBody>
      </p:sp>
    </p:spTree>
    <p:extLst>
      <p:ext uri="{BB962C8B-B14F-4D97-AF65-F5344CB8AC3E}">
        <p14:creationId xmlns:p14="http://schemas.microsoft.com/office/powerpoint/2010/main" val="1516457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25</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643552" y="520511"/>
            <a:ext cx="10515601" cy="5262979"/>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Vedome nepravdivé odpovede v. príznaky ochorenia</a:t>
            </a:r>
          </a:p>
          <a:p>
            <a:pPr algn="just" defTabSz="457200"/>
            <a:endParaRPr lang="sk-SK" sz="16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NBS považuje za neprávny postup poistiteľa, ak odmietne poistné plnenie podľa       § 802 ods. 2 OZ v prípadoch, ak poistený pri dojednávaní poistenia trpí neidentifikovanými príznakmi ochorenia, pričom poistený nemá vedomosť o ochorení a toto ochorenie nemá lekárom diagnostikované.</a:t>
            </a:r>
          </a:p>
          <a:p>
            <a:pPr algn="just" defTabSz="457200"/>
            <a:endParaRPr lang="sk-SK" sz="1600" noProof="1">
              <a:solidFill>
                <a:schemeClr val="bg1">
                  <a:lumMod val="95000"/>
                </a:schemeClr>
              </a:solidFill>
              <a:latin typeface="Calibri" panose="020F0502020204030204" pitchFamily="34" charset="0"/>
              <a:cs typeface="Calibri" panose="020F0502020204030204" pitchFamily="34" charset="0"/>
            </a:endParaRPr>
          </a:p>
          <a:p>
            <a:pPr algn="just" defTabSz="457200"/>
            <a:endParaRPr lang="sk-SK" noProof="1">
              <a:solidFill>
                <a:srgbClr val="99CCFF"/>
              </a:solidFill>
              <a:latin typeface="Calibri" panose="020F0502020204030204" pitchFamily="34" charset="0"/>
              <a:cs typeface="Calibri" panose="020F0502020204030204" pitchFamily="34" charset="0"/>
            </a:endParaRPr>
          </a:p>
          <a:p>
            <a:pPr algn="just" defTabSz="457200"/>
            <a:r>
              <a:rPr lang="sk-SK" noProof="1">
                <a:solidFill>
                  <a:srgbClr val="99CCFF"/>
                </a:solidFill>
                <a:latin typeface="Calibri" panose="020F0502020204030204" pitchFamily="34" charset="0"/>
                <a:cs typeface="Calibri" panose="020F0502020204030204" pitchFamily="34" charset="0"/>
              </a:rPr>
              <a:t>NBS v rámci svojej činnosti pri vybavovaní podaní finančných spotrebiteľov identifikovala prípady, kedy poisťovňa zamietla poistné plnenie pre údajne vedome nepravdivé odpovede pri uzatváraní poistenia. Príkladmo možno uviesť podanie, kedy poistená v čase uzatvárania poistenia trpela neidentifikovanými príznakmi ochorenia (pobolievanie v podbruší, mierne špinenie), pričom následne po uzatvorení poistenia bolo poistenej diagnostikované vážne onkologické ochorenie ženských orgánov. V čase uzatvorenia poistenia nemala poistená vedomosť o tom, že trpí onkologickým ochorením a rovnako sa uvedené ochorenie nenachádzalo v chorobopise poistenej. Podľa vyjadrenia poisťovne si poistená mala byť vedomá, že takéto príznaky sú typické pre onkologocké ochorenie ženských orgánov.</a:t>
            </a:r>
          </a:p>
          <a:p>
            <a:pPr algn="just" defTabSz="457200"/>
            <a:endParaRPr lang="sk-SK" noProof="1">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5312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26</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550523" y="394692"/>
            <a:ext cx="10439401" cy="6093976"/>
          </a:xfrm>
          <a:prstGeom prst="rect">
            <a:avLst/>
          </a:prstGeom>
          <a:noFill/>
        </p:spPr>
        <p:txBody>
          <a:bodyPr wrap="square" rtlCol="0">
            <a:spAutoFit/>
          </a:bodyPr>
          <a:lstStyle/>
          <a:p>
            <a:pPr algn="just" defTabSz="457200"/>
            <a:r>
              <a:rPr lang="sk-SK" sz="2800" b="1" noProof="1">
                <a:solidFill>
                  <a:schemeClr val="bg1">
                    <a:lumMod val="95000"/>
                  </a:schemeClr>
                </a:solidFill>
                <a:latin typeface="Calibri" panose="020F0502020204030204" pitchFamily="34" charset="0"/>
                <a:cs typeface="Calibri" panose="020F0502020204030204" pitchFamily="34" charset="0"/>
              </a:rPr>
              <a:t>Podpoistenie nehnuteľnosti - postup s odbornou starostlivosťou</a:t>
            </a:r>
          </a:p>
          <a:p>
            <a:pPr algn="just" defTabSz="457200"/>
            <a:endParaRPr lang="sk-SK" sz="2800" b="1"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Cieľová poistná suma by mala v každom momente zodpovedať poistnej hodnote. Nie je prijateľné, aby za stanovenie poistnej sumy zodpovedal výlučne poistený.</a:t>
            </a:r>
          </a:p>
          <a:p>
            <a:pPr algn="just" defTabSz="457200"/>
            <a:endParaRPr lang="sk-SK" sz="2800" noProof="1">
              <a:solidFill>
                <a:schemeClr val="bg1">
                  <a:lumMod val="95000"/>
                </a:schemeClr>
              </a:solidFill>
              <a:latin typeface="Calibri" panose="020F0502020204030204" pitchFamily="34" charset="0"/>
              <a:cs typeface="Calibri" panose="020F0502020204030204" pitchFamily="34" charset="0"/>
            </a:endParaRPr>
          </a:p>
          <a:p>
            <a:pPr algn="just" defTabSz="457200"/>
            <a:r>
              <a:rPr lang="sk-SK" sz="2400" noProof="1">
                <a:solidFill>
                  <a:schemeClr val="bg1">
                    <a:lumMod val="95000"/>
                  </a:schemeClr>
                </a:solidFill>
                <a:latin typeface="Calibri" panose="020F0502020204030204" pitchFamily="34" charset="0"/>
                <a:cs typeface="Calibri" panose="020F0502020204030204" pitchFamily="34" charset="0"/>
              </a:rPr>
              <a:t>Poistiteľ ako podnikateľský subjekt by mal v rámci postupu s odbornou starostlivosťou sledovať</a:t>
            </a:r>
            <a:r>
              <a:rPr lang="sk-SK" sz="2400" noProof="1">
                <a:solidFill>
                  <a:schemeClr val="bg1"/>
                </a:solidFill>
                <a:latin typeface="Calibri" panose="020F0502020204030204" pitchFamily="34" charset="0"/>
                <a:cs typeface="Calibri" panose="020F0502020204030204" pitchFamily="34" charset="0"/>
              </a:rPr>
              <a:t>,</a:t>
            </a:r>
            <a:r>
              <a:rPr lang="sk-SK" sz="2400" noProof="1">
                <a:solidFill>
                  <a:schemeClr val="bg1">
                    <a:lumMod val="95000"/>
                  </a:schemeClr>
                </a:solidFill>
                <a:latin typeface="Calibri" panose="020F0502020204030204" pitchFamily="34" charset="0"/>
                <a:cs typeface="Calibri" panose="020F0502020204030204" pitchFamily="34" charset="0"/>
              </a:rPr>
              <a:t> ako sa mení cenová hladina nehnuteľností v určitej lokalite (poistiteľ by mal sledovať vývoj cien nehnuteľností v danej lokalite vrátane analýzy ekonomických ukazovateľov, ktoré môžu mať vplyv na cenu nehnuteľností napr. inflácia) a následne, ak dôjde k záveru, že cena poistenej nehnuteľnosti sa z dôvodu zmeny cenovej hladiny mohla zmeniť, by mal osloviť poistníka s návrhom na úpravu poistnej zmluvy </a:t>
            </a:r>
            <a:r>
              <a:rPr lang="sk-SK" sz="2400" noProof="1">
                <a:solidFill>
                  <a:schemeClr val="bg1"/>
                </a:solidFill>
                <a:latin typeface="Calibri" panose="020F0502020204030204" pitchFamily="34" charset="0"/>
                <a:cs typeface="Calibri" panose="020F0502020204030204" pitchFamily="34" charset="0"/>
              </a:rPr>
              <a:t>s poučením o následkoch podpoistenia.</a:t>
            </a:r>
          </a:p>
          <a:p>
            <a:pPr algn="just" defTabSz="457200"/>
            <a:endParaRPr lang="sk-SK" noProof="1">
              <a:solidFill>
                <a:schemeClr val="bg1"/>
              </a:solidFill>
              <a:latin typeface="Calibri" panose="020F0502020204030204" pitchFamily="34" charset="0"/>
              <a:cs typeface="Calibri" panose="020F0502020204030204" pitchFamily="34" charset="0"/>
            </a:endParaRPr>
          </a:p>
          <a:p>
            <a:pPr algn="just" defTabSz="457200"/>
            <a:r>
              <a:rPr lang="sk-SK" noProof="1">
                <a:solidFill>
                  <a:srgbClr val="99CCFF"/>
                </a:solidFill>
                <a:latin typeface="Calibri" panose="020F0502020204030204" pitchFamily="34" charset="0"/>
                <a:cs typeface="Calibri" panose="020F0502020204030204" pitchFamily="34" charset="0"/>
              </a:rPr>
              <a:t>Pozn. Ak dôjde k zmene reálnej hodnoty nehnuteľností v dôsledku vlastnej činnosti poisteného (napr. rekonštrukcia, prestavba, dostavba nehnuteľnosti a podobne) je povinnosťou poisteného oznámiť tieto skutočnosti poistiteľovi. Ak poistený túto skutočnosť neoznámil a poistiteľ nemal vedomosť o následnej rekonštrukcii nehnuteľnosti, nejde na strane poistiteľa o postup v rozpore s odbornou starostlivosťou. </a:t>
            </a:r>
          </a:p>
        </p:txBody>
      </p:sp>
    </p:spTree>
    <p:extLst>
      <p:ext uri="{BB962C8B-B14F-4D97-AF65-F5344CB8AC3E}">
        <p14:creationId xmlns:p14="http://schemas.microsoft.com/office/powerpoint/2010/main" val="75901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8F208A-F657-854A-B168-2437DB45BD79}"/>
              </a:ext>
            </a:extLst>
          </p:cNvPr>
          <p:cNvSpPr>
            <a:spLocks noGrp="1"/>
          </p:cNvSpPr>
          <p:nvPr>
            <p:ph type="body" sz="quarter" idx="15"/>
          </p:nvPr>
        </p:nvSpPr>
        <p:spPr>
          <a:xfrm>
            <a:off x="1091971" y="1665046"/>
            <a:ext cx="10866474" cy="2797740"/>
          </a:xfrm>
        </p:spPr>
        <p:txBody>
          <a:bodyPr/>
          <a:lstStyle/>
          <a:p>
            <a:pPr>
              <a:lnSpc>
                <a:spcPct val="100000"/>
              </a:lnSpc>
            </a:pPr>
            <a:r>
              <a:rPr lang="sk-SK" sz="3600" dirty="0"/>
              <a:t>Ďakujem za pozornosť</a:t>
            </a:r>
          </a:p>
        </p:txBody>
      </p:sp>
      <p:sp>
        <p:nvSpPr>
          <p:cNvPr id="4" name="Footer Placeholder 2">
            <a:extLst>
              <a:ext uri="{FF2B5EF4-FFF2-40B4-BE49-F238E27FC236}">
                <a16:creationId xmlns:a16="http://schemas.microsoft.com/office/drawing/2014/main" id="{018519AF-9530-468B-8588-6C922664A274}"/>
              </a:ext>
            </a:extLst>
          </p:cNvPr>
          <p:cNvSpPr txBox="1">
            <a:spLocks/>
          </p:cNvSpPr>
          <p:nvPr/>
        </p:nvSpPr>
        <p:spPr>
          <a:xfrm>
            <a:off x="7990356" y="5831945"/>
            <a:ext cx="2135778" cy="365125"/>
          </a:xfrm>
          <a:prstGeom prst="rect">
            <a:avLst/>
          </a:prstGeom>
        </p:spPr>
        <p:txBody>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sk-SK" dirty="0" err="1">
                <a:solidFill>
                  <a:schemeClr val="bg1"/>
                </a:solidFill>
                <a:latin typeface="Calibri" panose="020F0502020204030204"/>
              </a:rPr>
              <a:t>roman.fusek</a:t>
            </a:r>
            <a:r>
              <a:rPr lang="en-US" dirty="0">
                <a:solidFill>
                  <a:schemeClr val="bg1"/>
                </a:solidFill>
                <a:latin typeface="Calibri" panose="020F0502020204030204"/>
              </a:rPr>
              <a:t>@nbs.sk</a:t>
            </a:r>
            <a:r>
              <a:rPr lang="sk-SK" dirty="0">
                <a:solidFill>
                  <a:schemeClr val="bg1"/>
                </a:solidFill>
                <a:latin typeface="Calibri" panose="020F0502020204030204"/>
              </a:rPr>
              <a:t> </a:t>
            </a:r>
          </a:p>
          <a:p>
            <a:pPr defTabSz="457200"/>
            <a:endParaRPr lang="sk-SK" dirty="0">
              <a:solidFill>
                <a:schemeClr val="bg1"/>
              </a:solidFill>
              <a:latin typeface="Calibri" panose="020F0502020204030204"/>
            </a:endParaRPr>
          </a:p>
        </p:txBody>
      </p:sp>
    </p:spTree>
    <p:extLst>
      <p:ext uri="{BB962C8B-B14F-4D97-AF65-F5344CB8AC3E}">
        <p14:creationId xmlns:p14="http://schemas.microsoft.com/office/powerpoint/2010/main" val="417129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3</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904875" y="714376"/>
            <a:ext cx="10267950" cy="5909310"/>
          </a:xfrm>
          <a:prstGeom prst="rect">
            <a:avLst/>
          </a:prstGeom>
          <a:noFill/>
        </p:spPr>
        <p:txBody>
          <a:bodyPr wrap="square" rtlCol="0">
            <a:spAutoFit/>
          </a:bodyPr>
          <a:lstStyle/>
          <a:p>
            <a:pPr defTabSz="457200"/>
            <a:r>
              <a:rPr lang="sk-SK" sz="2800" b="1" dirty="0">
                <a:solidFill>
                  <a:schemeClr val="bg1"/>
                </a:solidFill>
                <a:latin typeface="Calibri" panose="020F0502020204030204" pitchFamily="34" charset="0"/>
                <a:cs typeface="Calibri" panose="020F0502020204030204" pitchFamily="34" charset="0"/>
              </a:rPr>
              <a:t>Odborná</a:t>
            </a:r>
            <a:r>
              <a:rPr lang="sk-SK" sz="2800" b="1" dirty="0">
                <a:solidFill>
                  <a:schemeClr val="bg1"/>
                </a:solidFill>
              </a:rPr>
              <a:t> </a:t>
            </a:r>
            <a:r>
              <a:rPr lang="sk-SK" sz="2800" b="1" dirty="0">
                <a:solidFill>
                  <a:schemeClr val="bg1"/>
                </a:solidFill>
                <a:latin typeface="Calibri" panose="020F0502020204030204" pitchFamily="34" charset="0"/>
                <a:cs typeface="Calibri" panose="020F0502020204030204" pitchFamily="34" charset="0"/>
              </a:rPr>
              <a:t>starostlivosť</a:t>
            </a:r>
          </a:p>
          <a:p>
            <a:pPr defTabSz="457200"/>
            <a:endParaRPr lang="sk-SK" sz="2400" b="1" dirty="0">
              <a:solidFill>
                <a:schemeClr val="bg1"/>
              </a:solidFill>
            </a:endParaRPr>
          </a:p>
          <a:p>
            <a:pPr algn="just" defTabSz="457200"/>
            <a:r>
              <a:rPr lang="sk-SK" sz="2400" dirty="0">
                <a:solidFill>
                  <a:schemeClr val="bg1"/>
                </a:solidFill>
                <a:latin typeface="Calibri" panose="020F0502020204030204"/>
              </a:rPr>
              <a:t>Poisťovňa je povinná vykonávať činnosť s odbornou starostlivosťou voči svojim klientom (§ 70 ods. 1 písm. a) zákona</a:t>
            </a:r>
            <a:r>
              <a:rPr lang="sk-SK" sz="2400" dirty="0">
                <a:solidFill>
                  <a:srgbClr val="FF0000"/>
                </a:solidFill>
                <a:latin typeface="Calibri" panose="020F0502020204030204"/>
              </a:rPr>
              <a:t> </a:t>
            </a:r>
            <a:r>
              <a:rPr lang="sk-SK" sz="2400" dirty="0">
                <a:solidFill>
                  <a:schemeClr val="bg1"/>
                </a:solidFill>
                <a:latin typeface="Calibri" panose="020F0502020204030204"/>
              </a:rPr>
              <a:t>č. 39/2015 Z. z. o poisťovníctve). </a:t>
            </a:r>
          </a:p>
          <a:p>
            <a:pPr algn="just" defTabSz="457200"/>
            <a:endParaRPr lang="sk-SK" sz="2400" dirty="0">
              <a:solidFill>
                <a:schemeClr val="bg1"/>
              </a:solidFill>
              <a:latin typeface="Calibri" panose="020F0502020204030204"/>
            </a:endParaRPr>
          </a:p>
          <a:p>
            <a:pPr algn="just" defTabSz="457200"/>
            <a:r>
              <a:rPr lang="sk-SK" sz="2400" dirty="0">
                <a:solidFill>
                  <a:schemeClr val="bg1"/>
                </a:solidFill>
                <a:latin typeface="Calibri" panose="020F0502020204030204"/>
              </a:rPr>
              <a:t>Povinnosť odbornej starostlivosti </a:t>
            </a:r>
            <a:r>
              <a:rPr lang="sk-SK" sz="2400" u="sng" dirty="0">
                <a:solidFill>
                  <a:schemeClr val="bg1"/>
                </a:solidFill>
                <a:latin typeface="Calibri" panose="020F0502020204030204"/>
              </a:rPr>
              <a:t>sa vzťahuje aj na proces likvidácie poistných udalostí.</a:t>
            </a:r>
          </a:p>
          <a:p>
            <a:pPr defTabSz="457200"/>
            <a:endParaRPr lang="sk-SK" sz="2800" dirty="0">
              <a:solidFill>
                <a:prstClr val="black"/>
              </a:solidFill>
              <a:latin typeface="Calibri" panose="020F0502020204030204"/>
            </a:endParaRPr>
          </a:p>
          <a:p>
            <a:pPr algn="just" defTabSz="457200"/>
            <a:r>
              <a:rPr lang="sk-SK" dirty="0">
                <a:solidFill>
                  <a:srgbClr val="99CCFF"/>
                </a:solidFill>
                <a:latin typeface="Calibri" panose="020F0502020204030204"/>
              </a:rPr>
              <a:t>Podľa § 7 ods. 2 zákona č. 250/2007 Z. z. o ochrane spotrebiteľa môže byť obchodná praktika označená za nekalú, ak je v rozpore s požiadavkami odbornej starostlivosti (za súčasného splnenia ďalších podmienok).</a:t>
            </a:r>
          </a:p>
          <a:p>
            <a:pPr algn="just" defTabSz="457200"/>
            <a:endParaRPr lang="sk-SK" dirty="0">
              <a:solidFill>
                <a:srgbClr val="99CCFF"/>
              </a:solidFill>
              <a:latin typeface="Calibri" panose="020F0502020204030204"/>
            </a:endParaRPr>
          </a:p>
          <a:p>
            <a:pPr algn="just" defTabSz="457200"/>
            <a:r>
              <a:rPr lang="sk-SK" dirty="0">
                <a:solidFill>
                  <a:srgbClr val="99CCFF"/>
                </a:solidFill>
                <a:latin typeface="Calibri" panose="020F0502020204030204"/>
              </a:rPr>
              <a:t>Podľa § 2 písm. u) zákona č.250/2007 Z. z. sa odbornou starostlivosťou rozumie </a:t>
            </a:r>
            <a:r>
              <a:rPr lang="sk-SK" i="1" dirty="0">
                <a:solidFill>
                  <a:srgbClr val="99CCFF"/>
                </a:solidFill>
                <a:latin typeface="Calibri" panose="020F0502020204030204"/>
              </a:rPr>
              <a:t>„úroveň osobitnej schopnosti a starostlivosti, ktorú možno rozumne očakávať od predávajúceho pri konaní vo vzťahu k spotrebiteľovi, zodpovedajúca čestnej obchodnej praxi alebo všeobecnej zásade dobrej viery uplatňovanej v jeho oblasti činnosti.“</a:t>
            </a:r>
          </a:p>
          <a:p>
            <a:pPr algn="just" defTabSz="457200"/>
            <a:endParaRPr lang="sk-SK" sz="2400" dirty="0">
              <a:solidFill>
                <a:schemeClr val="bg1"/>
              </a:solidFill>
              <a:latin typeface="Calibri" panose="020F0502020204030204"/>
            </a:endParaRPr>
          </a:p>
          <a:p>
            <a:pPr defTabSz="457200"/>
            <a:endParaRPr lang="sk-SK" sz="2800" dirty="0">
              <a:solidFill>
                <a:prstClr val="black"/>
              </a:solidFill>
              <a:latin typeface="Calibri" panose="020F0502020204030204"/>
            </a:endParaRPr>
          </a:p>
        </p:txBody>
      </p:sp>
    </p:spTree>
    <p:extLst>
      <p:ext uri="{BB962C8B-B14F-4D97-AF65-F5344CB8AC3E}">
        <p14:creationId xmlns:p14="http://schemas.microsoft.com/office/powerpoint/2010/main" val="29952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4</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904875" y="714376"/>
            <a:ext cx="10267950" cy="5693866"/>
          </a:xfrm>
          <a:prstGeom prst="rect">
            <a:avLst/>
          </a:prstGeom>
          <a:noFill/>
        </p:spPr>
        <p:txBody>
          <a:bodyPr wrap="square" rtlCol="0">
            <a:spAutoFit/>
          </a:bodyPr>
          <a:lstStyle/>
          <a:p>
            <a:pPr algn="just" defTabSz="457200"/>
            <a:r>
              <a:rPr lang="sk-SK" sz="2800" b="1" dirty="0">
                <a:solidFill>
                  <a:schemeClr val="bg1"/>
                </a:solidFill>
                <a:latin typeface="Calibri" panose="020F0502020204030204" pitchFamily="34" charset="0"/>
                <a:cs typeface="Calibri" panose="020F0502020204030204" pitchFamily="34" charset="0"/>
              </a:rPr>
              <a:t>Likvidácia poistnej udalosti – právna úprava</a:t>
            </a:r>
          </a:p>
          <a:p>
            <a:pPr algn="just" defTabSz="457200"/>
            <a:endParaRPr lang="sk-SK" sz="2400" b="1" dirty="0">
              <a:solidFill>
                <a:schemeClr val="bg1"/>
              </a:solidFill>
            </a:endParaRPr>
          </a:p>
          <a:p>
            <a:pPr marL="342900" indent="-342900" algn="just" defTabSz="457200">
              <a:buFontTx/>
              <a:buChar char="-"/>
            </a:pPr>
            <a:r>
              <a:rPr lang="sk-SK" sz="2400" dirty="0">
                <a:solidFill>
                  <a:schemeClr val="bg1"/>
                </a:solidFill>
                <a:latin typeface="Calibri" panose="020F0502020204030204"/>
              </a:rPr>
              <a:t>označenie „likvidácia poistnej udalosti“ používa zákon</a:t>
            </a:r>
            <a:r>
              <a:rPr lang="sk-SK" sz="2400" dirty="0">
                <a:solidFill>
                  <a:srgbClr val="FF0000"/>
                </a:solidFill>
                <a:latin typeface="Calibri" panose="020F0502020204030204"/>
              </a:rPr>
              <a:t> </a:t>
            </a:r>
            <a:r>
              <a:rPr lang="sk-SK" sz="2400" dirty="0">
                <a:solidFill>
                  <a:schemeClr val="bg1"/>
                </a:solidFill>
                <a:latin typeface="Calibri" panose="020F0502020204030204"/>
              </a:rPr>
              <a:t>č. 39/2015 o poisťovníctve v súvislosti s konfliktom záujmov (§ 31) a identifikáciou klientov (§ 78 ) bez toho, aby tento pojem definoval </a:t>
            </a:r>
          </a:p>
          <a:p>
            <a:pPr marL="342900" indent="-342900" algn="just" defTabSz="457200">
              <a:buFontTx/>
              <a:buChar char="-"/>
            </a:pPr>
            <a:r>
              <a:rPr lang="sk-SK" sz="2400" dirty="0">
                <a:solidFill>
                  <a:schemeClr val="bg1"/>
                </a:solidFill>
                <a:latin typeface="Calibri" panose="020F0502020204030204"/>
              </a:rPr>
              <a:t>pojmu likvidácia poistnej udalosti zodpovedá v Občianskom zákonníku opisný pojem „vyšetrenie potrebné na zistenie rozsahu povinnosti poistiteľa plniť“ (§ 797 ods. 3 OZ)</a:t>
            </a:r>
          </a:p>
          <a:p>
            <a:pPr marL="342900" indent="-342900" algn="just" defTabSz="457200">
              <a:buFontTx/>
              <a:buChar char="-"/>
            </a:pPr>
            <a:r>
              <a:rPr lang="sk-SK" sz="2400" dirty="0">
                <a:solidFill>
                  <a:schemeClr val="bg1"/>
                </a:solidFill>
                <a:latin typeface="Calibri" panose="020F0502020204030204" pitchFamily="34" charset="0"/>
                <a:cs typeface="Calibri" panose="020F0502020204030204" pitchFamily="34" charset="0"/>
              </a:rPr>
              <a:t>český zákon č. 277/2009 </a:t>
            </a:r>
            <a:r>
              <a:rPr lang="sk-SK" sz="2400" dirty="0" err="1">
                <a:solidFill>
                  <a:schemeClr val="bg1"/>
                </a:solidFill>
                <a:latin typeface="Calibri" panose="020F0502020204030204" pitchFamily="34" charset="0"/>
                <a:cs typeface="Calibri" panose="020F0502020204030204" pitchFamily="34" charset="0"/>
              </a:rPr>
              <a:t>Sb</a:t>
            </a:r>
            <a:r>
              <a:rPr lang="sk-SK" sz="2400" dirty="0">
                <a:solidFill>
                  <a:schemeClr val="bg1"/>
                </a:solidFill>
                <a:latin typeface="Calibri" panose="020F0502020204030204" pitchFamily="34" charset="0"/>
                <a:cs typeface="Calibri" panose="020F0502020204030204" pitchFamily="34" charset="0"/>
              </a:rPr>
              <a:t>. </a:t>
            </a:r>
            <a:r>
              <a:rPr lang="sk-SK" sz="2400" noProof="1">
                <a:solidFill>
                  <a:schemeClr val="bg1"/>
                </a:solidFill>
                <a:latin typeface="Calibri" panose="020F0502020204030204" pitchFamily="34" charset="0"/>
                <a:cs typeface="Calibri" panose="020F0502020204030204" pitchFamily="34" charset="0"/>
              </a:rPr>
              <a:t>o pojišťovníctví definuje pojem likvidácie poistnej udalosti nasledovne: „Pro účely tohto zákona se rozumí  likvidací pojistné události soubor činností počínající šetřením směřujícím k určení povinnosti pojišťovny plnit z události vyvolané pojistným nebezpečím, stanovení výše tohoto plnění a končící jeho </a:t>
            </a:r>
            <a:r>
              <a:rPr lang="sk-SK" sz="2400" u="sng" noProof="1">
                <a:solidFill>
                  <a:schemeClr val="bg1"/>
                </a:solidFill>
                <a:latin typeface="Calibri" panose="020F0502020204030204" pitchFamily="34" charset="0"/>
                <a:cs typeface="Calibri" panose="020F0502020204030204" pitchFamily="34" charset="0"/>
              </a:rPr>
              <a:t>výplatou oprávněné osobě nebo poškozenému</a:t>
            </a:r>
            <a:r>
              <a:rPr lang="sk-SK" sz="2400" noProof="1">
                <a:solidFill>
                  <a:schemeClr val="bg1"/>
                </a:solidFill>
                <a:latin typeface="Calibri" panose="020F0502020204030204" pitchFamily="34" charset="0"/>
                <a:cs typeface="Calibri" panose="020F0502020204030204" pitchFamily="34" charset="0"/>
              </a:rPr>
              <a:t>, anebo </a:t>
            </a:r>
            <a:r>
              <a:rPr lang="sk-SK" sz="2400" u="sng" noProof="1">
                <a:solidFill>
                  <a:schemeClr val="bg1"/>
                </a:solidFill>
                <a:latin typeface="Calibri" panose="020F0502020204030204" pitchFamily="34" charset="0"/>
                <a:cs typeface="Calibri" panose="020F0502020204030204" pitchFamily="34" charset="0"/>
              </a:rPr>
              <a:t>sdělením, že tato povinnost nevznikla“</a:t>
            </a:r>
            <a:endParaRPr lang="sk-SK" sz="2400" u="sng" dirty="0">
              <a:solidFill>
                <a:schemeClr val="bg1"/>
              </a:solidFill>
              <a:latin typeface="Calibri" panose="020F0502020204030204"/>
            </a:endParaRPr>
          </a:p>
          <a:p>
            <a:pPr algn="just" defTabSz="457200"/>
            <a:endParaRPr lang="sk-SK" sz="2400" dirty="0">
              <a:solidFill>
                <a:schemeClr val="bg1"/>
              </a:solidFill>
              <a:latin typeface="Calibri" panose="020F0502020204030204"/>
            </a:endParaRPr>
          </a:p>
        </p:txBody>
      </p:sp>
    </p:spTree>
    <p:extLst>
      <p:ext uri="{BB962C8B-B14F-4D97-AF65-F5344CB8AC3E}">
        <p14:creationId xmlns:p14="http://schemas.microsoft.com/office/powerpoint/2010/main" val="304644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5</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904875" y="714376"/>
            <a:ext cx="10267950" cy="4770537"/>
          </a:xfrm>
          <a:prstGeom prst="rect">
            <a:avLst/>
          </a:prstGeom>
          <a:noFill/>
        </p:spPr>
        <p:txBody>
          <a:bodyPr wrap="square" rtlCol="0">
            <a:spAutoFit/>
          </a:bodyPr>
          <a:lstStyle/>
          <a:p>
            <a:pPr algn="just" defTabSz="457200"/>
            <a:r>
              <a:rPr lang="sk-SK" sz="2800" b="1" dirty="0">
                <a:solidFill>
                  <a:schemeClr val="bg1"/>
                </a:solidFill>
                <a:latin typeface="Calibri" panose="020F0502020204030204" pitchFamily="34" charset="0"/>
                <a:cs typeface="Calibri" panose="020F0502020204030204" pitchFamily="34" charset="0"/>
              </a:rPr>
              <a:t>Likvidácia poistnej udalosti </a:t>
            </a:r>
          </a:p>
          <a:p>
            <a:pPr algn="just" defTabSz="457200"/>
            <a:endParaRPr lang="sk-SK" sz="2400" b="1" dirty="0">
              <a:solidFill>
                <a:schemeClr val="bg1"/>
              </a:solidFill>
            </a:endParaRPr>
          </a:p>
          <a:p>
            <a:pPr algn="just" defTabSz="457200"/>
            <a:r>
              <a:rPr lang="sk-SK" sz="2400" dirty="0">
                <a:solidFill>
                  <a:schemeClr val="bg1"/>
                </a:solidFill>
                <a:latin typeface="Calibri" panose="020F0502020204030204" pitchFamily="34" charset="0"/>
                <a:cs typeface="Calibri" panose="020F0502020204030204" pitchFamily="34" charset="0"/>
              </a:rPr>
              <a:t>Likvidácia poistnej udalosti je proces šetrenia poistnej udalosti, výsledkom ktorého môžu byť 2 konečné závery poistiteľa:</a:t>
            </a:r>
          </a:p>
          <a:p>
            <a:pPr algn="just" defTabSz="457200"/>
            <a:endParaRPr lang="sk-SK" sz="2400" dirty="0">
              <a:solidFill>
                <a:schemeClr val="bg1"/>
              </a:solidFill>
              <a:latin typeface="Calibri" panose="020F0502020204030204" pitchFamily="34" charset="0"/>
              <a:cs typeface="Calibri" panose="020F0502020204030204" pitchFamily="34" charset="0"/>
            </a:endParaRPr>
          </a:p>
          <a:p>
            <a:pPr algn="just" defTabSz="457200"/>
            <a:r>
              <a:rPr lang="sk-SK" sz="2400" dirty="0">
                <a:solidFill>
                  <a:schemeClr val="bg1"/>
                </a:solidFill>
                <a:latin typeface="Calibri" panose="020F0502020204030204" pitchFamily="34" charset="0"/>
                <a:cs typeface="Calibri" panose="020F0502020204030204" pitchFamily="34" charset="0"/>
              </a:rPr>
              <a:t>	1. záver - poskytnutie poistného plnenia </a:t>
            </a:r>
          </a:p>
          <a:p>
            <a:pPr algn="just" defTabSz="457200"/>
            <a:endParaRPr lang="sk-SK" sz="2400" dirty="0">
              <a:solidFill>
                <a:schemeClr val="bg1"/>
              </a:solidFill>
              <a:latin typeface="Calibri" panose="020F0502020204030204" pitchFamily="34" charset="0"/>
              <a:cs typeface="Calibri" panose="020F0502020204030204" pitchFamily="34" charset="0"/>
            </a:endParaRPr>
          </a:p>
          <a:p>
            <a:pPr algn="just" defTabSz="457200"/>
            <a:r>
              <a:rPr lang="sk-SK" sz="2400" dirty="0">
                <a:solidFill>
                  <a:schemeClr val="bg1"/>
                </a:solidFill>
                <a:latin typeface="Calibri" panose="020F0502020204030204" pitchFamily="34" charset="0"/>
                <a:cs typeface="Calibri" panose="020F0502020204030204" pitchFamily="34" charset="0"/>
              </a:rPr>
              <a:t>	2. záver - odmietnutie poistného plnenia (resp. zníženie poistného plnenia)      			      s </a:t>
            </a:r>
            <a:r>
              <a:rPr lang="sk-SK" sz="2400" u="sng" dirty="0">
                <a:solidFill>
                  <a:schemeClr val="bg1"/>
                </a:solidFill>
                <a:latin typeface="Calibri" panose="020F0502020204030204" pitchFamily="34" charset="0"/>
                <a:cs typeface="Calibri" panose="020F0502020204030204" pitchFamily="34" charset="0"/>
              </a:rPr>
              <a:t>riadnym odôvodnením</a:t>
            </a:r>
          </a:p>
          <a:p>
            <a:pPr algn="just" defTabSz="457200"/>
            <a:endParaRPr lang="sk-SK" sz="2400" dirty="0">
              <a:solidFill>
                <a:schemeClr val="bg1"/>
              </a:solidFill>
              <a:latin typeface="Calibri" panose="020F0502020204030204" pitchFamily="34" charset="0"/>
              <a:cs typeface="Calibri" panose="020F0502020204030204" pitchFamily="34" charset="0"/>
            </a:endParaRPr>
          </a:p>
          <a:p>
            <a:pPr algn="just" defTabSz="457200"/>
            <a:endParaRPr lang="sk-SK" dirty="0">
              <a:solidFill>
                <a:schemeClr val="accent1">
                  <a:lumMod val="40000"/>
                  <a:lumOff val="60000"/>
                </a:schemeClr>
              </a:solidFill>
              <a:latin typeface="Calibri" panose="020F0502020204030204" pitchFamily="34" charset="0"/>
              <a:cs typeface="Calibri" panose="020F0502020204030204" pitchFamily="34" charset="0"/>
            </a:endParaRPr>
          </a:p>
          <a:p>
            <a:pPr algn="just" defTabSz="457200"/>
            <a:r>
              <a:rPr lang="sk-SK" dirty="0">
                <a:solidFill>
                  <a:schemeClr val="accent1">
                    <a:lumMod val="40000"/>
                    <a:lumOff val="60000"/>
                  </a:schemeClr>
                </a:solidFill>
                <a:latin typeface="Calibri" panose="020F0502020204030204"/>
              </a:rPr>
              <a:t>Pozn. NBS v kontexte tejto prezentácie nerieši včasnosť jednotlivých úkonov likvidácie. </a:t>
            </a:r>
          </a:p>
          <a:p>
            <a:pPr algn="just" defTabSz="457200"/>
            <a:endParaRPr lang="sk-SK" sz="2400" dirty="0">
              <a:solidFill>
                <a:prstClr val="black"/>
              </a:solidFill>
              <a:latin typeface="Calibri" panose="020F0502020204030204"/>
            </a:endParaRPr>
          </a:p>
        </p:txBody>
      </p:sp>
    </p:spTree>
    <p:extLst>
      <p:ext uri="{BB962C8B-B14F-4D97-AF65-F5344CB8AC3E}">
        <p14:creationId xmlns:p14="http://schemas.microsoft.com/office/powerpoint/2010/main" val="366910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6</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904875" y="714376"/>
            <a:ext cx="10267950" cy="5693866"/>
          </a:xfrm>
          <a:prstGeom prst="rect">
            <a:avLst/>
          </a:prstGeom>
          <a:noFill/>
        </p:spPr>
        <p:txBody>
          <a:bodyPr wrap="square" rtlCol="0">
            <a:spAutoFit/>
          </a:bodyPr>
          <a:lstStyle/>
          <a:p>
            <a:pPr algn="just" defTabSz="457200"/>
            <a:r>
              <a:rPr lang="sk-SK" sz="2800" b="1" dirty="0">
                <a:solidFill>
                  <a:schemeClr val="bg1"/>
                </a:solidFill>
                <a:latin typeface="Calibri" panose="020F0502020204030204" pitchFamily="34" charset="0"/>
                <a:cs typeface="Calibri" panose="020F0502020204030204" pitchFamily="34" charset="0"/>
              </a:rPr>
              <a:t>Čo je poistiteľ oprávnený prešetrovať?</a:t>
            </a:r>
          </a:p>
          <a:p>
            <a:pPr algn="just" defTabSz="457200"/>
            <a:endParaRPr lang="sk-SK" sz="2400" dirty="0">
              <a:solidFill>
                <a:schemeClr val="bg1"/>
              </a:solidFill>
            </a:endParaRPr>
          </a:p>
          <a:p>
            <a:pPr marL="342900" indent="-342900" algn="just" defTabSz="457200">
              <a:buFontTx/>
              <a:buChar char="-"/>
            </a:pPr>
            <a:r>
              <a:rPr lang="sk-SK" sz="2400" noProof="1">
                <a:solidFill>
                  <a:schemeClr val="bg1"/>
                </a:solidFill>
                <a:latin typeface="Calibri" panose="020F0502020204030204" pitchFamily="34" charset="0"/>
                <a:cs typeface="Calibri" panose="020F0502020204030204" pitchFamily="34" charset="0"/>
              </a:rPr>
              <a:t>poistiteľ je oprávnený prešetrovať, či nastala poistná udalosť, ako aj ďalšie skutočnosti, ktoré majú vplyv na rozsah poistného plnenia (napr. zníženie, odmietnutie plnenia)</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marL="342900" indent="-342900" algn="just" defTabSz="457200">
              <a:buFontTx/>
              <a:buChar char="-"/>
            </a:pPr>
            <a:r>
              <a:rPr lang="sk-SK" sz="2400" noProof="1">
                <a:solidFill>
                  <a:schemeClr val="bg1"/>
                </a:solidFill>
                <a:latin typeface="Calibri" panose="020F0502020204030204" pitchFamily="34" charset="0"/>
                <a:cs typeface="Calibri" panose="020F0502020204030204" pitchFamily="34" charset="0"/>
              </a:rPr>
              <a:t>poistiteľ ako tvorca poistného produktu sám definuje v poistnej zmluve a v poistných podmienkach, čo je poistnou udalosťou a s tým súvisiace skutočnosti, ktoré je v rámci likvidácie poistnej udalosti potrebné prešetriť</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marL="342900" indent="-342900" algn="just" defTabSz="457200">
              <a:buFontTx/>
              <a:buChar char="-"/>
            </a:pPr>
            <a:r>
              <a:rPr lang="sk-SK" sz="2400" noProof="1">
                <a:solidFill>
                  <a:schemeClr val="bg1"/>
                </a:solidFill>
                <a:latin typeface="Calibri" panose="020F0502020204030204" pitchFamily="34" charset="0"/>
                <a:cs typeface="Calibri" panose="020F0502020204030204" pitchFamily="34" charset="0"/>
              </a:rPr>
              <a:t>poistiteľ je oprávnený prešetriť poistnú udalosť len v takom rozsahu, ako si ju sám definoval (pozitívne, negatívne vymedzenie poistnej udalosti, výluky, prijateľnosť do poistenia a podobne), </a:t>
            </a:r>
            <a:r>
              <a:rPr lang="sk-SK" sz="2400" noProof="1">
                <a:solidFill>
                  <a:schemeClr val="bg1">
                    <a:lumMod val="95000"/>
                  </a:schemeClr>
                </a:solidFill>
                <a:latin typeface="Calibri" panose="020F0502020204030204" pitchFamily="34" charset="0"/>
                <a:cs typeface="Calibri" panose="020F0502020204030204" pitchFamily="34" charset="0"/>
              </a:rPr>
              <a:t>hranice šetrenia – stanovuje ich poistiteľ tým</a:t>
            </a:r>
            <a:r>
              <a:rPr lang="sk-SK" sz="2400" noProof="1">
                <a:solidFill>
                  <a:schemeClr val="bg1"/>
                </a:solidFill>
                <a:latin typeface="Calibri" panose="020F0502020204030204" pitchFamily="34" charset="0"/>
                <a:cs typeface="Calibri" panose="020F0502020204030204" pitchFamily="34" charset="0"/>
              </a:rPr>
              <a:t>, </a:t>
            </a:r>
            <a:r>
              <a:rPr lang="sk-SK" sz="2400" noProof="1">
                <a:solidFill>
                  <a:schemeClr val="bg1">
                    <a:lumMod val="95000"/>
                  </a:schemeClr>
                </a:solidFill>
                <a:latin typeface="Calibri" panose="020F0502020204030204" pitchFamily="34" charset="0"/>
                <a:cs typeface="Calibri" panose="020F0502020204030204" pitchFamily="34" charset="0"/>
              </a:rPr>
              <a:t>ako definuje poistnú udalosť </a:t>
            </a:r>
          </a:p>
          <a:p>
            <a:pPr algn="just" defTabSz="457200"/>
            <a:endParaRPr lang="sk-SK" sz="2400" dirty="0">
              <a:solidFill>
                <a:prstClr val="black"/>
              </a:solidFill>
              <a:latin typeface="Calibri" panose="020F0502020204030204"/>
            </a:endParaRPr>
          </a:p>
        </p:txBody>
      </p:sp>
    </p:spTree>
    <p:extLst>
      <p:ext uri="{BB962C8B-B14F-4D97-AF65-F5344CB8AC3E}">
        <p14:creationId xmlns:p14="http://schemas.microsoft.com/office/powerpoint/2010/main" val="81334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7</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412789"/>
            <a:ext cx="10267950" cy="6032421"/>
          </a:xfrm>
          <a:prstGeom prst="rect">
            <a:avLst/>
          </a:prstGeom>
          <a:noFill/>
        </p:spPr>
        <p:txBody>
          <a:bodyPr wrap="square" rtlCol="0">
            <a:spAutoFit/>
          </a:bodyPr>
          <a:lstStyle/>
          <a:p>
            <a:pPr algn="just" defTabSz="457200"/>
            <a:r>
              <a:rPr lang="sk-SK" sz="2800" b="1" noProof="1">
                <a:solidFill>
                  <a:schemeClr val="bg1"/>
                </a:solidFill>
                <a:latin typeface="Calibri" panose="020F0502020204030204" pitchFamily="34" charset="0"/>
                <a:cs typeface="Calibri" panose="020F0502020204030204" pitchFamily="34" charset="0"/>
              </a:rPr>
              <a:t>Agresívna obchodná praktika </a:t>
            </a:r>
          </a:p>
          <a:p>
            <a:pPr algn="just" defTabSz="457200"/>
            <a:r>
              <a:rPr lang="sk-SK" sz="2800" noProof="1">
                <a:solidFill>
                  <a:schemeClr val="bg1"/>
                </a:solidFill>
                <a:latin typeface="Calibri" panose="020F0502020204030204" pitchFamily="34" charset="0"/>
                <a:cs typeface="Calibri" panose="020F0502020204030204" pitchFamily="34" charset="0"/>
              </a:rPr>
              <a:t>– bod 4 Prílohy č. 1 k zákonu č. 250/2007 Z.z.</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algn="just" defTabSz="457200"/>
            <a:r>
              <a:rPr lang="sk-SK" sz="2400" i="1" noProof="1">
                <a:solidFill>
                  <a:schemeClr val="bg1"/>
                </a:solidFill>
                <a:latin typeface="Calibri" panose="020F0502020204030204" pitchFamily="34" charset="0"/>
                <a:cs typeface="Calibri" panose="020F0502020204030204" pitchFamily="34" charset="0"/>
              </a:rPr>
              <a:t>„Žiadanie od spotrebiteľa, ktorý si chce uplatniť nárok z poistnej zmluvy, aby predložil dokumenty, ktoré nie je možné rozumne považovať za relevantné pri určení platnosti nároku, alebo systematicky neodpovedať na naliehavú korešpondenciu s cieľom odradiť spotrebiteľa od výkonu jeho práv“</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algn="just" defTabSz="457200"/>
            <a:r>
              <a:rPr lang="sk-SK" sz="2400" noProof="1">
                <a:solidFill>
                  <a:schemeClr val="bg1"/>
                </a:solidFill>
                <a:latin typeface="Calibri" panose="020F0502020204030204" pitchFamily="34" charset="0"/>
                <a:cs typeface="Calibri" panose="020F0502020204030204" pitchFamily="34" charset="0"/>
              </a:rPr>
              <a:t>Požadované doklady musia mať preukázateľný súvis s prešetrovaním poistnej udalosti a mali by smerovať k objasneniu, či je poisťovňa povinná plniť a v akom rozsahu. </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algn="just" defTabSz="457200"/>
            <a:r>
              <a:rPr lang="sk-SK" sz="2400" noProof="1">
                <a:solidFill>
                  <a:schemeClr val="bg1"/>
                </a:solidFill>
                <a:latin typeface="Calibri" panose="020F0502020204030204" pitchFamily="34" charset="0"/>
                <a:cs typeface="Calibri" panose="020F0502020204030204" pitchFamily="34" charset="0"/>
              </a:rPr>
              <a:t>Poisťovňa musí vedieť zdôvodniť potrebu (nevyhnutnosť) predloženia požadovaných dokladov a musí sa držať vymedzenia poistnej udalosti, tak ako ju definovala v poistnej zmluve.</a:t>
            </a:r>
          </a:p>
          <a:p>
            <a:pPr algn="just" defTabSz="457200"/>
            <a:endParaRPr lang="sk-SK" dirty="0">
              <a:solidFill>
                <a:prstClr val="black"/>
              </a:solidFill>
              <a:latin typeface="Calibri" panose="020F0502020204030204"/>
            </a:endParaRPr>
          </a:p>
        </p:txBody>
      </p:sp>
    </p:spTree>
    <p:extLst>
      <p:ext uri="{BB962C8B-B14F-4D97-AF65-F5344CB8AC3E}">
        <p14:creationId xmlns:p14="http://schemas.microsoft.com/office/powerpoint/2010/main" val="43323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8</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5693866"/>
          </a:xfrm>
          <a:prstGeom prst="rect">
            <a:avLst/>
          </a:prstGeom>
          <a:noFill/>
        </p:spPr>
        <p:txBody>
          <a:bodyPr wrap="square" rtlCol="0">
            <a:spAutoFit/>
          </a:bodyPr>
          <a:lstStyle/>
          <a:p>
            <a:pPr algn="just" defTabSz="457200"/>
            <a:r>
              <a:rPr lang="sk-SK" sz="2800" b="1" noProof="1">
                <a:solidFill>
                  <a:schemeClr val="bg1"/>
                </a:solidFill>
                <a:latin typeface="Calibri" panose="020F0502020204030204" pitchFamily="34" charset="0"/>
                <a:cs typeface="Calibri" panose="020F0502020204030204" pitchFamily="34" charset="0"/>
              </a:rPr>
              <a:t>NBS môže vyhodnotiť ako agresívnu obchodnú praktiku</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marL="342900" indent="-342900" algn="just" defTabSz="457200">
              <a:buFontTx/>
              <a:buChar char="-"/>
            </a:pPr>
            <a:r>
              <a:rPr lang="sk-SK" sz="2400" noProof="1">
                <a:solidFill>
                  <a:schemeClr val="bg1"/>
                </a:solidFill>
                <a:latin typeface="Calibri" panose="020F0502020204030204" pitchFamily="34" charset="0"/>
                <a:cs typeface="Calibri" panose="020F0502020204030204" pitchFamily="34" charset="0"/>
              </a:rPr>
              <a:t>postup poistiteľa, k</a:t>
            </a:r>
            <a:r>
              <a:rPr lang="sk-SK" sz="2400" noProof="1">
                <a:solidFill>
                  <a:schemeClr val="bg1">
                    <a:lumMod val="95000"/>
                  </a:schemeClr>
                </a:solidFill>
                <a:latin typeface="Calibri" panose="020F0502020204030204" pitchFamily="34" charset="0"/>
                <a:cs typeface="Calibri" panose="020F0502020204030204" pitchFamily="34" charset="0"/>
              </a:rPr>
              <a:t>edy poistiteľ žiada od poisteného doklady, ktoré v konečnom dôsledku nemôžu mať vplyv na posúdenie, či ide o poistnú udalosť alebo na rozsah plnenia</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marL="342900" indent="-342900" algn="just" defTabSz="457200">
              <a:buFontTx/>
              <a:buChar char="-"/>
            </a:pPr>
            <a:r>
              <a:rPr lang="sk-SK" sz="2400" noProof="1">
                <a:solidFill>
                  <a:schemeClr val="bg1">
                    <a:lumMod val="95000"/>
                  </a:schemeClr>
                </a:solidFill>
                <a:latin typeface="Calibri" panose="020F0502020204030204" pitchFamily="34" charset="0"/>
                <a:cs typeface="Calibri" panose="020F0502020204030204" pitchFamily="34" charset="0"/>
              </a:rPr>
              <a:t>vyžaduje od poisteného enormné množstvo dokladov, ktoré nie sú nevyhnutné (napr. skutočnosti sa dajú zistiť aj z iných dokladov)</a:t>
            </a:r>
          </a:p>
          <a:p>
            <a:pPr algn="just" defTabSz="457200"/>
            <a:endParaRPr lang="sk-SK" sz="2400" noProof="1">
              <a:solidFill>
                <a:schemeClr val="bg1">
                  <a:lumMod val="95000"/>
                </a:schemeClr>
              </a:solidFill>
              <a:latin typeface="Calibri" panose="020F0502020204030204" pitchFamily="34" charset="0"/>
              <a:cs typeface="Calibri" panose="020F0502020204030204" pitchFamily="34" charset="0"/>
            </a:endParaRPr>
          </a:p>
          <a:p>
            <a:pPr marL="342900" indent="-342900" algn="just" defTabSz="457200">
              <a:buFontTx/>
              <a:buChar char="-"/>
            </a:pPr>
            <a:r>
              <a:rPr lang="sk-SK" sz="2400" noProof="1">
                <a:solidFill>
                  <a:schemeClr val="bg1">
                    <a:lumMod val="95000"/>
                  </a:schemeClr>
                </a:solidFill>
                <a:latin typeface="Calibri" panose="020F0502020204030204" pitchFamily="34" charset="0"/>
                <a:cs typeface="Calibri" panose="020F0502020204030204" pitchFamily="34" charset="0"/>
              </a:rPr>
              <a:t>vyžaduje od poisteného doklady, ktoré nie je možné zo strany poisteného objektívne zabezpečiť (napr. zdravotná dokumentácia, ktorá sa už nenachádza v </a:t>
            </a:r>
            <a:r>
              <a:rPr lang="sk-SK" sz="2400" noProof="1">
                <a:solidFill>
                  <a:schemeClr val="bg1"/>
                </a:solidFill>
                <a:latin typeface="Calibri" panose="020F0502020204030204" pitchFamily="34" charset="0"/>
                <a:cs typeface="Calibri" panose="020F0502020204030204" pitchFamily="34" charset="0"/>
              </a:rPr>
              <a:t>operatívnej </a:t>
            </a:r>
            <a:r>
              <a:rPr lang="sk-SK" sz="2400" noProof="1">
                <a:solidFill>
                  <a:schemeClr val="bg1">
                    <a:lumMod val="95000"/>
                  </a:schemeClr>
                </a:solidFill>
                <a:latin typeface="Calibri" panose="020F0502020204030204" pitchFamily="34" charset="0"/>
                <a:cs typeface="Calibri" panose="020F0502020204030204" pitchFamily="34" charset="0"/>
              </a:rPr>
              <a:t>evidencii zdravotníckych zariadení a podobne)</a:t>
            </a:r>
          </a:p>
          <a:p>
            <a:pPr algn="just" defTabSz="457200"/>
            <a:endParaRPr lang="sk-SK" noProof="1">
              <a:solidFill>
                <a:schemeClr val="accent1">
                  <a:lumMod val="40000"/>
                  <a:lumOff val="60000"/>
                </a:schemeClr>
              </a:solidFill>
              <a:latin typeface="Calibri" panose="020F0502020204030204" pitchFamily="34" charset="0"/>
              <a:cs typeface="Calibri" panose="020F0502020204030204" pitchFamily="34" charset="0"/>
            </a:endParaRPr>
          </a:p>
          <a:p>
            <a:pPr algn="just" defTabSz="457200"/>
            <a:r>
              <a:rPr lang="sk-SK" noProof="1">
                <a:solidFill>
                  <a:schemeClr val="accent1">
                    <a:lumMod val="40000"/>
                    <a:lumOff val="60000"/>
                  </a:schemeClr>
                </a:solidFill>
                <a:latin typeface="Calibri" panose="020F0502020204030204" pitchFamily="34" charset="0"/>
                <a:cs typeface="Calibri" panose="020F0502020204030204" pitchFamily="34" charset="0"/>
              </a:rPr>
              <a:t>Požadovaním takýchto dokladov poistiteľ predlžuje vyšetrovanie poistnej udalosti a tým odďaľuje výplatu poistného plnenia/odmietnutie resp. zníženie plnenia s riadnym odôvodnením. Postup poistiteľa môže poisteného odradiť od uplatnenia nároku na poistné plnenie. Poistený „boj“ s poisťovňou nakoniec vzdá.</a:t>
            </a:r>
            <a:endParaRPr lang="sk-SK" sz="2400" dirty="0">
              <a:solidFill>
                <a:prstClr val="black"/>
              </a:solidFill>
              <a:latin typeface="Calibri" panose="020F0502020204030204"/>
            </a:endParaRPr>
          </a:p>
        </p:txBody>
      </p:sp>
    </p:spTree>
    <p:extLst>
      <p:ext uri="{BB962C8B-B14F-4D97-AF65-F5344CB8AC3E}">
        <p14:creationId xmlns:p14="http://schemas.microsoft.com/office/powerpoint/2010/main" val="402495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0604E3-2F86-412B-8FC3-F77D32100B5E}"/>
              </a:ext>
            </a:extLst>
          </p:cNvPr>
          <p:cNvSpPr>
            <a:spLocks noGrp="1"/>
          </p:cNvSpPr>
          <p:nvPr>
            <p:ph type="ftr" sz="quarter" idx="11"/>
          </p:nvPr>
        </p:nvSpPr>
        <p:spPr/>
        <p:txBody>
          <a:bodyPr/>
          <a:lstStyle/>
          <a:p>
            <a:pPr defTabSz="457200"/>
            <a:r>
              <a:rPr lang="sk-SK" dirty="0">
                <a:latin typeface="Calibri" panose="020F0502020204030204"/>
              </a:rPr>
              <a:t>Likvidácia poistných udalostí a spotrebiteľ </a:t>
            </a:r>
          </a:p>
          <a:p>
            <a:pPr defTabSz="457200"/>
            <a:endParaRPr lang="sk-SK" dirty="0">
              <a:latin typeface="Calibri" panose="020F0502020204030204"/>
            </a:endParaRPr>
          </a:p>
        </p:txBody>
      </p:sp>
      <p:sp>
        <p:nvSpPr>
          <p:cNvPr id="4" name="Slide Number Placeholder 3">
            <a:extLst>
              <a:ext uri="{FF2B5EF4-FFF2-40B4-BE49-F238E27FC236}">
                <a16:creationId xmlns:a16="http://schemas.microsoft.com/office/drawing/2014/main" id="{F2E8734D-6F17-4099-A03E-4D417438D67C}"/>
              </a:ext>
            </a:extLst>
          </p:cNvPr>
          <p:cNvSpPr>
            <a:spLocks noGrp="1"/>
          </p:cNvSpPr>
          <p:nvPr>
            <p:ph type="sldNum" sz="quarter" idx="12"/>
          </p:nvPr>
        </p:nvSpPr>
        <p:spPr/>
        <p:txBody>
          <a:bodyPr/>
          <a:lstStyle/>
          <a:p>
            <a:pPr defTabSz="457200"/>
            <a:fld id="{5DD979C4-B72D-9549-BD86-64D2882017CF}" type="slidenum">
              <a:rPr lang="sk-SK">
                <a:latin typeface="Calibri" panose="020F0502020204030204"/>
              </a:rPr>
              <a:pPr defTabSz="457200"/>
              <a:t>9</a:t>
            </a:fld>
            <a:endParaRPr lang="sk-SK" dirty="0">
              <a:latin typeface="Calibri" panose="020F0502020204030204"/>
            </a:endParaRPr>
          </a:p>
        </p:txBody>
      </p:sp>
      <p:sp>
        <p:nvSpPr>
          <p:cNvPr id="7" name="TextBox 6">
            <a:extLst>
              <a:ext uri="{FF2B5EF4-FFF2-40B4-BE49-F238E27FC236}">
                <a16:creationId xmlns:a16="http://schemas.microsoft.com/office/drawing/2014/main" id="{1C4223B0-C687-4803-9902-D6D96D6AC6D2}"/>
              </a:ext>
            </a:extLst>
          </p:cNvPr>
          <p:cNvSpPr txBox="1"/>
          <p:nvPr/>
        </p:nvSpPr>
        <p:spPr>
          <a:xfrm>
            <a:off x="838199" y="723899"/>
            <a:ext cx="10439401" cy="5416868"/>
          </a:xfrm>
          <a:prstGeom prst="rect">
            <a:avLst/>
          </a:prstGeom>
          <a:noFill/>
        </p:spPr>
        <p:txBody>
          <a:bodyPr wrap="square" rtlCol="0">
            <a:spAutoFit/>
          </a:bodyPr>
          <a:lstStyle/>
          <a:p>
            <a:pPr algn="just" defTabSz="457200"/>
            <a:r>
              <a:rPr lang="sk-SK" sz="2800" b="1" noProof="1">
                <a:solidFill>
                  <a:schemeClr val="bg1"/>
                </a:solidFill>
                <a:latin typeface="Calibri" panose="020F0502020204030204" pitchFamily="34" charset="0"/>
                <a:cs typeface="Calibri" panose="020F0502020204030204" pitchFamily="34" charset="0"/>
              </a:rPr>
              <a:t>NBS považuje za postup s odbornou starostlivosťou </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marL="457200" indent="-457200" algn="just" defTabSz="457200">
              <a:buFontTx/>
              <a:buChar char="-"/>
            </a:pPr>
            <a:r>
              <a:rPr lang="sk-SK" sz="2400" noProof="1">
                <a:solidFill>
                  <a:schemeClr val="bg1"/>
                </a:solidFill>
                <a:latin typeface="Calibri" panose="020F0502020204030204" pitchFamily="34" charset="0"/>
                <a:cs typeface="Calibri" panose="020F0502020204030204" pitchFamily="34" charset="0"/>
              </a:rPr>
              <a:t>ak má poistiteľ vopred vytvorený </a:t>
            </a:r>
            <a:r>
              <a:rPr lang="sk-SK" sz="2400" u="sng" noProof="1">
                <a:solidFill>
                  <a:schemeClr val="bg1"/>
                </a:solidFill>
                <a:latin typeface="Calibri" panose="020F0502020204030204" pitchFamily="34" charset="0"/>
                <a:cs typeface="Calibri" panose="020F0502020204030204" pitchFamily="34" charset="0"/>
              </a:rPr>
              <a:t>zoznam dokladov</a:t>
            </a:r>
            <a:r>
              <a:rPr lang="sk-SK" sz="2400" noProof="1">
                <a:solidFill>
                  <a:schemeClr val="bg1"/>
                </a:solidFill>
                <a:latin typeface="Calibri" panose="020F0502020204030204" pitchFamily="34" charset="0"/>
                <a:cs typeface="Calibri" panose="020F0502020204030204" pitchFamily="34" charset="0"/>
              </a:rPr>
              <a:t>, ktoré považuje za potrebné pre ustálenie svojej povinnosti plniť v prípade jednotlivých druhov poistných udalostí a po nahlásení poistnej udalosti poistenému oznámi, ktoré doklady je potrebné predložiť</a:t>
            </a:r>
          </a:p>
          <a:p>
            <a:pPr marL="457200" indent="-457200" algn="just" defTabSz="457200">
              <a:buFontTx/>
              <a:buChar char="-"/>
            </a:pPr>
            <a:r>
              <a:rPr lang="sk-SK" sz="2400" noProof="1">
                <a:solidFill>
                  <a:schemeClr val="bg1"/>
                </a:solidFill>
                <a:latin typeface="Calibri" panose="020F0502020204030204" pitchFamily="34" charset="0"/>
                <a:cs typeface="Calibri" panose="020F0502020204030204" pitchFamily="34" charset="0"/>
              </a:rPr>
              <a:t>ak zoznam dokladov obsahuje alternatívne možnosti pre prípad, že určité doklady nie je možné objektívne zabezpečiť</a:t>
            </a:r>
          </a:p>
          <a:p>
            <a:pPr marL="457200" indent="-457200" algn="just" defTabSz="457200">
              <a:buFontTx/>
              <a:buChar char="-"/>
            </a:pPr>
            <a:r>
              <a:rPr lang="sk-SK" sz="2400" noProof="1">
                <a:solidFill>
                  <a:schemeClr val="bg1"/>
                </a:solidFill>
                <a:latin typeface="Calibri" panose="020F0502020204030204" pitchFamily="34" charset="0"/>
                <a:cs typeface="Calibri" panose="020F0502020204030204" pitchFamily="34" charset="0"/>
              </a:rPr>
              <a:t>poistiteľ obstaráva doklady primárne sám, ak je to možné. Ak to nie je možné požiada o súčinnosť poisteného. Likvidátor kooperuje s poisteným  a hľadá riešenia, ak určité doklady nie je možné z určitých dôvodov získať.</a:t>
            </a:r>
          </a:p>
          <a:p>
            <a:pPr algn="just" defTabSz="457200"/>
            <a:endParaRPr lang="sk-SK" sz="2400" noProof="1">
              <a:solidFill>
                <a:schemeClr val="bg1"/>
              </a:solidFill>
              <a:latin typeface="Calibri" panose="020F0502020204030204" pitchFamily="34" charset="0"/>
              <a:cs typeface="Calibri" panose="020F0502020204030204" pitchFamily="34" charset="0"/>
            </a:endParaRPr>
          </a:p>
          <a:p>
            <a:pPr algn="just" defTabSz="457200"/>
            <a:r>
              <a:rPr lang="sk-SK" noProof="1">
                <a:solidFill>
                  <a:schemeClr val="accent1">
                    <a:lumMod val="40000"/>
                    <a:lumOff val="60000"/>
                  </a:schemeClr>
                </a:solidFill>
                <a:latin typeface="Calibri" panose="020F0502020204030204" pitchFamily="34" charset="0"/>
                <a:cs typeface="Calibri" panose="020F0502020204030204" pitchFamily="34" charset="0"/>
              </a:rPr>
              <a:t>Pozn. NBS rešpektuje osobitosti jednotlivých poistných udalostí ako aj nepredvídateľnosť skutkových okolností konkrétnych prípadov. NBS berie na vedomie, že v určitých prípadoch nie je možné postupovať striktne podľa zoznamu, ale je potrebné postupy prispôsobiť konkrétnym skutkovým okolnostiam prípadov.</a:t>
            </a:r>
            <a:endParaRPr lang="sk-SK" dirty="0">
              <a:solidFill>
                <a:prstClr val="black"/>
              </a:solidFill>
              <a:latin typeface="Calibri" panose="020F0502020204030204"/>
            </a:endParaRPr>
          </a:p>
        </p:txBody>
      </p:sp>
    </p:spTree>
    <p:extLst>
      <p:ext uri="{BB962C8B-B14F-4D97-AF65-F5344CB8AC3E}">
        <p14:creationId xmlns:p14="http://schemas.microsoft.com/office/powerpoint/2010/main" val="2333604360"/>
      </p:ext>
    </p:extLst>
  </p:cSld>
  <p:clrMapOvr>
    <a:masterClrMapping/>
  </p:clrMapOvr>
</p:sld>
</file>

<file path=ppt/theme/theme1.xml><?xml version="1.0" encoding="utf-8"?>
<a:theme xmlns:a="http://schemas.openxmlformats.org/drawingml/2006/main" name="NBS POWERPOINT WHITE">
  <a:themeElements>
    <a:clrScheme name="NBS_Studio">
      <a:dk1>
        <a:sysClr val="windowText" lastClr="000000"/>
      </a:dk1>
      <a:lt1>
        <a:sysClr val="window" lastClr="FFFFFF"/>
      </a:lt1>
      <a:dk2>
        <a:srgbClr val="44546A"/>
      </a:dk2>
      <a:lt2>
        <a:srgbClr val="E7E6E6"/>
      </a:lt2>
      <a:accent1>
        <a:srgbClr val="0067AC"/>
      </a:accent1>
      <a:accent2>
        <a:srgbClr val="D15F27"/>
      </a:accent2>
      <a:accent3>
        <a:srgbClr val="A2A9AD"/>
      </a:accent3>
      <a:accent4>
        <a:srgbClr val="005A4E"/>
      </a:accent4>
      <a:accent5>
        <a:srgbClr val="73253E"/>
      </a:accent5>
      <a:accent6>
        <a:srgbClr val="A6835A"/>
      </a:accent6>
      <a:hlink>
        <a:srgbClr val="1C355E"/>
      </a:hlink>
      <a:folHlink>
        <a:srgbClr val="73253E"/>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B86E83F7-ACDA-4264-AB46-4DD7CD7F1D29}" vid="{C0FFB1FD-218D-4293-B85A-D30C9EAB6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3824</TotalTime>
  <Words>2817</Words>
  <Application>Microsoft Office PowerPoint</Application>
  <PresentationFormat>Widescreen</PresentationFormat>
  <Paragraphs>249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vt:lpstr>
      <vt:lpstr>Verdana</vt:lpstr>
      <vt:lpstr>NBS POWERPOINT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Keračík Jakub</dc:creator>
  <cp:lastModifiedBy>Fusek Roman</cp:lastModifiedBy>
  <cp:revision>218</cp:revision>
  <cp:lastPrinted>2019-02-01T13:38:05Z</cp:lastPrinted>
  <dcterms:created xsi:type="dcterms:W3CDTF">2021-10-06T09:15:52Z</dcterms:created>
  <dcterms:modified xsi:type="dcterms:W3CDTF">2022-06-11T17:10:40Z</dcterms:modified>
</cp:coreProperties>
</file>